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309" r:id="rId3"/>
    <p:sldId id="313" r:id="rId4"/>
    <p:sldId id="314" r:id="rId5"/>
    <p:sldId id="259" r:id="rId6"/>
    <p:sldId id="315" r:id="rId7"/>
    <p:sldId id="316" r:id="rId8"/>
    <p:sldId id="261" r:id="rId9"/>
    <p:sldId id="276" r:id="rId10"/>
    <p:sldId id="277" r:id="rId11"/>
    <p:sldId id="262" r:id="rId12"/>
    <p:sldId id="323" r:id="rId13"/>
    <p:sldId id="317" r:id="rId14"/>
    <p:sldId id="264" r:id="rId15"/>
    <p:sldId id="278" r:id="rId16"/>
    <p:sldId id="265" r:id="rId17"/>
    <p:sldId id="318" r:id="rId18"/>
    <p:sldId id="279" r:id="rId19"/>
    <p:sldId id="266" r:id="rId20"/>
    <p:sldId id="267" r:id="rId21"/>
    <p:sldId id="268" r:id="rId22"/>
    <p:sldId id="319" r:id="rId23"/>
    <p:sldId id="269" r:id="rId24"/>
    <p:sldId id="270" r:id="rId25"/>
    <p:sldId id="271" r:id="rId26"/>
    <p:sldId id="280" r:id="rId27"/>
    <p:sldId id="272" r:id="rId28"/>
    <p:sldId id="273" r:id="rId29"/>
    <p:sldId id="274" r:id="rId30"/>
    <p:sldId id="275" r:id="rId31"/>
    <p:sldId id="281" r:id="rId32"/>
    <p:sldId id="283" r:id="rId33"/>
    <p:sldId id="320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321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22" r:id="rId52"/>
  </p:sldIdLst>
  <p:sldSz cx="12192000" cy="6858000"/>
  <p:notesSz cx="6858000" cy="9144000"/>
  <p:embeddedFontLst>
    <p:embeddedFont>
      <p:font typeface="DB HelvethaicaMon X 55 Regular" panose="02000506090000020004" charset="-34"/>
      <p:regular r:id="rId53"/>
    </p:embeddedFont>
    <p:embeddedFont>
      <p:font typeface="Calibri Light" panose="020F0302020204030204" pitchFamily="34" charset="0"/>
      <p:regular r:id="rId54"/>
      <p:italic r:id="rId55"/>
    </p:embeddedFont>
    <p:embeddedFont>
      <p:font typeface="Cordia New" panose="020B0304020202020204" pitchFamily="34" charset="-34"/>
      <p:regular r:id="rId56"/>
      <p:bold r:id="rId57"/>
      <p:italic r:id="rId58"/>
      <p:boldItalic r:id="rId59"/>
    </p:embeddedFon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DB HelvethaicaMon X Reg" panose="02000506090000020004" charset="-34"/>
      <p:bold r:id="rId64"/>
    </p:embeddedFont>
    <p:embeddedFont>
      <p:font typeface="Arial Black" panose="020B0A04020102020204" pitchFamily="34" charset="0"/>
      <p:bold r:id="rId65"/>
    </p:embeddedFont>
    <p:embeddedFont>
      <p:font typeface="DB HelvethaicaMon X Med" panose="02000506090000020004" charset="-34"/>
      <p:regular r:id="rId6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878"/>
    <a:srgbClr val="DCDCDD"/>
    <a:srgbClr val="E76F51"/>
    <a:srgbClr val="FFFFAA"/>
    <a:srgbClr val="AABDFF"/>
    <a:srgbClr val="3B78E3"/>
    <a:srgbClr val="E9C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66"/>
      </p:cViewPr>
      <p:guideLst>
        <p:guide orient="horz" pos="22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7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1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font" Target="fonts/font14.fntdata"/><Relationship Id="rId5" Type="http://schemas.openxmlformats.org/officeDocument/2006/relationships/slide" Target="slides/slide4.xml"/><Relationship Id="rId61" Type="http://schemas.openxmlformats.org/officeDocument/2006/relationships/font" Target="fonts/font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56613-E3E3-42DB-AD18-23CE655C14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B62B3E2-1063-4207-B4C6-D38E61C4D4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B75E1F-A7EB-44EE-BBB9-B46DFFB40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7BA4-C340-4A60-AC0D-ACB3E62D5F41}" type="datetimeFigureOut">
              <a:rPr lang="en-GB" smtClean="0"/>
              <a:t>09/07/2022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0A65B0-4689-465F-B8BC-9A5AC3411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9B18F5-F625-4B17-AABB-757FA7201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77F0-BFE1-4266-A360-484A25F521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98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BA70B0-66DB-470F-8113-7238C4A75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9F82ABB-00F1-4F38-8049-19F7349FC8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9C31E3-06AB-4920-A732-E86DF7F4C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7BA4-C340-4A60-AC0D-ACB3E62D5F41}" type="datetimeFigureOut">
              <a:rPr lang="en-GB" smtClean="0"/>
              <a:t>09/07/2022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916C64-B93F-4B75-A8F9-0FB195FFE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C1758A-1ABE-49A3-AC59-5E1B7206D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77F0-BFE1-4266-A360-484A25F521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799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5308812-A478-4584-92C1-9C2746D7B2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625350B-2D63-4658-926A-2AC07DF35F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675E77-49BE-4DEC-A76F-F313EF225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7BA4-C340-4A60-AC0D-ACB3E62D5F41}" type="datetimeFigureOut">
              <a:rPr lang="en-GB" smtClean="0"/>
              <a:t>09/07/2022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123416-B3B2-4D35-B56E-897A27212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A83FA9-7ECB-40B1-B745-ED67F30E6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77F0-BFE1-4266-A360-484A25F521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82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5FADD1-8591-426F-A178-435BF834D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EC7BD8-023F-45E3-BF47-6436E7B1B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AFC4E68-7880-4628-AB53-1E4E85967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7BA4-C340-4A60-AC0D-ACB3E62D5F41}" type="datetimeFigureOut">
              <a:rPr lang="en-GB" smtClean="0"/>
              <a:t>09/07/2022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F347FA-6A8D-456C-AD3B-9361299EF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2A3AD6-D8B6-4C24-B537-EE814C6D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77F0-BFE1-4266-A360-484A25F521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789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0ECEBA-AB58-45E9-BBAB-76F4BC26C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732FD52-7314-4036-9B22-7382BE600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24905B-CBD1-46FC-B89E-7ED631EDB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7BA4-C340-4A60-AC0D-ACB3E62D5F41}" type="datetimeFigureOut">
              <a:rPr lang="en-GB" smtClean="0"/>
              <a:t>09/07/2022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C92CAD-4E06-4236-8DD9-34317EB2C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D31BEB-D2F0-4D19-9C57-39C712C82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77F0-BFE1-4266-A360-484A25F521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058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E01EFC-C184-4CE2-A3A8-9F7555C99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0A2B0A-5F1D-4125-9137-8C39E2718A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99A499-6FED-462C-9930-D4C588FC34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72BE57-A5DC-48D1-9BBD-41FA24B4E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7BA4-C340-4A60-AC0D-ACB3E62D5F41}" type="datetimeFigureOut">
              <a:rPr lang="en-GB" smtClean="0"/>
              <a:t>09/07/2022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E3F943-DE96-47A2-8D79-C4ECD2863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7D503D0-705F-45D4-86AE-BC1220562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77F0-BFE1-4266-A360-484A25F521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985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E9D1EA-24C4-485A-A567-4AC2B52F1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C24A08E-8113-4651-970E-75B637B97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FEAD5D3-B353-4AC6-876A-9BEF66419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76512AE-7557-441E-AC66-722074924A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1051890-72A6-4CF6-B34E-D9E9180A00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A00A978-CE4A-41D9-B016-F3A3DED03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7BA4-C340-4A60-AC0D-ACB3E62D5F41}" type="datetimeFigureOut">
              <a:rPr lang="en-GB" smtClean="0"/>
              <a:t>09/07/2022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9AFCA92-B17B-4D8F-BE13-5687CBAA3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4A8FA7C-E1F9-4EAB-963E-C321027A5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77F0-BFE1-4266-A360-484A25F521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132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76E023-5D4F-4594-860A-5C9641CCC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0C18B4F-3AA0-46ED-94DE-7FE20DBD5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7BA4-C340-4A60-AC0D-ACB3E62D5F41}" type="datetimeFigureOut">
              <a:rPr lang="en-GB" smtClean="0"/>
              <a:t>09/07/2022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51E8172-73EF-4D5C-BA5A-ECBB8B506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ECC5AD9-21F2-4D28-B4BF-680B09A3A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77F0-BFE1-4266-A360-484A25F521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779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04E62AA-E662-4608-81D0-A5B6F914C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7BA4-C340-4A60-AC0D-ACB3E62D5F41}" type="datetimeFigureOut">
              <a:rPr lang="en-GB" smtClean="0"/>
              <a:t>09/07/2022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307BEF5-2D68-4137-8633-5BF7CF096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0FA9FF6-27B7-4D6D-BF3E-585DADFFB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77F0-BFE1-4266-A360-484A25F521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66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6384B8-B38C-4D66-B395-7DBF9FF25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764228-9C0A-4672-81DA-3844921F3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D24F931-34B3-443C-BAA5-96D47329C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B5847F6-8C39-4851-A54A-03D3EB3BC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7BA4-C340-4A60-AC0D-ACB3E62D5F41}" type="datetimeFigureOut">
              <a:rPr lang="en-GB" smtClean="0"/>
              <a:t>09/07/2022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9E25010-F8F4-47A9-83C6-FF4DE2905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F685B6-01CF-49AB-BC47-8FFE2D7C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77F0-BFE1-4266-A360-484A25F521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86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AF2369-1B31-4DA9-BE76-79B977291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CCE850A-B712-4471-9239-75E4DB13B3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D15B8F2-905F-4482-9B99-488806634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6F5865-2E66-4DF8-9A31-55B7ECD9A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27BA4-C340-4A60-AC0D-ACB3E62D5F41}" type="datetimeFigureOut">
              <a:rPr lang="en-GB" smtClean="0"/>
              <a:t>09/07/2022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1DB7DD6-B935-49BA-9B32-D53A5DA74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F6CB025-2297-4D93-9277-267B74344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77F0-BFE1-4266-A360-484A25F521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924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6FE4640-7E1F-44BE-8967-E730F051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7D7AE5-32FC-431C-BCA3-8ED6C5320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4D10F5-2BA6-4699-96D0-EEAAED5EF3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27BA4-C340-4A60-AC0D-ACB3E62D5F41}" type="datetimeFigureOut">
              <a:rPr lang="en-GB" smtClean="0"/>
              <a:t>09/07/2022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781E10-CC4C-4075-8393-4A324F5F6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C9D184-D813-4CC2-936A-4BB83EC46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977F0-BFE1-4266-A360-484A25F521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45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2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0.sv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3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9.sv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sv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sv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3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7.sv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4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9.sv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4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43.sv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sv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5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9.svg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5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53.svg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5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57.svg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svg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6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63.svg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7.sv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svg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svg"/><Relationship Id="rId4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71.svg"/><Relationship Id="rId7" Type="http://schemas.openxmlformats.org/officeDocument/2006/relationships/image" Target="../media/image73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5.sv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.svg"/><Relationship Id="rId7" Type="http://schemas.openxmlformats.org/officeDocument/2006/relationships/image" Target="../media/image4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71.svg"/><Relationship Id="rId4" Type="http://schemas.openxmlformats.org/officeDocument/2006/relationships/image" Target="../media/image38.png"/><Relationship Id="rId9" Type="http://schemas.openxmlformats.org/officeDocument/2006/relationships/image" Target="../media/image77.sv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.svg"/><Relationship Id="rId7" Type="http://schemas.openxmlformats.org/officeDocument/2006/relationships/image" Target="../media/image3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71.svg"/><Relationship Id="rId4" Type="http://schemas.openxmlformats.org/officeDocument/2006/relationships/image" Target="../media/image38.png"/><Relationship Id="rId9" Type="http://schemas.openxmlformats.org/officeDocument/2006/relationships/image" Target="../media/image79.sv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svg"/><Relationship Id="rId4" Type="http://schemas.openxmlformats.org/officeDocument/2006/relationships/image" Target="../media/image4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sv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3.sv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svg"/><Relationship Id="rId7" Type="http://schemas.openxmlformats.org/officeDocument/2006/relationships/image" Target="../media/image7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E0CE6FE2-8093-4F3C-9268-9A328E08F254}"/>
              </a:ext>
            </a:extLst>
          </p:cNvPr>
          <p:cNvSpPr/>
          <p:nvPr/>
        </p:nvSpPr>
        <p:spPr>
          <a:xfrm>
            <a:off x="407945" y="470196"/>
            <a:ext cx="1063710" cy="1063710"/>
          </a:xfrm>
          <a:prstGeom prst="ellipse">
            <a:avLst/>
          </a:prstGeom>
          <a:solidFill>
            <a:srgbClr val="FFF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9" name="Group 2">
            <a:extLst>
              <a:ext uri="{FF2B5EF4-FFF2-40B4-BE49-F238E27FC236}">
                <a16:creationId xmlns:a16="http://schemas.microsoft.com/office/drawing/2014/main" xmlns="" id="{8667765F-8E6A-499F-BE61-FCC8A5115CA0}"/>
              </a:ext>
            </a:extLst>
          </p:cNvPr>
          <p:cNvGrpSpPr/>
          <p:nvPr/>
        </p:nvGrpSpPr>
        <p:grpSpPr>
          <a:xfrm>
            <a:off x="0" y="3481476"/>
            <a:ext cx="12192000" cy="3429000"/>
            <a:chOff x="0" y="0"/>
            <a:chExt cx="6229756" cy="3154435"/>
          </a:xfrm>
        </p:grpSpPr>
        <p:sp>
          <p:nvSpPr>
            <p:cNvPr id="90" name="Freeform 3">
              <a:extLst>
                <a:ext uri="{FF2B5EF4-FFF2-40B4-BE49-F238E27FC236}">
                  <a16:creationId xmlns:a16="http://schemas.microsoft.com/office/drawing/2014/main" xmlns="" id="{25164F7B-DA88-4A33-AEF5-0DFE54494806}"/>
                </a:ext>
              </a:extLst>
            </p:cNvPr>
            <p:cNvSpPr/>
            <p:nvPr/>
          </p:nvSpPr>
          <p:spPr>
            <a:xfrm>
              <a:off x="0" y="0"/>
              <a:ext cx="6229756" cy="3154435"/>
            </a:xfrm>
            <a:custGeom>
              <a:avLst/>
              <a:gdLst/>
              <a:ahLst/>
              <a:cxnLst/>
              <a:rect l="l" t="t" r="r" b="b"/>
              <a:pathLst>
                <a:path w="6229756" h="3154435">
                  <a:moveTo>
                    <a:pt x="0" y="0"/>
                  </a:moveTo>
                  <a:lnTo>
                    <a:pt x="6229756" y="0"/>
                  </a:lnTo>
                  <a:lnTo>
                    <a:pt x="6229756" y="3154435"/>
                  </a:lnTo>
                  <a:lnTo>
                    <a:pt x="0" y="3154435"/>
                  </a:lnTo>
                  <a:close/>
                </a:path>
              </a:pathLst>
            </a:custGeom>
            <a:solidFill>
              <a:srgbClr val="AABDFF"/>
            </a:solidFill>
          </p:spPr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A7F8C0C0-B89E-458D-8E08-224D1CA8AD70}"/>
              </a:ext>
            </a:extLst>
          </p:cNvPr>
          <p:cNvGrpSpPr/>
          <p:nvPr/>
        </p:nvGrpSpPr>
        <p:grpSpPr>
          <a:xfrm>
            <a:off x="807902" y="603152"/>
            <a:ext cx="8468413" cy="2238776"/>
            <a:chOff x="2069576" y="696793"/>
            <a:chExt cx="8468413" cy="2238776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0C6B0B2D-2B67-40F3-A4D8-BE73F414679D}"/>
                </a:ext>
              </a:extLst>
            </p:cNvPr>
            <p:cNvSpPr/>
            <p:nvPr/>
          </p:nvSpPr>
          <p:spPr>
            <a:xfrm>
              <a:off x="2069576" y="1735240"/>
              <a:ext cx="846841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72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เทคโนโลยีสารสนเทศเบื้องต้น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6AF3FC21-9786-48B4-A09D-9D8E1C0009A1}"/>
                </a:ext>
              </a:extLst>
            </p:cNvPr>
            <p:cNvSpPr/>
            <p:nvPr/>
          </p:nvSpPr>
          <p:spPr>
            <a:xfrm>
              <a:off x="2069576" y="696793"/>
              <a:ext cx="233784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72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บทที่ 1</a:t>
              </a:r>
            </a:p>
          </p:txBody>
        </p:sp>
      </p:grpSp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45D1BB3C-F8E2-40E1-B9BD-90A97A318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109" y="1722540"/>
            <a:ext cx="7149891" cy="5187936"/>
          </a:xfrm>
          <a:prstGeom prst="rect">
            <a:avLst/>
          </a:prstGeom>
        </p:spPr>
      </p:pic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xmlns="" id="{0055A59F-F19E-4388-8DD2-90267779DB68}"/>
              </a:ext>
            </a:extLst>
          </p:cNvPr>
          <p:cNvCxnSpPr/>
          <p:nvPr/>
        </p:nvCxnSpPr>
        <p:spPr>
          <a:xfrm>
            <a:off x="939800" y="1717880"/>
            <a:ext cx="15875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493501A-881E-4A83-A062-40E62B3E7B31}"/>
              </a:ext>
            </a:extLst>
          </p:cNvPr>
          <p:cNvGrpSpPr/>
          <p:nvPr/>
        </p:nvGrpSpPr>
        <p:grpSpPr>
          <a:xfrm>
            <a:off x="807902" y="5842296"/>
            <a:ext cx="1130004" cy="228304"/>
            <a:chOff x="635296" y="5804196"/>
            <a:chExt cx="1130004" cy="22830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9CDDCBD3-1446-4FE1-A663-704AC61AD7C7}"/>
                </a:ext>
              </a:extLst>
            </p:cNvPr>
            <p:cNvSpPr/>
            <p:nvPr/>
          </p:nvSpPr>
          <p:spPr>
            <a:xfrm>
              <a:off x="635296" y="5804196"/>
              <a:ext cx="228304" cy="228304"/>
            </a:xfrm>
            <a:prstGeom prst="ellipse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2C05BD3E-7AD8-4ADE-8C49-6736F46FC1CA}"/>
                </a:ext>
              </a:extLst>
            </p:cNvPr>
            <p:cNvSpPr/>
            <p:nvPr/>
          </p:nvSpPr>
          <p:spPr>
            <a:xfrm>
              <a:off x="1092496" y="5804196"/>
              <a:ext cx="228304" cy="228304"/>
            </a:xfrm>
            <a:prstGeom prst="ellipse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08E0CB34-940A-45FB-8C35-21DD7BEE5B4B}"/>
                </a:ext>
              </a:extLst>
            </p:cNvPr>
            <p:cNvSpPr/>
            <p:nvPr/>
          </p:nvSpPr>
          <p:spPr>
            <a:xfrm>
              <a:off x="1536996" y="5804196"/>
              <a:ext cx="228304" cy="228304"/>
            </a:xfrm>
            <a:prstGeom prst="ellipse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54385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6EB3876-D011-4E23-9EA8-9B83CA0FC0CA}"/>
              </a:ext>
            </a:extLst>
          </p:cNvPr>
          <p:cNvSpPr/>
          <p:nvPr/>
        </p:nvSpPr>
        <p:spPr>
          <a:xfrm>
            <a:off x="1077199" y="1730175"/>
            <a:ext cx="87031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rgbClr val="0070C0"/>
                </a:solidFill>
                <a:latin typeface="DB HelvethaicaMon X Med" panose="02000506090000020004" pitchFamily="2" charset="-34"/>
                <a:cs typeface="DB HelvethaicaMon X Med" panose="02000506090000020004" pitchFamily="2" charset="-34"/>
              </a:rPr>
              <a:t>เป็นเทคโนโลยีสำหรับการกระจายและเผยแพร่สารสนเทศ</a:t>
            </a:r>
            <a:r>
              <a:rPr lang="en-US" sz="3200" dirty="0">
                <a:solidFill>
                  <a:srgbClr val="0070C0"/>
                </a:solidFill>
                <a:latin typeface="DB HelvethaicaMon X Med" panose="02000506090000020004" pitchFamily="2" charset="-34"/>
                <a:cs typeface="DB HelvethaicaMon X Med" panose="02000506090000020004" pitchFamily="2" charset="-34"/>
              </a:rPr>
              <a:t> </a:t>
            </a:r>
            <a:r>
              <a:rPr lang="th-TH" sz="3200" dirty="0">
                <a:solidFill>
                  <a:srgbClr val="0070C0"/>
                </a:solidFill>
                <a:latin typeface="DB HelvethaicaMon X Med" panose="02000506090000020004" pitchFamily="2" charset="-34"/>
                <a:cs typeface="DB HelvethaicaMon X Med" panose="02000506090000020004" pitchFamily="2" charset="-34"/>
              </a:rPr>
              <a:t>ทั้งระยะใกล้และไกล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ซึ่งรูปแบบของข้อมูลที่รับส่งอาจเป็น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770096C-38E0-4EBB-957A-33FC388DCA87}"/>
              </a:ext>
            </a:extLst>
          </p:cNvPr>
          <p:cNvGrpSpPr/>
          <p:nvPr/>
        </p:nvGrpSpPr>
        <p:grpSpPr>
          <a:xfrm>
            <a:off x="-2" y="-26098"/>
            <a:ext cx="12191999" cy="1226510"/>
            <a:chOff x="-2" y="-26098"/>
            <a:chExt cx="12191999" cy="1226510"/>
          </a:xfrm>
        </p:grpSpPr>
        <p:grpSp>
          <p:nvGrpSpPr>
            <p:cNvPr id="7" name="Group 2">
              <a:extLst>
                <a:ext uri="{FF2B5EF4-FFF2-40B4-BE49-F238E27FC236}">
                  <a16:creationId xmlns:a16="http://schemas.microsoft.com/office/drawing/2014/main" xmlns="" id="{6F88EA9A-AB0B-4B6D-A30A-011833EBD656}"/>
                </a:ext>
              </a:extLst>
            </p:cNvPr>
            <p:cNvGrpSpPr/>
            <p:nvPr/>
          </p:nvGrpSpPr>
          <p:grpSpPr>
            <a:xfrm>
              <a:off x="-2" y="-26098"/>
              <a:ext cx="12191999" cy="1226510"/>
              <a:chOff x="0" y="0"/>
              <a:chExt cx="6229756" cy="3154435"/>
            </a:xfrm>
          </p:grpSpPr>
          <p:sp>
            <p:nvSpPr>
              <p:cNvPr id="16" name="Freeform 3">
                <a:extLst>
                  <a:ext uri="{FF2B5EF4-FFF2-40B4-BE49-F238E27FC236}">
                    <a16:creationId xmlns:a16="http://schemas.microsoft.com/office/drawing/2014/main" xmlns="" id="{1AD8CBEC-9E97-48ED-9D03-7F2B6F4D80B9}"/>
                  </a:ext>
                </a:extLst>
              </p:cNvPr>
              <p:cNvSpPr/>
              <p:nvPr/>
            </p:nvSpPr>
            <p:spPr>
              <a:xfrm>
                <a:off x="0" y="0"/>
                <a:ext cx="6229756" cy="3154435"/>
              </a:xfrm>
              <a:custGeom>
                <a:avLst/>
                <a:gdLst/>
                <a:ahLst/>
                <a:cxnLst/>
                <a:rect l="l" t="t" r="r" b="b"/>
                <a:pathLst>
                  <a:path w="6229756" h="3154435">
                    <a:moveTo>
                      <a:pt x="0" y="0"/>
                    </a:moveTo>
                    <a:lnTo>
                      <a:pt x="6229756" y="0"/>
                    </a:lnTo>
                    <a:lnTo>
                      <a:pt x="6229756" y="3154435"/>
                    </a:lnTo>
                    <a:lnTo>
                      <a:pt x="0" y="3154435"/>
                    </a:lnTo>
                    <a:close/>
                  </a:path>
                </a:pathLst>
              </a:custGeom>
              <a:solidFill>
                <a:srgbClr val="AABDFF"/>
              </a:solidFill>
            </p:spPr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C7C34C75-54E3-47DF-BCAC-480FBE540C12}"/>
                </a:ext>
              </a:extLst>
            </p:cNvPr>
            <p:cNvGrpSpPr/>
            <p:nvPr/>
          </p:nvGrpSpPr>
          <p:grpSpPr>
            <a:xfrm>
              <a:off x="553299" y="328987"/>
              <a:ext cx="8667703" cy="651277"/>
              <a:chOff x="3936999" y="-952500"/>
              <a:chExt cx="8667703" cy="651277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xmlns="" id="{6F1A065C-8558-46F6-B94C-FBEB68B82BE6}"/>
                  </a:ext>
                </a:extLst>
              </p:cNvPr>
              <p:cNvSpPr/>
              <p:nvPr/>
            </p:nvSpPr>
            <p:spPr>
              <a:xfrm>
                <a:off x="3936999" y="-952500"/>
                <a:ext cx="8667703" cy="65127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FD2B02D3-B3C9-4498-9EE0-BAB68F994D14}"/>
                  </a:ext>
                </a:extLst>
              </p:cNvPr>
              <p:cNvGrpSpPr/>
              <p:nvPr/>
            </p:nvGrpSpPr>
            <p:grpSpPr>
              <a:xfrm>
                <a:off x="4235462" y="-800100"/>
                <a:ext cx="364308" cy="368300"/>
                <a:chOff x="662551" y="559883"/>
                <a:chExt cx="364308" cy="368300"/>
              </a:xfrm>
            </p:grpSpPr>
            <p:sp>
              <p:nvSpPr>
                <p:cNvPr id="13" name="AutoShape 9">
                  <a:extLst>
                    <a:ext uri="{FF2B5EF4-FFF2-40B4-BE49-F238E27FC236}">
                      <a16:creationId xmlns:a16="http://schemas.microsoft.com/office/drawing/2014/main" xmlns="" id="{52DE2446-91DD-40D9-BDAA-52F36C6A5CD2}"/>
                    </a:ext>
                  </a:extLst>
                </p:cNvPr>
                <p:cNvSpPr/>
                <p:nvPr/>
              </p:nvSpPr>
              <p:spPr>
                <a:xfrm>
                  <a:off x="662551" y="559883"/>
                  <a:ext cx="364308" cy="1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14" name="AutoShape 10">
                  <a:extLst>
                    <a:ext uri="{FF2B5EF4-FFF2-40B4-BE49-F238E27FC236}">
                      <a16:creationId xmlns:a16="http://schemas.microsoft.com/office/drawing/2014/main" xmlns="" id="{FAEB94A1-A909-493C-BDAF-761FEA6176F7}"/>
                    </a:ext>
                  </a:extLst>
                </p:cNvPr>
                <p:cNvSpPr/>
                <p:nvPr/>
              </p:nvSpPr>
              <p:spPr>
                <a:xfrm>
                  <a:off x="662551" y="744033"/>
                  <a:ext cx="364308" cy="1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15" name="AutoShape 11">
                  <a:extLst>
                    <a:ext uri="{FF2B5EF4-FFF2-40B4-BE49-F238E27FC236}">
                      <a16:creationId xmlns:a16="http://schemas.microsoft.com/office/drawing/2014/main" xmlns="" id="{4FCB1736-CEB8-4C31-807C-2D3C37FF8B29}"/>
                    </a:ext>
                  </a:extLst>
                </p:cNvPr>
                <p:cNvSpPr/>
                <p:nvPr/>
              </p:nvSpPr>
              <p:spPr>
                <a:xfrm>
                  <a:off x="662551" y="928182"/>
                  <a:ext cx="364308" cy="1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  <a:prstDash val="solid"/>
                  <a:headEnd type="none" w="sm" len="sm"/>
                  <a:tailEnd type="none" w="sm" len="sm"/>
                </a:ln>
              </p:spPr>
            </p:sp>
          </p:grpSp>
          <p:pic>
            <p:nvPicPr>
              <p:cNvPr id="12" name="Picture 13">
                <a:extLst>
                  <a:ext uri="{FF2B5EF4-FFF2-40B4-BE49-F238E27FC236}">
                    <a16:creationId xmlns:a16="http://schemas.microsoft.com/office/drawing/2014/main" xmlns="" id="{82E5201A-E3BC-4DEA-97BF-617AF0C9C9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861042" y="-821861"/>
                <a:ext cx="371704" cy="371704"/>
              </a:xfrm>
              <a:prstGeom prst="rect">
                <a:avLst/>
              </a:prstGeom>
            </p:spPr>
          </p:pic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FA486CC3-BB03-4AC5-9F50-DF3E9C7BEE9A}"/>
                </a:ext>
              </a:extLst>
            </p:cNvPr>
            <p:cNvSpPr/>
            <p:nvPr/>
          </p:nvSpPr>
          <p:spPr>
            <a:xfrm>
              <a:off x="1638352" y="269904"/>
              <a:ext cx="675009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2. </a:t>
              </a:r>
              <a:r>
                <a:rPr lang="th-TH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องค์ประกอบของเทคโนโลยีสารสนเทศ 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77737EA-AAB2-4BCD-85C9-7810B7B05F50}"/>
              </a:ext>
            </a:extLst>
          </p:cNvPr>
          <p:cNvSpPr/>
          <p:nvPr/>
        </p:nvSpPr>
        <p:spPr>
          <a:xfrm>
            <a:off x="553299" y="1249797"/>
            <a:ext cx="8188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2.2) 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เทคโนโลยีสื่อสารโทรคมนาคม (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Communication Technology) </a:t>
            </a:r>
            <a:endParaRPr lang="en-GB" sz="3200" dirty="0">
              <a:solidFill>
                <a:schemeClr val="accent1">
                  <a:lumMod val="75000"/>
                </a:schemeClr>
              </a:solidFill>
              <a:latin typeface="DB HelvethaicaMon X Reg" panose="02000506090000020004" pitchFamily="2" charset="-34"/>
              <a:cs typeface="DB HelvethaicaMon X Reg" panose="02000506090000020004" pitchFamily="2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8CC7B1E-6280-4DFB-9FB2-D1CD273919C4}"/>
              </a:ext>
            </a:extLst>
          </p:cNvPr>
          <p:cNvSpPr/>
          <p:nvPr/>
        </p:nvSpPr>
        <p:spPr>
          <a:xfrm>
            <a:off x="1077199" y="5382317"/>
            <a:ext cx="88992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เช่น โทรศัพท์ วิทยุกระจายเสียง วิทยุโทรทัศน์ รวมถึงระบบเครือข่ายคอมพิวเตอร์</a:t>
            </a:r>
            <a:endParaRPr lang="en-GB" sz="32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xmlns="" id="{33890E43-CE6B-4BC4-A7AA-C18BE519195A}"/>
              </a:ext>
            </a:extLst>
          </p:cNvPr>
          <p:cNvSpPr/>
          <p:nvPr/>
        </p:nvSpPr>
        <p:spPr>
          <a:xfrm>
            <a:off x="0" y="6529013"/>
            <a:ext cx="12191997" cy="379182"/>
          </a:xfrm>
          <a:custGeom>
            <a:avLst/>
            <a:gdLst/>
            <a:ahLst/>
            <a:cxnLst/>
            <a:rect l="l" t="t" r="r" b="b"/>
            <a:pathLst>
              <a:path w="4816592" h="149800">
                <a:moveTo>
                  <a:pt x="0" y="0"/>
                </a:moveTo>
                <a:lnTo>
                  <a:pt x="4816592" y="0"/>
                </a:lnTo>
                <a:lnTo>
                  <a:pt x="4816592" y="149800"/>
                </a:lnTo>
                <a:lnTo>
                  <a:pt x="0" y="149800"/>
                </a:lnTo>
                <a:close/>
              </a:path>
            </a:pathLst>
          </a:custGeom>
          <a:solidFill>
            <a:srgbClr val="DCDCDD"/>
          </a:solid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1E502584-0071-4FE0-BB1C-BC75096FF8CA}"/>
              </a:ext>
            </a:extLst>
          </p:cNvPr>
          <p:cNvGrpSpPr/>
          <p:nvPr/>
        </p:nvGrpSpPr>
        <p:grpSpPr>
          <a:xfrm>
            <a:off x="563791" y="2869769"/>
            <a:ext cx="10592111" cy="2004721"/>
            <a:chOff x="642767" y="2854693"/>
            <a:chExt cx="10592111" cy="200472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D7FD9AB7-0467-44C9-8705-11E1D2F14D67}"/>
                </a:ext>
              </a:extLst>
            </p:cNvPr>
            <p:cNvSpPr txBox="1"/>
            <p:nvPr/>
          </p:nvSpPr>
          <p:spPr>
            <a:xfrm>
              <a:off x="1427436" y="3215305"/>
              <a:ext cx="131478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E76F51"/>
                  </a:solidFill>
                  <a:latin typeface="Arial Black" panose="020B0A04020102020204" pitchFamily="34" charset="0"/>
                </a:rPr>
                <a:t>123</a:t>
              </a:r>
              <a:endParaRPr lang="en-GB" sz="4400" dirty="0">
                <a:solidFill>
                  <a:srgbClr val="E76F5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A4621F36-EFA8-4F7A-80AB-4DE22BD7717C}"/>
                </a:ext>
              </a:extLst>
            </p:cNvPr>
            <p:cNvSpPr/>
            <p:nvPr/>
          </p:nvSpPr>
          <p:spPr>
            <a:xfrm>
              <a:off x="642767" y="4274639"/>
              <a:ext cx="288412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200" dirty="0">
                  <a:latin typeface="DB HelvethaicaMon X 55 Regular" panose="02000506090000020004" pitchFamily="2" charset="-34"/>
                  <a:cs typeface="DB HelvethaicaMon X 55 Regular" panose="02000506090000020004" pitchFamily="2" charset="-34"/>
                </a:rPr>
                <a:t>ตัวเลข (</a:t>
              </a:r>
              <a:r>
                <a:rPr lang="en-GB" sz="3200" dirty="0">
                  <a:latin typeface="DB HelvethaicaMon X 55 Regular" panose="02000506090000020004" pitchFamily="2" charset="-34"/>
                  <a:cs typeface="DB HelvethaicaMon X 55 Regular" panose="02000506090000020004" pitchFamily="2" charset="-34"/>
                </a:rPr>
                <a:t>Numeric Data) </a:t>
              </a:r>
              <a:endPara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2C858EFF-7FDD-48AB-BC85-C51FD051D345}"/>
                </a:ext>
              </a:extLst>
            </p:cNvPr>
            <p:cNvSpPr/>
            <p:nvPr/>
          </p:nvSpPr>
          <p:spPr>
            <a:xfrm>
              <a:off x="4111161" y="4274639"/>
              <a:ext cx="198483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200" dirty="0">
                  <a:latin typeface="DB HelvethaicaMon X 55 Regular" panose="02000506090000020004" pitchFamily="2" charset="-34"/>
                  <a:cs typeface="DB HelvethaicaMon X 55 Regular" panose="02000506090000020004" pitchFamily="2" charset="-34"/>
                </a:rPr>
                <a:t>ตัวอักษร (</a:t>
              </a:r>
              <a:r>
                <a:rPr lang="en-GB" sz="3200" dirty="0">
                  <a:latin typeface="DB HelvethaicaMon X 55 Regular" panose="02000506090000020004" pitchFamily="2" charset="-34"/>
                  <a:cs typeface="DB HelvethaicaMon X 55 Regular" panose="02000506090000020004" pitchFamily="2" charset="-34"/>
                </a:rPr>
                <a:t>Text) </a:t>
              </a:r>
              <a:endPara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E3037BFD-763A-4CFA-83FF-83394C4394B6}"/>
                </a:ext>
              </a:extLst>
            </p:cNvPr>
            <p:cNvSpPr txBox="1"/>
            <p:nvPr/>
          </p:nvSpPr>
          <p:spPr>
            <a:xfrm>
              <a:off x="4352413" y="3215305"/>
              <a:ext cx="150233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777878"/>
                  </a:solidFill>
                  <a:latin typeface="Arial Black" panose="020B0A04020102020204" pitchFamily="34" charset="0"/>
                </a:rPr>
                <a:t>ABC</a:t>
              </a:r>
              <a:endParaRPr lang="en-GB" sz="4400" dirty="0">
                <a:solidFill>
                  <a:srgbClr val="777878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9DE46E94-E6BE-41D6-88D9-FE794E88971E}"/>
                </a:ext>
              </a:extLst>
            </p:cNvPr>
            <p:cNvSpPr/>
            <p:nvPr/>
          </p:nvSpPr>
          <p:spPr>
            <a:xfrm>
              <a:off x="6680271" y="4274639"/>
              <a:ext cx="177484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200" dirty="0">
                  <a:latin typeface="DB HelvethaicaMon X 55 Regular" panose="02000506090000020004" pitchFamily="2" charset="-34"/>
                  <a:cs typeface="DB HelvethaicaMon X 55 Regular" panose="02000506090000020004" pitchFamily="2" charset="-34"/>
                </a:rPr>
                <a:t>ภาพ (</a:t>
              </a:r>
              <a:r>
                <a:rPr lang="en-GB" sz="3200" dirty="0">
                  <a:latin typeface="DB HelvethaicaMon X 55 Regular" panose="02000506090000020004" pitchFamily="2" charset="-34"/>
                  <a:cs typeface="DB HelvethaicaMon X 55 Regular" panose="02000506090000020004" pitchFamily="2" charset="-34"/>
                </a:rPr>
                <a:t>Image) </a:t>
              </a:r>
              <a:endPara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endParaRPr>
            </a:p>
          </p:txBody>
        </p:sp>
        <p:pic>
          <p:nvPicPr>
            <p:cNvPr id="23" name="Graphic 22" descr="Image">
              <a:extLst>
                <a:ext uri="{FF2B5EF4-FFF2-40B4-BE49-F238E27FC236}">
                  <a16:creationId xmlns:a16="http://schemas.microsoft.com/office/drawing/2014/main" xmlns="" id="{B16F82C8-92F4-467A-805E-86ED5997D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7029084" y="3061416"/>
              <a:ext cx="1077218" cy="1077218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1F1936B4-556A-4322-9F2D-D36F58054501}"/>
                </a:ext>
              </a:extLst>
            </p:cNvPr>
            <p:cNvSpPr/>
            <p:nvPr/>
          </p:nvSpPr>
          <p:spPr>
            <a:xfrm>
              <a:off x="9540183" y="4274638"/>
              <a:ext cx="169469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200" dirty="0">
                  <a:latin typeface="DB HelvethaicaMon X 55 Regular" panose="02000506090000020004" pitchFamily="2" charset="-34"/>
                  <a:cs typeface="DB HelvethaicaMon X 55 Regular" panose="02000506090000020004" pitchFamily="2" charset="-34"/>
                </a:rPr>
                <a:t>เสียง (</a:t>
              </a:r>
              <a:r>
                <a:rPr lang="en-GB" sz="3200" dirty="0">
                  <a:latin typeface="DB HelvethaicaMon X 55 Regular" panose="02000506090000020004" pitchFamily="2" charset="-34"/>
                  <a:cs typeface="DB HelvethaicaMon X 55 Regular" panose="02000506090000020004" pitchFamily="2" charset="-34"/>
                </a:rPr>
                <a:t>Voice) </a:t>
              </a:r>
              <a:endPara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endParaRPr>
            </a:p>
          </p:txBody>
        </p:sp>
        <p:pic>
          <p:nvPicPr>
            <p:cNvPr id="27" name="Graphic 26" descr="Voice">
              <a:extLst>
                <a:ext uri="{FF2B5EF4-FFF2-40B4-BE49-F238E27FC236}">
                  <a16:creationId xmlns:a16="http://schemas.microsoft.com/office/drawing/2014/main" xmlns="" id="{9F9EB9F2-9D6C-4753-B6C0-92A7AB8D3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9737023" y="2854693"/>
              <a:ext cx="1301014" cy="13010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7929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7EC7F6C-3049-47A1-AEF0-92648E1DC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275" y="1645596"/>
            <a:ext cx="7133449" cy="443823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8F92CEA-23A4-4C4A-84E6-ACC3B394AAE2}"/>
              </a:ext>
            </a:extLst>
          </p:cNvPr>
          <p:cNvGrpSpPr/>
          <p:nvPr/>
        </p:nvGrpSpPr>
        <p:grpSpPr>
          <a:xfrm>
            <a:off x="-2" y="-26098"/>
            <a:ext cx="12191999" cy="1226510"/>
            <a:chOff x="-2" y="-26098"/>
            <a:chExt cx="12191999" cy="1226510"/>
          </a:xfrm>
        </p:grpSpPr>
        <p:grpSp>
          <p:nvGrpSpPr>
            <p:cNvPr id="7" name="Group 2">
              <a:extLst>
                <a:ext uri="{FF2B5EF4-FFF2-40B4-BE49-F238E27FC236}">
                  <a16:creationId xmlns:a16="http://schemas.microsoft.com/office/drawing/2014/main" xmlns="" id="{2DFD096E-2926-4390-AF57-45CC26EE6332}"/>
                </a:ext>
              </a:extLst>
            </p:cNvPr>
            <p:cNvGrpSpPr/>
            <p:nvPr/>
          </p:nvGrpSpPr>
          <p:grpSpPr>
            <a:xfrm>
              <a:off x="-2" y="-26098"/>
              <a:ext cx="12191999" cy="1226510"/>
              <a:chOff x="0" y="0"/>
              <a:chExt cx="6229756" cy="3154435"/>
            </a:xfrm>
          </p:grpSpPr>
          <p:sp>
            <p:nvSpPr>
              <p:cNvPr id="16" name="Freeform 3">
                <a:extLst>
                  <a:ext uri="{FF2B5EF4-FFF2-40B4-BE49-F238E27FC236}">
                    <a16:creationId xmlns:a16="http://schemas.microsoft.com/office/drawing/2014/main" xmlns="" id="{67B6FDB7-8EEC-49AF-AD50-6FE38AB56613}"/>
                  </a:ext>
                </a:extLst>
              </p:cNvPr>
              <p:cNvSpPr/>
              <p:nvPr/>
            </p:nvSpPr>
            <p:spPr>
              <a:xfrm>
                <a:off x="0" y="0"/>
                <a:ext cx="6229756" cy="3154435"/>
              </a:xfrm>
              <a:custGeom>
                <a:avLst/>
                <a:gdLst/>
                <a:ahLst/>
                <a:cxnLst/>
                <a:rect l="l" t="t" r="r" b="b"/>
                <a:pathLst>
                  <a:path w="6229756" h="3154435">
                    <a:moveTo>
                      <a:pt x="0" y="0"/>
                    </a:moveTo>
                    <a:lnTo>
                      <a:pt x="6229756" y="0"/>
                    </a:lnTo>
                    <a:lnTo>
                      <a:pt x="6229756" y="3154435"/>
                    </a:lnTo>
                    <a:lnTo>
                      <a:pt x="0" y="3154435"/>
                    </a:lnTo>
                    <a:close/>
                  </a:path>
                </a:pathLst>
              </a:custGeom>
              <a:solidFill>
                <a:srgbClr val="AABDFF"/>
              </a:solidFill>
            </p:spPr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842DA221-2B98-48A4-9AFE-DD4FCD9A2F0D}"/>
                </a:ext>
              </a:extLst>
            </p:cNvPr>
            <p:cNvGrpSpPr/>
            <p:nvPr/>
          </p:nvGrpSpPr>
          <p:grpSpPr>
            <a:xfrm>
              <a:off x="553299" y="328987"/>
              <a:ext cx="8667703" cy="651277"/>
              <a:chOff x="3936999" y="-952500"/>
              <a:chExt cx="8667703" cy="651277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xmlns="" id="{7F8BDCB9-9308-46DE-886B-E408F0DA3F04}"/>
                  </a:ext>
                </a:extLst>
              </p:cNvPr>
              <p:cNvSpPr/>
              <p:nvPr/>
            </p:nvSpPr>
            <p:spPr>
              <a:xfrm>
                <a:off x="3936999" y="-952500"/>
                <a:ext cx="8667703" cy="65127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217F226D-2622-4F71-9F90-A838A9D5345C}"/>
                  </a:ext>
                </a:extLst>
              </p:cNvPr>
              <p:cNvGrpSpPr/>
              <p:nvPr/>
            </p:nvGrpSpPr>
            <p:grpSpPr>
              <a:xfrm>
                <a:off x="4235462" y="-800100"/>
                <a:ext cx="364308" cy="368300"/>
                <a:chOff x="662551" y="559883"/>
                <a:chExt cx="364308" cy="368300"/>
              </a:xfrm>
            </p:grpSpPr>
            <p:sp>
              <p:nvSpPr>
                <p:cNvPr id="13" name="AutoShape 9">
                  <a:extLst>
                    <a:ext uri="{FF2B5EF4-FFF2-40B4-BE49-F238E27FC236}">
                      <a16:creationId xmlns:a16="http://schemas.microsoft.com/office/drawing/2014/main" xmlns="" id="{EF9C4F08-5F39-49F2-A294-F227D4F3DF44}"/>
                    </a:ext>
                  </a:extLst>
                </p:cNvPr>
                <p:cNvSpPr/>
                <p:nvPr/>
              </p:nvSpPr>
              <p:spPr>
                <a:xfrm>
                  <a:off x="662551" y="559883"/>
                  <a:ext cx="364308" cy="1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14" name="AutoShape 10">
                  <a:extLst>
                    <a:ext uri="{FF2B5EF4-FFF2-40B4-BE49-F238E27FC236}">
                      <a16:creationId xmlns:a16="http://schemas.microsoft.com/office/drawing/2014/main" xmlns="" id="{6B00F17E-7ACF-4F5E-864B-D791733646F5}"/>
                    </a:ext>
                  </a:extLst>
                </p:cNvPr>
                <p:cNvSpPr/>
                <p:nvPr/>
              </p:nvSpPr>
              <p:spPr>
                <a:xfrm>
                  <a:off x="662551" y="744033"/>
                  <a:ext cx="364308" cy="1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15" name="AutoShape 11">
                  <a:extLst>
                    <a:ext uri="{FF2B5EF4-FFF2-40B4-BE49-F238E27FC236}">
                      <a16:creationId xmlns:a16="http://schemas.microsoft.com/office/drawing/2014/main" xmlns="" id="{C77232C3-6728-4726-91DF-83C7660DB875}"/>
                    </a:ext>
                  </a:extLst>
                </p:cNvPr>
                <p:cNvSpPr/>
                <p:nvPr/>
              </p:nvSpPr>
              <p:spPr>
                <a:xfrm>
                  <a:off x="662551" y="928182"/>
                  <a:ext cx="364308" cy="1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  <a:prstDash val="solid"/>
                  <a:headEnd type="none" w="sm" len="sm"/>
                  <a:tailEnd type="none" w="sm" len="sm"/>
                </a:ln>
              </p:spPr>
            </p:sp>
          </p:grpSp>
          <p:pic>
            <p:nvPicPr>
              <p:cNvPr id="12" name="Picture 13">
                <a:extLst>
                  <a:ext uri="{FF2B5EF4-FFF2-40B4-BE49-F238E27FC236}">
                    <a16:creationId xmlns:a16="http://schemas.microsoft.com/office/drawing/2014/main" xmlns="" id="{5B5B8FA0-6F89-4CB1-87F4-CEEA02E4BC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861042" y="-821861"/>
                <a:ext cx="371704" cy="371704"/>
              </a:xfrm>
              <a:prstGeom prst="rect">
                <a:avLst/>
              </a:prstGeom>
            </p:spPr>
          </p:pic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41ED87D9-7939-4E48-980D-4F753F5E0893}"/>
                </a:ext>
              </a:extLst>
            </p:cNvPr>
            <p:cNvSpPr/>
            <p:nvPr/>
          </p:nvSpPr>
          <p:spPr>
            <a:xfrm>
              <a:off x="1638352" y="269904"/>
              <a:ext cx="675009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2. </a:t>
              </a:r>
              <a:r>
                <a:rPr lang="th-TH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องค์ประกอบของเทคโนโลยีสารสนเทศ 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F8E6C0F-F121-47FB-B7CD-E2F69079868E}"/>
              </a:ext>
            </a:extLst>
          </p:cNvPr>
          <p:cNvSpPr/>
          <p:nvPr/>
        </p:nvSpPr>
        <p:spPr>
          <a:xfrm>
            <a:off x="553299" y="1249797"/>
            <a:ext cx="8188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2.2) 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เทคโนโลยีสื่อสารโทรคมนาคม (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Communication Technology) </a:t>
            </a:r>
            <a:endParaRPr lang="en-GB" sz="3200" dirty="0">
              <a:solidFill>
                <a:schemeClr val="accent1">
                  <a:lumMod val="75000"/>
                </a:schemeClr>
              </a:solidFill>
              <a:latin typeface="DB HelvethaicaMon X Reg" panose="02000506090000020004" pitchFamily="2" charset="-34"/>
              <a:cs typeface="DB HelvethaicaMon X Reg" panose="02000506090000020004" pitchFamily="2" charset="-34"/>
            </a:endParaRP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xmlns="" id="{59C43375-24FD-4B70-9FC7-CB73A415FDDF}"/>
              </a:ext>
            </a:extLst>
          </p:cNvPr>
          <p:cNvSpPr/>
          <p:nvPr/>
        </p:nvSpPr>
        <p:spPr>
          <a:xfrm>
            <a:off x="0" y="6529013"/>
            <a:ext cx="12191997" cy="379182"/>
          </a:xfrm>
          <a:custGeom>
            <a:avLst/>
            <a:gdLst/>
            <a:ahLst/>
            <a:cxnLst/>
            <a:rect l="l" t="t" r="r" b="b"/>
            <a:pathLst>
              <a:path w="4816592" h="149800">
                <a:moveTo>
                  <a:pt x="0" y="0"/>
                </a:moveTo>
                <a:lnTo>
                  <a:pt x="4816592" y="0"/>
                </a:lnTo>
                <a:lnTo>
                  <a:pt x="4816592" y="149800"/>
                </a:lnTo>
                <a:lnTo>
                  <a:pt x="0" y="149800"/>
                </a:lnTo>
                <a:close/>
              </a:path>
            </a:pathLst>
          </a:custGeom>
          <a:solidFill>
            <a:srgbClr val="DCDCDD"/>
          </a:solidFill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7D3F748-4ADF-4E98-9EBC-7F39CEC70FFA}"/>
              </a:ext>
            </a:extLst>
          </p:cNvPr>
          <p:cNvSpPr/>
          <p:nvPr/>
        </p:nvSpPr>
        <p:spPr>
          <a:xfrm>
            <a:off x="3048000" y="6128903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lvethaicaMon X 55 Regular" panose="02000506090000020004" pitchFamily="2" charset="-34"/>
                <a:ea typeface="+mn-ea"/>
                <a:cs typeface="DB HelvethaicaMon X 55 Regular" panose="02000506090000020004" pitchFamily="2" charset="-34"/>
              </a:rPr>
              <a:t>รูปที่ 1.2 เทคโนโลยีสื่อสารโทรคมนาคม (ที่มา :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lvethaicaMon X 55 Regular" panose="02000506090000020004" pitchFamily="2" charset="-34"/>
                <a:ea typeface="+mn-ea"/>
                <a:cs typeface="DB HelvethaicaMon X 55 Regular" panose="02000506090000020004" pitchFamily="2" charset="-34"/>
              </a:rPr>
              <a:t>https://krumarchna.wordpress.com)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HelvethaicaMon X 55 Regular" panose="02000506090000020004" pitchFamily="2" charset="-34"/>
              <a:ea typeface="+mn-ea"/>
              <a:cs typeface="DB HelvethaicaMon X 55 Regular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1302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8F92CEA-23A4-4C4A-84E6-ACC3B394AAE2}"/>
              </a:ext>
            </a:extLst>
          </p:cNvPr>
          <p:cNvGrpSpPr/>
          <p:nvPr/>
        </p:nvGrpSpPr>
        <p:grpSpPr>
          <a:xfrm>
            <a:off x="-2" y="-26098"/>
            <a:ext cx="12191999" cy="1226510"/>
            <a:chOff x="-2" y="-26098"/>
            <a:chExt cx="12191999" cy="1226510"/>
          </a:xfrm>
        </p:grpSpPr>
        <p:grpSp>
          <p:nvGrpSpPr>
            <p:cNvPr id="7" name="Group 2">
              <a:extLst>
                <a:ext uri="{FF2B5EF4-FFF2-40B4-BE49-F238E27FC236}">
                  <a16:creationId xmlns:a16="http://schemas.microsoft.com/office/drawing/2014/main" xmlns="" id="{2DFD096E-2926-4390-AF57-45CC26EE6332}"/>
                </a:ext>
              </a:extLst>
            </p:cNvPr>
            <p:cNvGrpSpPr/>
            <p:nvPr/>
          </p:nvGrpSpPr>
          <p:grpSpPr>
            <a:xfrm>
              <a:off x="-2" y="-26098"/>
              <a:ext cx="12191999" cy="1226510"/>
              <a:chOff x="0" y="0"/>
              <a:chExt cx="6229756" cy="3154435"/>
            </a:xfrm>
          </p:grpSpPr>
          <p:sp>
            <p:nvSpPr>
              <p:cNvPr id="16" name="Freeform 3">
                <a:extLst>
                  <a:ext uri="{FF2B5EF4-FFF2-40B4-BE49-F238E27FC236}">
                    <a16:creationId xmlns:a16="http://schemas.microsoft.com/office/drawing/2014/main" xmlns="" id="{67B6FDB7-8EEC-49AF-AD50-6FE38AB56613}"/>
                  </a:ext>
                </a:extLst>
              </p:cNvPr>
              <p:cNvSpPr/>
              <p:nvPr/>
            </p:nvSpPr>
            <p:spPr>
              <a:xfrm>
                <a:off x="0" y="0"/>
                <a:ext cx="6229756" cy="3154435"/>
              </a:xfrm>
              <a:custGeom>
                <a:avLst/>
                <a:gdLst/>
                <a:ahLst/>
                <a:cxnLst/>
                <a:rect l="l" t="t" r="r" b="b"/>
                <a:pathLst>
                  <a:path w="6229756" h="3154435">
                    <a:moveTo>
                      <a:pt x="0" y="0"/>
                    </a:moveTo>
                    <a:lnTo>
                      <a:pt x="6229756" y="0"/>
                    </a:lnTo>
                    <a:lnTo>
                      <a:pt x="6229756" y="3154435"/>
                    </a:lnTo>
                    <a:lnTo>
                      <a:pt x="0" y="3154435"/>
                    </a:lnTo>
                    <a:close/>
                  </a:path>
                </a:pathLst>
              </a:custGeom>
              <a:solidFill>
                <a:srgbClr val="AABDFF"/>
              </a:solidFill>
            </p:spPr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842DA221-2B98-48A4-9AFE-DD4FCD9A2F0D}"/>
                </a:ext>
              </a:extLst>
            </p:cNvPr>
            <p:cNvGrpSpPr/>
            <p:nvPr/>
          </p:nvGrpSpPr>
          <p:grpSpPr>
            <a:xfrm>
              <a:off x="553299" y="328987"/>
              <a:ext cx="8667703" cy="651277"/>
              <a:chOff x="3936999" y="-952500"/>
              <a:chExt cx="8667703" cy="651277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xmlns="" id="{7F8BDCB9-9308-46DE-886B-E408F0DA3F04}"/>
                  </a:ext>
                </a:extLst>
              </p:cNvPr>
              <p:cNvSpPr/>
              <p:nvPr/>
            </p:nvSpPr>
            <p:spPr>
              <a:xfrm>
                <a:off x="3936999" y="-952500"/>
                <a:ext cx="8667703" cy="65127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217F226D-2622-4F71-9F90-A838A9D5345C}"/>
                  </a:ext>
                </a:extLst>
              </p:cNvPr>
              <p:cNvGrpSpPr/>
              <p:nvPr/>
            </p:nvGrpSpPr>
            <p:grpSpPr>
              <a:xfrm>
                <a:off x="4235462" y="-800100"/>
                <a:ext cx="364308" cy="368300"/>
                <a:chOff x="662551" y="559883"/>
                <a:chExt cx="364308" cy="368300"/>
              </a:xfrm>
            </p:grpSpPr>
            <p:sp>
              <p:nvSpPr>
                <p:cNvPr id="13" name="AutoShape 9">
                  <a:extLst>
                    <a:ext uri="{FF2B5EF4-FFF2-40B4-BE49-F238E27FC236}">
                      <a16:creationId xmlns:a16="http://schemas.microsoft.com/office/drawing/2014/main" xmlns="" id="{EF9C4F08-5F39-49F2-A294-F227D4F3DF44}"/>
                    </a:ext>
                  </a:extLst>
                </p:cNvPr>
                <p:cNvSpPr/>
                <p:nvPr/>
              </p:nvSpPr>
              <p:spPr>
                <a:xfrm>
                  <a:off x="662551" y="559883"/>
                  <a:ext cx="364308" cy="1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14" name="AutoShape 10">
                  <a:extLst>
                    <a:ext uri="{FF2B5EF4-FFF2-40B4-BE49-F238E27FC236}">
                      <a16:creationId xmlns:a16="http://schemas.microsoft.com/office/drawing/2014/main" xmlns="" id="{6B00F17E-7ACF-4F5E-864B-D791733646F5}"/>
                    </a:ext>
                  </a:extLst>
                </p:cNvPr>
                <p:cNvSpPr/>
                <p:nvPr/>
              </p:nvSpPr>
              <p:spPr>
                <a:xfrm>
                  <a:off x="662551" y="744033"/>
                  <a:ext cx="364308" cy="1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15" name="AutoShape 11">
                  <a:extLst>
                    <a:ext uri="{FF2B5EF4-FFF2-40B4-BE49-F238E27FC236}">
                      <a16:creationId xmlns:a16="http://schemas.microsoft.com/office/drawing/2014/main" xmlns="" id="{C77232C3-6728-4726-91DF-83C7660DB875}"/>
                    </a:ext>
                  </a:extLst>
                </p:cNvPr>
                <p:cNvSpPr/>
                <p:nvPr/>
              </p:nvSpPr>
              <p:spPr>
                <a:xfrm>
                  <a:off x="662551" y="928182"/>
                  <a:ext cx="364308" cy="1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  <a:prstDash val="solid"/>
                  <a:headEnd type="none" w="sm" len="sm"/>
                  <a:tailEnd type="none" w="sm" len="sm"/>
                </a:ln>
              </p:spPr>
            </p:sp>
          </p:grpSp>
          <p:pic>
            <p:nvPicPr>
              <p:cNvPr id="12" name="Picture 13">
                <a:extLst>
                  <a:ext uri="{FF2B5EF4-FFF2-40B4-BE49-F238E27FC236}">
                    <a16:creationId xmlns:a16="http://schemas.microsoft.com/office/drawing/2014/main" xmlns="" id="{5B5B8FA0-6F89-4CB1-87F4-CEEA02E4BC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861042" y="-821861"/>
                <a:ext cx="371704" cy="371704"/>
              </a:xfrm>
              <a:prstGeom prst="rect">
                <a:avLst/>
              </a:prstGeom>
            </p:spPr>
          </p:pic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41ED87D9-7939-4E48-980D-4F753F5E0893}"/>
                </a:ext>
              </a:extLst>
            </p:cNvPr>
            <p:cNvSpPr/>
            <p:nvPr/>
          </p:nvSpPr>
          <p:spPr>
            <a:xfrm>
              <a:off x="1638352" y="269904"/>
              <a:ext cx="675009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2. </a:t>
              </a:r>
              <a:r>
                <a:rPr lang="th-TH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องค์ประกอบของเทคโนโลยีสารสนเทศ </a:t>
              </a:r>
            </a:p>
          </p:txBody>
        </p:sp>
      </p:grpSp>
      <p:sp>
        <p:nvSpPr>
          <p:cNvPr id="18" name="Freeform 6">
            <a:extLst>
              <a:ext uri="{FF2B5EF4-FFF2-40B4-BE49-F238E27FC236}">
                <a16:creationId xmlns:a16="http://schemas.microsoft.com/office/drawing/2014/main" xmlns="" id="{59C43375-24FD-4B70-9FC7-CB73A415FDDF}"/>
              </a:ext>
            </a:extLst>
          </p:cNvPr>
          <p:cNvSpPr/>
          <p:nvPr/>
        </p:nvSpPr>
        <p:spPr>
          <a:xfrm>
            <a:off x="0" y="6529013"/>
            <a:ext cx="12191997" cy="379182"/>
          </a:xfrm>
          <a:custGeom>
            <a:avLst/>
            <a:gdLst/>
            <a:ahLst/>
            <a:cxnLst/>
            <a:rect l="l" t="t" r="r" b="b"/>
            <a:pathLst>
              <a:path w="4816592" h="149800">
                <a:moveTo>
                  <a:pt x="0" y="0"/>
                </a:moveTo>
                <a:lnTo>
                  <a:pt x="4816592" y="0"/>
                </a:lnTo>
                <a:lnTo>
                  <a:pt x="4816592" y="149800"/>
                </a:lnTo>
                <a:lnTo>
                  <a:pt x="0" y="149800"/>
                </a:lnTo>
                <a:close/>
              </a:path>
            </a:pathLst>
          </a:custGeom>
          <a:solidFill>
            <a:srgbClr val="DCDCDD"/>
          </a:solidFill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673" y="1200412"/>
            <a:ext cx="7733210" cy="579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6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xmlns="" id="{E6BBB3D4-DF85-4A98-A4CA-1F104608D619}"/>
              </a:ext>
            </a:extLst>
          </p:cNvPr>
          <p:cNvSpPr/>
          <p:nvPr/>
        </p:nvSpPr>
        <p:spPr>
          <a:xfrm flipH="1">
            <a:off x="0" y="0"/>
            <a:ext cx="12248201" cy="6548468"/>
          </a:xfrm>
          <a:prstGeom prst="rtTriangle">
            <a:avLst/>
          </a:prstGeom>
          <a:solidFill>
            <a:srgbClr val="AA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xmlns="" id="{BDB9A6F6-8686-4FB4-BDD4-EFFFC0D34652}"/>
              </a:ext>
            </a:extLst>
          </p:cNvPr>
          <p:cNvSpPr/>
          <p:nvPr/>
        </p:nvSpPr>
        <p:spPr>
          <a:xfrm>
            <a:off x="0" y="6529013"/>
            <a:ext cx="12191997" cy="379182"/>
          </a:xfrm>
          <a:custGeom>
            <a:avLst/>
            <a:gdLst/>
            <a:ahLst/>
            <a:cxnLst/>
            <a:rect l="l" t="t" r="r" b="b"/>
            <a:pathLst>
              <a:path w="4816592" h="149800">
                <a:moveTo>
                  <a:pt x="0" y="0"/>
                </a:moveTo>
                <a:lnTo>
                  <a:pt x="4816592" y="0"/>
                </a:lnTo>
                <a:lnTo>
                  <a:pt x="4816592" y="149800"/>
                </a:lnTo>
                <a:lnTo>
                  <a:pt x="0" y="149800"/>
                </a:lnTo>
                <a:close/>
              </a:path>
            </a:pathLst>
          </a:custGeom>
          <a:solidFill>
            <a:srgbClr val="DCDCDD"/>
          </a:solidFill>
        </p:spPr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xmlns="" id="{92434907-B178-4384-AE81-2A50AF534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666294" y="4235570"/>
            <a:ext cx="1450818" cy="2312898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xmlns="" id="{200C78A0-26B2-45FC-AA15-3472A0D49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5471900" y="1750871"/>
            <a:ext cx="6326399" cy="51071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986FBC0-6D85-4F62-9CAF-8B33D36774BC}"/>
              </a:ext>
            </a:extLst>
          </p:cNvPr>
          <p:cNvSpPr/>
          <p:nvPr/>
        </p:nvSpPr>
        <p:spPr>
          <a:xfrm>
            <a:off x="630206" y="1391247"/>
            <a:ext cx="51617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3. </a:t>
            </a:r>
            <a:r>
              <a:rPr lang="th-TH" sz="4400" dirty="0"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กระบวนการผลิตสารสนเทศ</a:t>
            </a:r>
            <a:endParaRPr lang="en-GB" sz="4400" dirty="0">
              <a:latin typeface="DB HelvethaicaMon X Reg" panose="02000506090000020004" pitchFamily="2" charset="-34"/>
              <a:cs typeface="DB HelvethaicaMon X Reg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9039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D7710FC-F302-4791-8439-3903CA90196D}"/>
              </a:ext>
            </a:extLst>
          </p:cNvPr>
          <p:cNvSpPr/>
          <p:nvPr/>
        </p:nvSpPr>
        <p:spPr>
          <a:xfrm>
            <a:off x="698646" y="1442182"/>
            <a:ext cx="93501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การหาข้อมูล การวิเคราะห์ และการจัดเก็บข้อมูล จำเป็นต้องอาศัยเทคโนโลยีทางด้าน</a:t>
            </a:r>
          </a:p>
          <a:p>
            <a:r>
              <a:rPr lang="en-US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1.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 </a:t>
            </a:r>
            <a:r>
              <a:rPr lang="th-TH" sz="3200" dirty="0">
                <a:solidFill>
                  <a:srgbClr val="0070C0"/>
                </a:solidFill>
                <a:latin typeface="DB HelvethaicaMon X Med" panose="02000506090000020004" pitchFamily="2" charset="-34"/>
                <a:cs typeface="DB HelvethaicaMon X Med" panose="02000506090000020004" pitchFamily="2" charset="-34"/>
              </a:rPr>
              <a:t>คอมพิวเตอร์</a:t>
            </a:r>
            <a:r>
              <a:rPr lang="en-US" sz="3200" dirty="0">
                <a:solidFill>
                  <a:srgbClr val="0070C0"/>
                </a:solidFill>
                <a:latin typeface="DB HelvethaicaMon X Med" panose="02000506090000020004" pitchFamily="2" charset="-34"/>
                <a:cs typeface="DB HelvethaicaMon X Med" panose="02000506090000020004" pitchFamily="2" charset="-34"/>
              </a:rPr>
              <a:t>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เพื่อให้เกิดความรวดเร็วและแม่นยำ </a:t>
            </a:r>
            <a:endParaRPr lang="en-US" sz="3200" dirty="0">
              <a:solidFill>
                <a:srgbClr val="0070C0"/>
              </a:solidFill>
              <a:latin typeface="DB HelvethaicaMon X Reg" panose="02000506090000020004" pitchFamily="2" charset="-34"/>
              <a:cs typeface="DB HelvethaicaMon X Reg" panose="02000506090000020004" pitchFamily="2" charset="-34"/>
            </a:endParaRPr>
          </a:p>
          <a:p>
            <a:r>
              <a:rPr lang="en-US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2. </a:t>
            </a:r>
            <a:r>
              <a:rPr lang="th-TH" sz="3200" dirty="0">
                <a:solidFill>
                  <a:srgbClr val="0070C0"/>
                </a:solidFill>
                <a:latin typeface="DB HelvethaicaMon X Med" panose="02000506090000020004" pitchFamily="2" charset="-34"/>
                <a:cs typeface="DB HelvethaicaMon X Med" panose="02000506090000020004" pitchFamily="2" charset="-34"/>
              </a:rPr>
              <a:t>การสื่อสาร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เพื่อให้การเผยแพร่และแลกเปลี่ยนสารสนเทศทำได้ทั่วถึงมากยิ่งขึ้น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C7AF4A6-060A-461C-B6EA-0CA6873D8E81}"/>
              </a:ext>
            </a:extLst>
          </p:cNvPr>
          <p:cNvSpPr/>
          <p:nvPr/>
        </p:nvSpPr>
        <p:spPr>
          <a:xfrm>
            <a:off x="4886457" y="3763726"/>
            <a:ext cx="63145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กระบวนการในการผลิตสารสนเทศ  มีองค์ประกอบ  ดังนี้</a:t>
            </a:r>
            <a:endParaRPr lang="en-GB" sz="32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4BF31FD-757A-4006-BB48-DCD720A142C7}"/>
              </a:ext>
            </a:extLst>
          </p:cNvPr>
          <p:cNvSpPr/>
          <p:nvPr/>
        </p:nvSpPr>
        <p:spPr>
          <a:xfrm>
            <a:off x="4886457" y="4289604"/>
            <a:ext cx="67801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3.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1) การเก็บรวบรวมข้อมูล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เป็น</a:t>
            </a:r>
            <a:r>
              <a:rPr lang="th-TH" sz="3200" dirty="0">
                <a:solidFill>
                  <a:srgbClr val="0070C0"/>
                </a:solidFill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การจัดเตรียมข้อมูลจากแหล่งต่างๆ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 เข้าสู่ระบบการจัดเก็บข้อมูลลงในคอมพิวเตอร์และตรวจสอบความถูกต้องของข้อมูลให้ตรงกับข้อมูลต้นฉบับ</a:t>
            </a:r>
            <a:endParaRPr lang="en-GB" sz="32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7A06C01-32DE-4C2E-A74B-66AB543CD87C}"/>
              </a:ext>
            </a:extLst>
          </p:cNvPr>
          <p:cNvGrpSpPr/>
          <p:nvPr/>
        </p:nvGrpSpPr>
        <p:grpSpPr>
          <a:xfrm>
            <a:off x="-2" y="-26098"/>
            <a:ext cx="12191999" cy="1226510"/>
            <a:chOff x="-2" y="-26098"/>
            <a:chExt cx="12191999" cy="1226510"/>
          </a:xfrm>
        </p:grpSpPr>
        <p:grpSp>
          <p:nvGrpSpPr>
            <p:cNvPr id="8" name="Group 2">
              <a:extLst>
                <a:ext uri="{FF2B5EF4-FFF2-40B4-BE49-F238E27FC236}">
                  <a16:creationId xmlns:a16="http://schemas.microsoft.com/office/drawing/2014/main" xmlns="" id="{732F72CA-31C5-4B00-A4CD-10285588B80E}"/>
                </a:ext>
              </a:extLst>
            </p:cNvPr>
            <p:cNvGrpSpPr/>
            <p:nvPr/>
          </p:nvGrpSpPr>
          <p:grpSpPr>
            <a:xfrm>
              <a:off x="-2" y="-26098"/>
              <a:ext cx="12191999" cy="1226510"/>
              <a:chOff x="0" y="0"/>
              <a:chExt cx="6229756" cy="3154435"/>
            </a:xfrm>
          </p:grpSpPr>
          <p:sp>
            <p:nvSpPr>
              <p:cNvPr id="20" name="Freeform 3">
                <a:extLst>
                  <a:ext uri="{FF2B5EF4-FFF2-40B4-BE49-F238E27FC236}">
                    <a16:creationId xmlns:a16="http://schemas.microsoft.com/office/drawing/2014/main" xmlns="" id="{EA194527-02B7-4A91-A62E-AAC453F43743}"/>
                  </a:ext>
                </a:extLst>
              </p:cNvPr>
              <p:cNvSpPr/>
              <p:nvPr/>
            </p:nvSpPr>
            <p:spPr>
              <a:xfrm>
                <a:off x="0" y="0"/>
                <a:ext cx="6229756" cy="3154435"/>
              </a:xfrm>
              <a:custGeom>
                <a:avLst/>
                <a:gdLst/>
                <a:ahLst/>
                <a:cxnLst/>
                <a:rect l="l" t="t" r="r" b="b"/>
                <a:pathLst>
                  <a:path w="6229756" h="3154435">
                    <a:moveTo>
                      <a:pt x="0" y="0"/>
                    </a:moveTo>
                    <a:lnTo>
                      <a:pt x="6229756" y="0"/>
                    </a:lnTo>
                    <a:lnTo>
                      <a:pt x="6229756" y="3154435"/>
                    </a:lnTo>
                    <a:lnTo>
                      <a:pt x="0" y="3154435"/>
                    </a:lnTo>
                    <a:close/>
                  </a:path>
                </a:pathLst>
              </a:custGeom>
              <a:solidFill>
                <a:srgbClr val="AABDFF"/>
              </a:solidFill>
            </p:spPr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611CC510-003C-496E-B8B5-0482FD17FF49}"/>
                </a:ext>
              </a:extLst>
            </p:cNvPr>
            <p:cNvGrpSpPr/>
            <p:nvPr/>
          </p:nvGrpSpPr>
          <p:grpSpPr>
            <a:xfrm>
              <a:off x="553299" y="328987"/>
              <a:ext cx="8667703" cy="651277"/>
              <a:chOff x="3936999" y="-952500"/>
              <a:chExt cx="8667703" cy="651277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C3E9378B-3C40-4149-8D96-8B806E30A9E8}"/>
                  </a:ext>
                </a:extLst>
              </p:cNvPr>
              <p:cNvSpPr/>
              <p:nvPr/>
            </p:nvSpPr>
            <p:spPr>
              <a:xfrm>
                <a:off x="3936999" y="-952500"/>
                <a:ext cx="8667703" cy="65127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xmlns="" id="{4A6B75B3-12B2-4640-8CC6-F49085730DDD}"/>
                  </a:ext>
                </a:extLst>
              </p:cNvPr>
              <p:cNvGrpSpPr/>
              <p:nvPr/>
            </p:nvGrpSpPr>
            <p:grpSpPr>
              <a:xfrm>
                <a:off x="4235462" y="-800100"/>
                <a:ext cx="364308" cy="368300"/>
                <a:chOff x="662551" y="559883"/>
                <a:chExt cx="364308" cy="368300"/>
              </a:xfrm>
            </p:grpSpPr>
            <p:sp>
              <p:nvSpPr>
                <p:cNvPr id="17" name="AutoShape 9">
                  <a:extLst>
                    <a:ext uri="{FF2B5EF4-FFF2-40B4-BE49-F238E27FC236}">
                      <a16:creationId xmlns:a16="http://schemas.microsoft.com/office/drawing/2014/main" xmlns="" id="{F8699675-5219-4E35-9196-2AA4131B8D2B}"/>
                    </a:ext>
                  </a:extLst>
                </p:cNvPr>
                <p:cNvSpPr/>
                <p:nvPr/>
              </p:nvSpPr>
              <p:spPr>
                <a:xfrm>
                  <a:off x="662551" y="559883"/>
                  <a:ext cx="364308" cy="1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18" name="AutoShape 10">
                  <a:extLst>
                    <a:ext uri="{FF2B5EF4-FFF2-40B4-BE49-F238E27FC236}">
                      <a16:creationId xmlns:a16="http://schemas.microsoft.com/office/drawing/2014/main" xmlns="" id="{ED6236D0-E76F-4B56-AE3B-84DA1EEA9F7E}"/>
                    </a:ext>
                  </a:extLst>
                </p:cNvPr>
                <p:cNvSpPr/>
                <p:nvPr/>
              </p:nvSpPr>
              <p:spPr>
                <a:xfrm>
                  <a:off x="662551" y="744033"/>
                  <a:ext cx="364308" cy="1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19" name="AutoShape 11">
                  <a:extLst>
                    <a:ext uri="{FF2B5EF4-FFF2-40B4-BE49-F238E27FC236}">
                      <a16:creationId xmlns:a16="http://schemas.microsoft.com/office/drawing/2014/main" xmlns="" id="{8DBDD3A9-5995-4B15-B4FA-0CEC7E44D867}"/>
                    </a:ext>
                  </a:extLst>
                </p:cNvPr>
                <p:cNvSpPr/>
                <p:nvPr/>
              </p:nvSpPr>
              <p:spPr>
                <a:xfrm>
                  <a:off x="662551" y="928182"/>
                  <a:ext cx="364308" cy="1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  <a:prstDash val="solid"/>
                  <a:headEnd type="none" w="sm" len="sm"/>
                  <a:tailEnd type="none" w="sm" len="sm"/>
                </a:ln>
              </p:spPr>
            </p:sp>
          </p:grpSp>
          <p:pic>
            <p:nvPicPr>
              <p:cNvPr id="15" name="Picture 13">
                <a:extLst>
                  <a:ext uri="{FF2B5EF4-FFF2-40B4-BE49-F238E27FC236}">
                    <a16:creationId xmlns:a16="http://schemas.microsoft.com/office/drawing/2014/main" xmlns="" id="{F86EC797-2646-4C0B-8465-7581FEBAEF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861042" y="-821861"/>
                <a:ext cx="371704" cy="371704"/>
              </a:xfrm>
              <a:prstGeom prst="rect">
                <a:avLst/>
              </a:prstGeom>
            </p:spPr>
          </p:pic>
        </p:grp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4ACE714-747E-446D-BF53-44C5EE334B5A}"/>
              </a:ext>
            </a:extLst>
          </p:cNvPr>
          <p:cNvSpPr/>
          <p:nvPr/>
        </p:nvSpPr>
        <p:spPr>
          <a:xfrm>
            <a:off x="2210131" y="280816"/>
            <a:ext cx="51617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3. </a:t>
            </a:r>
            <a:r>
              <a:rPr lang="th-TH" sz="4400" dirty="0"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กระบวนการผลิตสารสนเทศ</a:t>
            </a:r>
            <a:endParaRPr lang="en-GB" sz="4400" dirty="0">
              <a:latin typeface="DB HelvethaicaMon X Reg" panose="02000506090000020004" pitchFamily="2" charset="-34"/>
              <a:cs typeface="DB HelvethaicaMon X Reg" panose="02000506090000020004" pitchFamily="2" charset="-34"/>
            </a:endParaRPr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xmlns="" id="{1EDD2F04-9517-4D44-8890-88E15F9277F3}"/>
              </a:ext>
            </a:extLst>
          </p:cNvPr>
          <p:cNvSpPr/>
          <p:nvPr/>
        </p:nvSpPr>
        <p:spPr>
          <a:xfrm>
            <a:off x="0" y="6529013"/>
            <a:ext cx="12191997" cy="379182"/>
          </a:xfrm>
          <a:custGeom>
            <a:avLst/>
            <a:gdLst/>
            <a:ahLst/>
            <a:cxnLst/>
            <a:rect l="l" t="t" r="r" b="b"/>
            <a:pathLst>
              <a:path w="4816592" h="149800">
                <a:moveTo>
                  <a:pt x="0" y="0"/>
                </a:moveTo>
                <a:lnTo>
                  <a:pt x="4816592" y="0"/>
                </a:lnTo>
                <a:lnTo>
                  <a:pt x="4816592" y="149800"/>
                </a:lnTo>
                <a:lnTo>
                  <a:pt x="0" y="149800"/>
                </a:lnTo>
                <a:close/>
              </a:path>
            </a:pathLst>
          </a:custGeom>
          <a:solidFill>
            <a:srgbClr val="DCDCDD"/>
          </a:solidFill>
        </p:spPr>
      </p:sp>
      <p:pic>
        <p:nvPicPr>
          <p:cNvPr id="24" name="Picture 13">
            <a:extLst>
              <a:ext uri="{FF2B5EF4-FFF2-40B4-BE49-F238E27FC236}">
                <a16:creationId xmlns:a16="http://schemas.microsoft.com/office/drawing/2014/main" xmlns="" id="{2BA8438E-7F5F-4D77-92B3-CD353A2724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95705" y="3542963"/>
            <a:ext cx="3725118" cy="246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76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AD5B731-741C-4B8E-BC0F-08588CC5269A}"/>
              </a:ext>
            </a:extLst>
          </p:cNvPr>
          <p:cNvSpPr/>
          <p:nvPr/>
        </p:nvSpPr>
        <p:spPr>
          <a:xfrm>
            <a:off x="695705" y="3623743"/>
            <a:ext cx="62794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3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.3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) การแสดงผลลัพธ์ </a:t>
            </a:r>
            <a:r>
              <a:rPr lang="th-TH" sz="3200" dirty="0">
                <a:solidFill>
                  <a:srgbClr val="0070C0"/>
                </a:solidFill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เป็นการนำเอาสารสนเทศที่ได้จากการประมวลผลมาจัดทำเป็นรายงาน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ในรูปแบบต่างๆ ตามความเหมาะสมกับชนิดของงาน</a:t>
            </a:r>
            <a:r>
              <a:rPr lang="en-US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โดยอุปกรณ์ที่ในการแสดงผลลัพธ์สามารถเป็นตัวหนังสือ รูปภาพ เสียง ตลอดจนพิมพ์ออกมาที่กระดาษ </a:t>
            </a:r>
            <a:endParaRPr lang="en-GB" sz="32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CD9C7EB-D0FB-43E5-BA1A-09B8ED9C8A38}"/>
              </a:ext>
            </a:extLst>
          </p:cNvPr>
          <p:cNvGrpSpPr/>
          <p:nvPr/>
        </p:nvGrpSpPr>
        <p:grpSpPr>
          <a:xfrm>
            <a:off x="-2" y="-26098"/>
            <a:ext cx="12191999" cy="1226510"/>
            <a:chOff x="-2" y="-26098"/>
            <a:chExt cx="12191999" cy="122651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BF17FD78-CC87-4D91-B74C-CC8B3B9B9D7F}"/>
                </a:ext>
              </a:extLst>
            </p:cNvPr>
            <p:cNvGrpSpPr/>
            <p:nvPr/>
          </p:nvGrpSpPr>
          <p:grpSpPr>
            <a:xfrm>
              <a:off x="-2" y="-26098"/>
              <a:ext cx="12191999" cy="1226510"/>
              <a:chOff x="-2" y="-26098"/>
              <a:chExt cx="12191999" cy="1226510"/>
            </a:xfrm>
          </p:grpSpPr>
          <p:grpSp>
            <p:nvGrpSpPr>
              <p:cNvPr id="10" name="Group 2">
                <a:extLst>
                  <a:ext uri="{FF2B5EF4-FFF2-40B4-BE49-F238E27FC236}">
                    <a16:creationId xmlns:a16="http://schemas.microsoft.com/office/drawing/2014/main" xmlns="" id="{B890AB5C-0DEF-4E04-9B40-582C7F1107AC}"/>
                  </a:ext>
                </a:extLst>
              </p:cNvPr>
              <p:cNvGrpSpPr/>
              <p:nvPr/>
            </p:nvGrpSpPr>
            <p:grpSpPr>
              <a:xfrm>
                <a:off x="-2" y="-26098"/>
                <a:ext cx="12191999" cy="1226510"/>
                <a:chOff x="0" y="0"/>
                <a:chExt cx="6229756" cy="3154435"/>
              </a:xfrm>
            </p:grpSpPr>
            <p:sp>
              <p:nvSpPr>
                <p:cNvPr id="18" name="Freeform 3">
                  <a:extLst>
                    <a:ext uri="{FF2B5EF4-FFF2-40B4-BE49-F238E27FC236}">
                      <a16:creationId xmlns:a16="http://schemas.microsoft.com/office/drawing/2014/main" xmlns="" id="{26EB59E8-433C-4761-BB4A-C5C580BB823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229756" cy="3154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9756" h="3154435">
                      <a:moveTo>
                        <a:pt x="0" y="0"/>
                      </a:moveTo>
                      <a:lnTo>
                        <a:pt x="6229756" y="0"/>
                      </a:lnTo>
                      <a:lnTo>
                        <a:pt x="6229756" y="3154435"/>
                      </a:lnTo>
                      <a:lnTo>
                        <a:pt x="0" y="3154435"/>
                      </a:lnTo>
                      <a:close/>
                    </a:path>
                  </a:pathLst>
                </a:custGeom>
                <a:solidFill>
                  <a:srgbClr val="AABDFF"/>
                </a:solidFill>
              </p:spPr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6D6DDF79-AFE4-43B1-B7B5-527F43B63CCA}"/>
                  </a:ext>
                </a:extLst>
              </p:cNvPr>
              <p:cNvGrpSpPr/>
              <p:nvPr/>
            </p:nvGrpSpPr>
            <p:grpSpPr>
              <a:xfrm>
                <a:off x="553299" y="328987"/>
                <a:ext cx="8667703" cy="651277"/>
                <a:chOff x="3936999" y="-952500"/>
                <a:chExt cx="8667703" cy="651277"/>
              </a:xfrm>
            </p:grpSpPr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xmlns="" id="{1EE8845A-A12A-4EAB-A1B7-FABCEFC4A3BA}"/>
                    </a:ext>
                  </a:extLst>
                </p:cNvPr>
                <p:cNvSpPr/>
                <p:nvPr/>
              </p:nvSpPr>
              <p:spPr>
                <a:xfrm>
                  <a:off x="3936999" y="-952500"/>
                  <a:ext cx="8667703" cy="65127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xmlns="" id="{4C1479C9-977E-4BB9-88C4-F3BD64571DDE}"/>
                    </a:ext>
                  </a:extLst>
                </p:cNvPr>
                <p:cNvGrpSpPr/>
                <p:nvPr/>
              </p:nvGrpSpPr>
              <p:grpSpPr>
                <a:xfrm>
                  <a:off x="4235462" y="-800100"/>
                  <a:ext cx="364308" cy="368300"/>
                  <a:chOff x="662551" y="559883"/>
                  <a:chExt cx="364308" cy="368300"/>
                </a:xfrm>
              </p:grpSpPr>
              <p:sp>
                <p:nvSpPr>
                  <p:cNvPr id="15" name="AutoShape 9">
                    <a:extLst>
                      <a:ext uri="{FF2B5EF4-FFF2-40B4-BE49-F238E27FC236}">
                        <a16:creationId xmlns:a16="http://schemas.microsoft.com/office/drawing/2014/main" xmlns="" id="{CC52341F-B9C7-4635-B94B-24FE36E4A502}"/>
                      </a:ext>
                    </a:extLst>
                  </p:cNvPr>
                  <p:cNvSpPr/>
                  <p:nvPr/>
                </p:nvSpPr>
                <p:spPr>
                  <a:xfrm>
                    <a:off x="662551" y="55988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16" name="AutoShape 10">
                    <a:extLst>
                      <a:ext uri="{FF2B5EF4-FFF2-40B4-BE49-F238E27FC236}">
                        <a16:creationId xmlns:a16="http://schemas.microsoft.com/office/drawing/2014/main" xmlns="" id="{86BA497F-030C-4215-9216-F68DB26F77D7}"/>
                      </a:ext>
                    </a:extLst>
                  </p:cNvPr>
                  <p:cNvSpPr/>
                  <p:nvPr/>
                </p:nvSpPr>
                <p:spPr>
                  <a:xfrm>
                    <a:off x="662551" y="74403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17" name="AutoShape 11">
                    <a:extLst>
                      <a:ext uri="{FF2B5EF4-FFF2-40B4-BE49-F238E27FC236}">
                        <a16:creationId xmlns:a16="http://schemas.microsoft.com/office/drawing/2014/main" xmlns="" id="{FADF4CA6-2127-47DC-A9DF-91E6C609A1A1}"/>
                      </a:ext>
                    </a:extLst>
                  </p:cNvPr>
                  <p:cNvSpPr/>
                  <p:nvPr/>
                </p:nvSpPr>
                <p:spPr>
                  <a:xfrm>
                    <a:off x="662551" y="928182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</p:grpSp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xmlns="" id="{8C3E3E74-FC80-4C3F-9B1C-A52378AD17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1861042" y="-821861"/>
                  <a:ext cx="371704" cy="371704"/>
                </a:xfrm>
                <a:prstGeom prst="rect">
                  <a:avLst/>
                </a:prstGeom>
              </p:spPr>
            </p:pic>
          </p:grp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614CC90A-61C9-4A83-BED2-8394B127A8D9}"/>
                </a:ext>
              </a:extLst>
            </p:cNvPr>
            <p:cNvSpPr/>
            <p:nvPr/>
          </p:nvSpPr>
          <p:spPr>
            <a:xfrm>
              <a:off x="2210131" y="280816"/>
              <a:ext cx="516178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3. </a:t>
              </a:r>
              <a:r>
                <a:rPr lang="th-TH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กระบวนการผลิตสารสนเทศ</a:t>
              </a:r>
              <a:endParaRPr lang="en-GB" sz="4400" dirty="0">
                <a:latin typeface="DB HelvethaicaMon X Reg" panose="02000506090000020004" pitchFamily="2" charset="-34"/>
                <a:cs typeface="DB HelvethaicaMon X Reg" panose="02000506090000020004" pitchFamily="2" charset="-34"/>
              </a:endParaRPr>
            </a:p>
          </p:txBody>
        </p:sp>
      </p:grpSp>
      <p:sp>
        <p:nvSpPr>
          <p:cNvPr id="20" name="Freeform 6">
            <a:extLst>
              <a:ext uri="{FF2B5EF4-FFF2-40B4-BE49-F238E27FC236}">
                <a16:creationId xmlns:a16="http://schemas.microsoft.com/office/drawing/2014/main" xmlns="" id="{2648BF70-EDEE-4ED6-B266-AD7A7636141B}"/>
              </a:ext>
            </a:extLst>
          </p:cNvPr>
          <p:cNvSpPr/>
          <p:nvPr/>
        </p:nvSpPr>
        <p:spPr>
          <a:xfrm>
            <a:off x="0" y="6529013"/>
            <a:ext cx="12191997" cy="379182"/>
          </a:xfrm>
          <a:custGeom>
            <a:avLst/>
            <a:gdLst/>
            <a:ahLst/>
            <a:cxnLst/>
            <a:rect l="l" t="t" r="r" b="b"/>
            <a:pathLst>
              <a:path w="4816592" h="149800">
                <a:moveTo>
                  <a:pt x="0" y="0"/>
                </a:moveTo>
                <a:lnTo>
                  <a:pt x="4816592" y="0"/>
                </a:lnTo>
                <a:lnTo>
                  <a:pt x="4816592" y="149800"/>
                </a:lnTo>
                <a:lnTo>
                  <a:pt x="0" y="149800"/>
                </a:lnTo>
                <a:close/>
              </a:path>
            </a:pathLst>
          </a:custGeom>
          <a:solidFill>
            <a:srgbClr val="DCDCDD"/>
          </a:solidFill>
        </p:spPr>
      </p:sp>
      <p:pic>
        <p:nvPicPr>
          <p:cNvPr id="21" name="Picture 17">
            <a:extLst>
              <a:ext uri="{FF2B5EF4-FFF2-40B4-BE49-F238E27FC236}">
                <a16:creationId xmlns:a16="http://schemas.microsoft.com/office/drawing/2014/main" xmlns="" id="{1F341B92-D69A-47E5-B8C7-11231EC01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144599" y="1903271"/>
            <a:ext cx="4877910" cy="466505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6D86FCB-4D86-44B4-8365-8D0D3654B29F}"/>
              </a:ext>
            </a:extLst>
          </p:cNvPr>
          <p:cNvSpPr/>
          <p:nvPr/>
        </p:nvSpPr>
        <p:spPr>
          <a:xfrm>
            <a:off x="695705" y="1627247"/>
            <a:ext cx="63085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3.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2) การประมวลผล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เป็นการ</a:t>
            </a:r>
            <a:r>
              <a:rPr lang="th-TH" sz="3200" dirty="0">
                <a:solidFill>
                  <a:srgbClr val="0070C0"/>
                </a:solidFill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จัดกลุ่มแยกประเภทข้อมูลให้มีความเป็นระเบียบเรียบร้อย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การเรียงลำดับข้อมูล และการคำนวณ เพื่อความสะดวกรวดเร็วในการเรียกใช้งาน</a:t>
            </a:r>
            <a:endParaRPr lang="en-GB" sz="32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56914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BC93873-AC74-439F-AD6A-D51586A8DFAB}"/>
              </a:ext>
            </a:extLst>
          </p:cNvPr>
          <p:cNvGrpSpPr/>
          <p:nvPr/>
        </p:nvGrpSpPr>
        <p:grpSpPr>
          <a:xfrm>
            <a:off x="-2" y="-26098"/>
            <a:ext cx="12191999" cy="1226510"/>
            <a:chOff x="-2" y="-26098"/>
            <a:chExt cx="12191999" cy="122651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A6612C4E-1AEA-43EB-85D5-E1745CD53E55}"/>
                </a:ext>
              </a:extLst>
            </p:cNvPr>
            <p:cNvGrpSpPr/>
            <p:nvPr/>
          </p:nvGrpSpPr>
          <p:grpSpPr>
            <a:xfrm>
              <a:off x="-2" y="-26098"/>
              <a:ext cx="12191999" cy="1226510"/>
              <a:chOff x="-2" y="-26098"/>
              <a:chExt cx="12191999" cy="1226510"/>
            </a:xfrm>
          </p:grpSpPr>
          <p:grpSp>
            <p:nvGrpSpPr>
              <p:cNvPr id="21" name="Group 2">
                <a:extLst>
                  <a:ext uri="{FF2B5EF4-FFF2-40B4-BE49-F238E27FC236}">
                    <a16:creationId xmlns:a16="http://schemas.microsoft.com/office/drawing/2014/main" xmlns="" id="{D7AE8CD5-2510-427A-AC0A-17F16D1FE1A6}"/>
                  </a:ext>
                </a:extLst>
              </p:cNvPr>
              <p:cNvGrpSpPr/>
              <p:nvPr/>
            </p:nvGrpSpPr>
            <p:grpSpPr>
              <a:xfrm>
                <a:off x="-2" y="-26098"/>
                <a:ext cx="12191999" cy="1226510"/>
                <a:chOff x="0" y="0"/>
                <a:chExt cx="6229756" cy="3154435"/>
              </a:xfrm>
            </p:grpSpPr>
            <p:sp>
              <p:nvSpPr>
                <p:cNvPr id="29" name="Freeform 3">
                  <a:extLst>
                    <a:ext uri="{FF2B5EF4-FFF2-40B4-BE49-F238E27FC236}">
                      <a16:creationId xmlns:a16="http://schemas.microsoft.com/office/drawing/2014/main" xmlns="" id="{2D62F49F-1DCD-4B06-BC0E-D31521354F4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229756" cy="3154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9756" h="3154435">
                      <a:moveTo>
                        <a:pt x="0" y="0"/>
                      </a:moveTo>
                      <a:lnTo>
                        <a:pt x="6229756" y="0"/>
                      </a:lnTo>
                      <a:lnTo>
                        <a:pt x="6229756" y="3154435"/>
                      </a:lnTo>
                      <a:lnTo>
                        <a:pt x="0" y="3154435"/>
                      </a:lnTo>
                      <a:close/>
                    </a:path>
                  </a:pathLst>
                </a:custGeom>
                <a:solidFill>
                  <a:srgbClr val="AABDFF"/>
                </a:solidFill>
              </p:spPr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xmlns="" id="{9F2AFF58-4640-44FC-BB43-A1BF5E938259}"/>
                  </a:ext>
                </a:extLst>
              </p:cNvPr>
              <p:cNvGrpSpPr/>
              <p:nvPr/>
            </p:nvGrpSpPr>
            <p:grpSpPr>
              <a:xfrm>
                <a:off x="553299" y="328987"/>
                <a:ext cx="8667703" cy="651277"/>
                <a:chOff x="3936999" y="-952500"/>
                <a:chExt cx="8667703" cy="651277"/>
              </a:xfrm>
            </p:grpSpPr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xmlns="" id="{AF8C86FC-DB6D-4EE2-8157-790F933B3DDE}"/>
                    </a:ext>
                  </a:extLst>
                </p:cNvPr>
                <p:cNvSpPr/>
                <p:nvPr/>
              </p:nvSpPr>
              <p:spPr>
                <a:xfrm>
                  <a:off x="3936999" y="-952500"/>
                  <a:ext cx="8667703" cy="65127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xmlns="" id="{391468FA-C4EE-43EE-9E20-FE581938B724}"/>
                    </a:ext>
                  </a:extLst>
                </p:cNvPr>
                <p:cNvGrpSpPr/>
                <p:nvPr/>
              </p:nvGrpSpPr>
              <p:grpSpPr>
                <a:xfrm>
                  <a:off x="4235462" y="-800100"/>
                  <a:ext cx="364308" cy="368300"/>
                  <a:chOff x="662551" y="559883"/>
                  <a:chExt cx="364308" cy="368300"/>
                </a:xfrm>
              </p:grpSpPr>
              <p:sp>
                <p:nvSpPr>
                  <p:cNvPr id="26" name="AutoShape 9">
                    <a:extLst>
                      <a:ext uri="{FF2B5EF4-FFF2-40B4-BE49-F238E27FC236}">
                        <a16:creationId xmlns:a16="http://schemas.microsoft.com/office/drawing/2014/main" xmlns="" id="{851A745A-FEA7-41F3-9699-7524DC7B2D79}"/>
                      </a:ext>
                    </a:extLst>
                  </p:cNvPr>
                  <p:cNvSpPr/>
                  <p:nvPr/>
                </p:nvSpPr>
                <p:spPr>
                  <a:xfrm>
                    <a:off x="662551" y="55988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27" name="AutoShape 10">
                    <a:extLst>
                      <a:ext uri="{FF2B5EF4-FFF2-40B4-BE49-F238E27FC236}">
                        <a16:creationId xmlns:a16="http://schemas.microsoft.com/office/drawing/2014/main" xmlns="" id="{60F569E2-3F1B-4C0E-A698-EC68EAFFE21B}"/>
                      </a:ext>
                    </a:extLst>
                  </p:cNvPr>
                  <p:cNvSpPr/>
                  <p:nvPr/>
                </p:nvSpPr>
                <p:spPr>
                  <a:xfrm>
                    <a:off x="662551" y="74403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28" name="AutoShape 11">
                    <a:extLst>
                      <a:ext uri="{FF2B5EF4-FFF2-40B4-BE49-F238E27FC236}">
                        <a16:creationId xmlns:a16="http://schemas.microsoft.com/office/drawing/2014/main" xmlns="" id="{CD5246FA-113D-4836-A8AE-70143768C21F}"/>
                      </a:ext>
                    </a:extLst>
                  </p:cNvPr>
                  <p:cNvSpPr/>
                  <p:nvPr/>
                </p:nvSpPr>
                <p:spPr>
                  <a:xfrm>
                    <a:off x="662551" y="928182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</p:grpSp>
            <p:pic>
              <p:nvPicPr>
                <p:cNvPr id="25" name="Picture 13">
                  <a:extLst>
                    <a:ext uri="{FF2B5EF4-FFF2-40B4-BE49-F238E27FC236}">
                      <a16:creationId xmlns:a16="http://schemas.microsoft.com/office/drawing/2014/main" xmlns="" id="{F86D140B-539A-4BF9-9602-55A7C67821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1861042" y="-821861"/>
                  <a:ext cx="371704" cy="371704"/>
                </a:xfrm>
                <a:prstGeom prst="rect">
                  <a:avLst/>
                </a:prstGeom>
              </p:spPr>
            </p:pic>
          </p:grp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391A1C68-C9A3-4E58-A235-9EBAB0A9684A}"/>
                </a:ext>
              </a:extLst>
            </p:cNvPr>
            <p:cNvSpPr/>
            <p:nvPr/>
          </p:nvSpPr>
          <p:spPr>
            <a:xfrm>
              <a:off x="2210131" y="280816"/>
              <a:ext cx="516178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3. </a:t>
              </a:r>
              <a:r>
                <a:rPr lang="th-TH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กระบวนการผลิตสารสนเทศ</a:t>
              </a:r>
              <a:endParaRPr lang="en-GB" sz="4400" dirty="0">
                <a:latin typeface="DB HelvethaicaMon X Reg" panose="02000506090000020004" pitchFamily="2" charset="-34"/>
                <a:cs typeface="DB HelvethaicaMon X Reg" panose="02000506090000020004" pitchFamily="2" charset="-34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A8EA3AA0-625A-4878-B209-5DC563BE6299}"/>
              </a:ext>
            </a:extLst>
          </p:cNvPr>
          <p:cNvGrpSpPr/>
          <p:nvPr/>
        </p:nvGrpSpPr>
        <p:grpSpPr>
          <a:xfrm>
            <a:off x="9431055" y="1439961"/>
            <a:ext cx="2065239" cy="2065239"/>
            <a:chOff x="8477342" y="1363761"/>
            <a:chExt cx="2324100" cy="23241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0225D083-012E-4860-BB31-F22AC787DB1F}"/>
                </a:ext>
              </a:extLst>
            </p:cNvPr>
            <p:cNvSpPr/>
            <p:nvPr/>
          </p:nvSpPr>
          <p:spPr>
            <a:xfrm>
              <a:off x="8477342" y="1363761"/>
              <a:ext cx="2324100" cy="2324100"/>
            </a:xfrm>
            <a:prstGeom prst="ellipse">
              <a:avLst/>
            </a:prstGeom>
            <a:solidFill>
              <a:srgbClr val="FFFFAA"/>
            </a:solidFill>
            <a:ln w="38100">
              <a:solidFill>
                <a:srgbClr val="7778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Graphic 2" descr="Printer">
              <a:extLst>
                <a:ext uri="{FF2B5EF4-FFF2-40B4-BE49-F238E27FC236}">
                  <a16:creationId xmlns:a16="http://schemas.microsoft.com/office/drawing/2014/main" xmlns="" id="{84C1B01E-3D94-4182-B510-AF81BF6AE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8772832" y="1659251"/>
              <a:ext cx="1733120" cy="1733120"/>
            </a:xfrm>
            <a:prstGeom prst="rect">
              <a:avLst/>
            </a:prstGeom>
          </p:spPr>
        </p:pic>
      </p:grpSp>
      <p:sp>
        <p:nvSpPr>
          <p:cNvPr id="35" name="Freeform 6">
            <a:extLst>
              <a:ext uri="{FF2B5EF4-FFF2-40B4-BE49-F238E27FC236}">
                <a16:creationId xmlns:a16="http://schemas.microsoft.com/office/drawing/2014/main" xmlns="" id="{38BB306A-9494-4F24-96DA-6767FD9F074B}"/>
              </a:ext>
            </a:extLst>
          </p:cNvPr>
          <p:cNvSpPr/>
          <p:nvPr/>
        </p:nvSpPr>
        <p:spPr>
          <a:xfrm>
            <a:off x="0" y="6529013"/>
            <a:ext cx="12191997" cy="379182"/>
          </a:xfrm>
          <a:custGeom>
            <a:avLst/>
            <a:gdLst/>
            <a:ahLst/>
            <a:cxnLst/>
            <a:rect l="l" t="t" r="r" b="b"/>
            <a:pathLst>
              <a:path w="4816592" h="149800">
                <a:moveTo>
                  <a:pt x="0" y="0"/>
                </a:moveTo>
                <a:lnTo>
                  <a:pt x="4816592" y="0"/>
                </a:lnTo>
                <a:lnTo>
                  <a:pt x="4816592" y="149800"/>
                </a:lnTo>
                <a:lnTo>
                  <a:pt x="0" y="149800"/>
                </a:lnTo>
                <a:close/>
              </a:path>
            </a:pathLst>
          </a:custGeom>
          <a:solidFill>
            <a:srgbClr val="DCDCDD"/>
          </a:solid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FF971FD4-BBC7-48B0-9C48-4E71207D01B7}"/>
              </a:ext>
            </a:extLst>
          </p:cNvPr>
          <p:cNvGrpSpPr/>
          <p:nvPr/>
        </p:nvGrpSpPr>
        <p:grpSpPr>
          <a:xfrm>
            <a:off x="9431054" y="3904366"/>
            <a:ext cx="2065239" cy="2065239"/>
            <a:chOff x="9431054" y="3904366"/>
            <a:chExt cx="2065239" cy="2065239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1EF9236A-8D09-4FFD-B6E1-FC69D4A103C3}"/>
                </a:ext>
              </a:extLst>
            </p:cNvPr>
            <p:cNvSpPr/>
            <p:nvPr/>
          </p:nvSpPr>
          <p:spPr>
            <a:xfrm>
              <a:off x="9431054" y="3904366"/>
              <a:ext cx="2065239" cy="2065239"/>
            </a:xfrm>
            <a:prstGeom prst="ellipse">
              <a:avLst/>
            </a:prstGeom>
            <a:solidFill>
              <a:srgbClr val="FFFFAA"/>
            </a:solidFill>
            <a:ln w="38100">
              <a:solidFill>
                <a:srgbClr val="7778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0" name="Graphic 39" descr="Speaker Phone">
              <a:extLst>
                <a:ext uri="{FF2B5EF4-FFF2-40B4-BE49-F238E27FC236}">
                  <a16:creationId xmlns:a16="http://schemas.microsoft.com/office/drawing/2014/main" xmlns="" id="{0FB71A9B-51CF-4C22-B5F1-863B9FC1A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9626645" y="4099956"/>
              <a:ext cx="1674060" cy="1674060"/>
            </a:xfrm>
            <a:prstGeom prst="rect">
              <a:avLst/>
            </a:prstGeom>
          </p:spPr>
        </p:pic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A2D89E58-B214-4F9B-815A-A131096129AC}"/>
              </a:ext>
            </a:extLst>
          </p:cNvPr>
          <p:cNvSpPr/>
          <p:nvPr/>
        </p:nvSpPr>
        <p:spPr>
          <a:xfrm>
            <a:off x="695705" y="1627247"/>
            <a:ext cx="81533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3.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4) การทำสำเนา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เป็นการใช้</a:t>
            </a:r>
            <a:r>
              <a:rPr lang="th-TH" sz="3200" dirty="0">
                <a:solidFill>
                  <a:srgbClr val="0070C0"/>
                </a:solidFill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อุปกรณ์ในการทำสำเนา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ได้แก่ เครื่องพิมพ์ เครื่องถ่ายเอกสาร </a:t>
            </a:r>
            <a:r>
              <a:rPr lang="th-TH" sz="3200" dirty="0">
                <a:solidFill>
                  <a:srgbClr val="0070C0"/>
                </a:solidFill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อุปกรณ์การเก็บข้อมูลทางอิเล็กทรอนิกส์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เช่น </a:t>
            </a:r>
            <a:endParaRPr lang="en-US" sz="32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  <a:p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จานบันทึก ซีดีรอม </a:t>
            </a:r>
            <a:endParaRPr lang="en-GB" sz="32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E6BAA40E-FE90-4E2F-BFFB-9005A679F9FF}"/>
              </a:ext>
            </a:extLst>
          </p:cNvPr>
          <p:cNvSpPr/>
          <p:nvPr/>
        </p:nvSpPr>
        <p:spPr>
          <a:xfrm>
            <a:off x="695705" y="4099956"/>
            <a:ext cx="83466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3.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5) การสื่อสารโทรคมนาคม </a:t>
            </a:r>
            <a:r>
              <a:rPr lang="th-TH" sz="3200" dirty="0">
                <a:solidFill>
                  <a:srgbClr val="0070C0"/>
                </a:solidFill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เป็นวิธีการส่งข้อมูลจากที่หนึ่งไปยังอีกที่หนึ่ง</a:t>
            </a:r>
            <a:r>
              <a:rPr lang="en-US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หรือกระจายข้อมูลออกไปยังปลายทางครั้งละมากๆ ได้แก่ โทรศัพท์ เส้นใยนำแสง เคเบิลใต้น้ำ คลื่นวิทยุไมโครเวฟและดาวเทียม เป็นต้น</a:t>
            </a:r>
            <a:endParaRPr lang="en-GB" sz="32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00500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xmlns="" id="{E6BBB3D4-DF85-4A98-A4CA-1F104608D619}"/>
              </a:ext>
            </a:extLst>
          </p:cNvPr>
          <p:cNvSpPr/>
          <p:nvPr/>
        </p:nvSpPr>
        <p:spPr>
          <a:xfrm flipH="1">
            <a:off x="0" y="0"/>
            <a:ext cx="12248201" cy="6548468"/>
          </a:xfrm>
          <a:prstGeom prst="rtTriangle">
            <a:avLst/>
          </a:prstGeom>
          <a:solidFill>
            <a:srgbClr val="AA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xmlns="" id="{BDB9A6F6-8686-4FB4-BDD4-EFFFC0D34652}"/>
              </a:ext>
            </a:extLst>
          </p:cNvPr>
          <p:cNvSpPr/>
          <p:nvPr/>
        </p:nvSpPr>
        <p:spPr>
          <a:xfrm>
            <a:off x="0" y="6529013"/>
            <a:ext cx="12191997" cy="379182"/>
          </a:xfrm>
          <a:custGeom>
            <a:avLst/>
            <a:gdLst/>
            <a:ahLst/>
            <a:cxnLst/>
            <a:rect l="l" t="t" r="r" b="b"/>
            <a:pathLst>
              <a:path w="4816592" h="149800">
                <a:moveTo>
                  <a:pt x="0" y="0"/>
                </a:moveTo>
                <a:lnTo>
                  <a:pt x="4816592" y="0"/>
                </a:lnTo>
                <a:lnTo>
                  <a:pt x="4816592" y="149800"/>
                </a:lnTo>
                <a:lnTo>
                  <a:pt x="0" y="149800"/>
                </a:lnTo>
                <a:close/>
              </a:path>
            </a:pathLst>
          </a:custGeom>
          <a:solidFill>
            <a:srgbClr val="DCDCDD"/>
          </a:solidFill>
        </p:spPr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xmlns="" id="{92434907-B178-4384-AE81-2A50AF534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666294" y="4235570"/>
            <a:ext cx="1450818" cy="2312898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xmlns="" id="{200C78A0-26B2-45FC-AA15-3472A0D49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5471900" y="1750871"/>
            <a:ext cx="6326399" cy="51071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CD39978-8BA2-4FCC-8D37-871976ED08CC}"/>
              </a:ext>
            </a:extLst>
          </p:cNvPr>
          <p:cNvSpPr/>
          <p:nvPr/>
        </p:nvSpPr>
        <p:spPr>
          <a:xfrm>
            <a:off x="630206" y="1366150"/>
            <a:ext cx="53783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lvethaicaMon X Reg" panose="02000506090000020004" pitchFamily="2" charset="-34"/>
                <a:ea typeface="+mn-ea"/>
                <a:cs typeface="DB HelvethaicaMon X Reg" panose="02000506090000020004" pitchFamily="2" charset="-34"/>
              </a:rPr>
              <a:t>4. </a:t>
            </a: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lvethaicaMon X Reg" panose="02000506090000020004" pitchFamily="2" charset="-34"/>
                <a:ea typeface="+mn-ea"/>
                <a:cs typeface="DB HelvethaicaMon X Reg" panose="02000506090000020004" pitchFamily="2" charset="-34"/>
              </a:rPr>
              <a:t>คุณสมบัติของสารสนเทศที่ดี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HelvethaicaMon X Reg" panose="02000506090000020004" pitchFamily="2" charset="-34"/>
              <a:ea typeface="+mn-ea"/>
              <a:cs typeface="DB HelvethaicaMon X Reg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61170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BF95025-EA5A-401A-A91A-EB3A254CCD9A}"/>
              </a:ext>
            </a:extLst>
          </p:cNvPr>
          <p:cNvSpPr/>
          <p:nvPr/>
        </p:nvSpPr>
        <p:spPr>
          <a:xfrm>
            <a:off x="553299" y="3348434"/>
            <a:ext cx="56316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4.2) 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ตรงประเด็น </a:t>
            </a:r>
            <a:r>
              <a:rPr lang="th-TH" sz="3200" dirty="0">
                <a:solidFill>
                  <a:prstClr val="black"/>
                </a:solidFill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สารสนเทศจะต้อง</a:t>
            </a:r>
            <a:r>
              <a:rPr lang="th-TH" sz="3200" dirty="0">
                <a:solidFill>
                  <a:srgbClr val="0070C0"/>
                </a:solidFill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มีนัยสำคัญที่ตรงกับความต้องการของผู้ใช้งาน</a:t>
            </a:r>
            <a:r>
              <a:rPr lang="th-TH" sz="3200" dirty="0">
                <a:solidFill>
                  <a:prstClr val="black"/>
                </a:solidFill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 และสามารถนำไปใช้ให้เกิดประโยชน์ได้ เช่น สารสนเทศเกี่ยวกับข้อมูลการเดินทาง เพื่อให้ผู้ใช้นำมาวางแผนช่วงเวลาการเดินทางได้อย่างมีประสิทธิภาพ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18AC756-4C27-461A-ACC5-1CE9AD723BB8}"/>
              </a:ext>
            </a:extLst>
          </p:cNvPr>
          <p:cNvSpPr/>
          <p:nvPr/>
        </p:nvSpPr>
        <p:spPr>
          <a:xfrm>
            <a:off x="553299" y="1645183"/>
            <a:ext cx="108640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4. 1) 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ความถูกต้องเที่ยงตรง แม่นยำ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lvethaicaMon X 55 Regular" panose="02000506090000020004" pitchFamily="2" charset="-34"/>
                <a:ea typeface="+mn-ea"/>
                <a:cs typeface="DB HelvethaicaMon X 55 Regular" panose="02000506090000020004" pitchFamily="2" charset="-34"/>
              </a:rPr>
              <a:t>เพราะสารสนเทศที่ไม่ถูกต้องอาจก่อให้เกิดความเสียหายตามมา เช่น ข้อมูลผู้ป่วยที่กรอกเข้าไปไม่ถูกต้อง มีการกรอกชื่อยาที่คนไข้แพ้ยาผิดพลาดไป เป็นต้น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A8446DC-3F88-40DE-BF40-30C72C203D7A}"/>
              </a:ext>
            </a:extLst>
          </p:cNvPr>
          <p:cNvGrpSpPr/>
          <p:nvPr/>
        </p:nvGrpSpPr>
        <p:grpSpPr>
          <a:xfrm>
            <a:off x="-2" y="-26098"/>
            <a:ext cx="12191999" cy="1226510"/>
            <a:chOff x="-2" y="-26098"/>
            <a:chExt cx="12191999" cy="122651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526FDE46-53E3-46BF-86E0-4CF92CABEE76}"/>
                </a:ext>
              </a:extLst>
            </p:cNvPr>
            <p:cNvGrpSpPr/>
            <p:nvPr/>
          </p:nvGrpSpPr>
          <p:grpSpPr>
            <a:xfrm>
              <a:off x="-2" y="-26098"/>
              <a:ext cx="12191999" cy="1226510"/>
              <a:chOff x="-2" y="-26098"/>
              <a:chExt cx="12191999" cy="1226510"/>
            </a:xfrm>
          </p:grpSpPr>
          <p:grpSp>
            <p:nvGrpSpPr>
              <p:cNvPr id="11" name="Group 2">
                <a:extLst>
                  <a:ext uri="{FF2B5EF4-FFF2-40B4-BE49-F238E27FC236}">
                    <a16:creationId xmlns:a16="http://schemas.microsoft.com/office/drawing/2014/main" xmlns="" id="{CFA58AB7-1D57-43DE-B595-EF96054FAA97}"/>
                  </a:ext>
                </a:extLst>
              </p:cNvPr>
              <p:cNvGrpSpPr/>
              <p:nvPr/>
            </p:nvGrpSpPr>
            <p:grpSpPr>
              <a:xfrm>
                <a:off x="-2" y="-26098"/>
                <a:ext cx="12191999" cy="1226510"/>
                <a:chOff x="0" y="0"/>
                <a:chExt cx="6229756" cy="3154435"/>
              </a:xfrm>
            </p:grpSpPr>
            <p:sp>
              <p:nvSpPr>
                <p:cNvPr id="19" name="Freeform 3">
                  <a:extLst>
                    <a:ext uri="{FF2B5EF4-FFF2-40B4-BE49-F238E27FC236}">
                      <a16:creationId xmlns:a16="http://schemas.microsoft.com/office/drawing/2014/main" xmlns="" id="{9FDB4D93-D797-41B0-B907-B41AA157994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229756" cy="3154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9756" h="3154435">
                      <a:moveTo>
                        <a:pt x="0" y="0"/>
                      </a:moveTo>
                      <a:lnTo>
                        <a:pt x="6229756" y="0"/>
                      </a:lnTo>
                      <a:lnTo>
                        <a:pt x="6229756" y="3154435"/>
                      </a:lnTo>
                      <a:lnTo>
                        <a:pt x="0" y="3154435"/>
                      </a:lnTo>
                      <a:close/>
                    </a:path>
                  </a:pathLst>
                </a:custGeom>
                <a:solidFill>
                  <a:srgbClr val="AABDFF"/>
                </a:solidFill>
              </p:spPr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58D774F8-7A22-4463-A083-4A69E4CD9F01}"/>
                  </a:ext>
                </a:extLst>
              </p:cNvPr>
              <p:cNvGrpSpPr/>
              <p:nvPr/>
            </p:nvGrpSpPr>
            <p:grpSpPr>
              <a:xfrm>
                <a:off x="553299" y="328987"/>
                <a:ext cx="8667703" cy="651277"/>
                <a:chOff x="3936999" y="-952500"/>
                <a:chExt cx="8667703" cy="651277"/>
              </a:xfrm>
            </p:grpSpPr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xmlns="" id="{8CBA7D20-903D-4EBD-AFA3-1F552D753CE7}"/>
                    </a:ext>
                  </a:extLst>
                </p:cNvPr>
                <p:cNvSpPr/>
                <p:nvPr/>
              </p:nvSpPr>
              <p:spPr>
                <a:xfrm>
                  <a:off x="3936999" y="-952500"/>
                  <a:ext cx="8667703" cy="65127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xmlns="" id="{EB6F349B-16E2-4A1C-8DFD-DFA11DFA5956}"/>
                    </a:ext>
                  </a:extLst>
                </p:cNvPr>
                <p:cNvGrpSpPr/>
                <p:nvPr/>
              </p:nvGrpSpPr>
              <p:grpSpPr>
                <a:xfrm>
                  <a:off x="4235462" y="-800100"/>
                  <a:ext cx="364308" cy="368300"/>
                  <a:chOff x="662551" y="559883"/>
                  <a:chExt cx="364308" cy="368300"/>
                </a:xfrm>
              </p:grpSpPr>
              <p:sp>
                <p:nvSpPr>
                  <p:cNvPr id="16" name="AutoShape 9">
                    <a:extLst>
                      <a:ext uri="{FF2B5EF4-FFF2-40B4-BE49-F238E27FC236}">
                        <a16:creationId xmlns:a16="http://schemas.microsoft.com/office/drawing/2014/main" xmlns="" id="{E9DA52AF-3961-4759-B65D-CE35E193E705}"/>
                      </a:ext>
                    </a:extLst>
                  </p:cNvPr>
                  <p:cNvSpPr/>
                  <p:nvPr/>
                </p:nvSpPr>
                <p:spPr>
                  <a:xfrm>
                    <a:off x="662551" y="55988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17" name="AutoShape 10">
                    <a:extLst>
                      <a:ext uri="{FF2B5EF4-FFF2-40B4-BE49-F238E27FC236}">
                        <a16:creationId xmlns:a16="http://schemas.microsoft.com/office/drawing/2014/main" xmlns="" id="{FD31C68B-387A-4301-8B58-25C630284F20}"/>
                      </a:ext>
                    </a:extLst>
                  </p:cNvPr>
                  <p:cNvSpPr/>
                  <p:nvPr/>
                </p:nvSpPr>
                <p:spPr>
                  <a:xfrm>
                    <a:off x="662551" y="74403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18" name="AutoShape 11">
                    <a:extLst>
                      <a:ext uri="{FF2B5EF4-FFF2-40B4-BE49-F238E27FC236}">
                        <a16:creationId xmlns:a16="http://schemas.microsoft.com/office/drawing/2014/main" xmlns="" id="{79B532CA-D95B-4C31-8B73-80D30B87F8C8}"/>
                      </a:ext>
                    </a:extLst>
                  </p:cNvPr>
                  <p:cNvSpPr/>
                  <p:nvPr/>
                </p:nvSpPr>
                <p:spPr>
                  <a:xfrm>
                    <a:off x="662551" y="928182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</p:grpSp>
            <p:pic>
              <p:nvPicPr>
                <p:cNvPr id="15" name="Picture 13">
                  <a:extLst>
                    <a:ext uri="{FF2B5EF4-FFF2-40B4-BE49-F238E27FC236}">
                      <a16:creationId xmlns:a16="http://schemas.microsoft.com/office/drawing/2014/main" xmlns="" id="{1545E88A-61D2-4601-8493-858DCCCFCF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1861042" y="-821861"/>
                  <a:ext cx="371704" cy="371704"/>
                </a:xfrm>
                <a:prstGeom prst="rect">
                  <a:avLst/>
                </a:prstGeom>
              </p:spPr>
            </p:pic>
          </p:grp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D4D44346-B14F-4158-81E3-5095EF9C4FCE}"/>
                </a:ext>
              </a:extLst>
            </p:cNvPr>
            <p:cNvSpPr/>
            <p:nvPr/>
          </p:nvSpPr>
          <p:spPr>
            <a:xfrm>
              <a:off x="2197952" y="280815"/>
              <a:ext cx="537839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HelvethaicaMon X Reg" panose="02000506090000020004" pitchFamily="2" charset="-34"/>
                  <a:ea typeface="+mn-ea"/>
                  <a:cs typeface="DB HelvethaicaMon X Reg" panose="02000506090000020004" pitchFamily="2" charset="-34"/>
                </a:rPr>
                <a:t>4. </a:t>
              </a:r>
              <a:r>
                <a:rPr kumimoji="0" lang="th-TH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HelvethaicaMon X Reg" panose="02000506090000020004" pitchFamily="2" charset="-34"/>
                  <a:ea typeface="+mn-ea"/>
                  <a:cs typeface="DB HelvethaicaMon X Reg" panose="02000506090000020004" pitchFamily="2" charset="-34"/>
                </a:rPr>
                <a:t>คุณสมบัติของสารสนเทศที่ดี</a:t>
              </a:r>
              <a:endPara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lvethaicaMon X Reg" panose="02000506090000020004" pitchFamily="2" charset="-34"/>
                <a:ea typeface="+mn-ea"/>
                <a:cs typeface="DB HelvethaicaMon X Reg" panose="02000506090000020004" pitchFamily="2" charset="-34"/>
              </a:endParaRPr>
            </a:p>
          </p:txBody>
        </p:sp>
      </p:grpSp>
      <p:sp>
        <p:nvSpPr>
          <p:cNvPr id="22" name="Freeform 6">
            <a:extLst>
              <a:ext uri="{FF2B5EF4-FFF2-40B4-BE49-F238E27FC236}">
                <a16:creationId xmlns:a16="http://schemas.microsoft.com/office/drawing/2014/main" xmlns="" id="{B9A85EE6-0808-4C81-BEBD-A853ECBBF4E9}"/>
              </a:ext>
            </a:extLst>
          </p:cNvPr>
          <p:cNvSpPr/>
          <p:nvPr/>
        </p:nvSpPr>
        <p:spPr>
          <a:xfrm>
            <a:off x="0" y="6529013"/>
            <a:ext cx="12191997" cy="379182"/>
          </a:xfrm>
          <a:custGeom>
            <a:avLst/>
            <a:gdLst/>
            <a:ahLst/>
            <a:cxnLst/>
            <a:rect l="l" t="t" r="r" b="b"/>
            <a:pathLst>
              <a:path w="4816592" h="149800">
                <a:moveTo>
                  <a:pt x="0" y="0"/>
                </a:moveTo>
                <a:lnTo>
                  <a:pt x="4816592" y="0"/>
                </a:lnTo>
                <a:lnTo>
                  <a:pt x="4816592" y="149800"/>
                </a:lnTo>
                <a:lnTo>
                  <a:pt x="0" y="149800"/>
                </a:lnTo>
                <a:close/>
              </a:path>
            </a:pathLst>
          </a:custGeom>
          <a:solidFill>
            <a:srgbClr val="DCDCDD"/>
          </a:solidFill>
        </p:spPr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xmlns="" id="{482E1428-F218-4631-B159-46FB2FD0DE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7139194" y="2938354"/>
            <a:ext cx="4911531" cy="369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28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0929E8F-8C34-4580-A40E-3501A851A62C}"/>
              </a:ext>
            </a:extLst>
          </p:cNvPr>
          <p:cNvGrpSpPr/>
          <p:nvPr/>
        </p:nvGrpSpPr>
        <p:grpSpPr>
          <a:xfrm>
            <a:off x="-2" y="-26098"/>
            <a:ext cx="12191999" cy="1226510"/>
            <a:chOff x="-2" y="-26098"/>
            <a:chExt cx="12191999" cy="122651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7E42A171-FE6E-42EE-933C-F59403C8439F}"/>
                </a:ext>
              </a:extLst>
            </p:cNvPr>
            <p:cNvGrpSpPr/>
            <p:nvPr/>
          </p:nvGrpSpPr>
          <p:grpSpPr>
            <a:xfrm>
              <a:off x="-2" y="-26098"/>
              <a:ext cx="12191999" cy="1226510"/>
              <a:chOff x="-2" y="-26098"/>
              <a:chExt cx="12191999" cy="1226510"/>
            </a:xfrm>
          </p:grpSpPr>
          <p:grpSp>
            <p:nvGrpSpPr>
              <p:cNvPr id="9" name="Group 2">
                <a:extLst>
                  <a:ext uri="{FF2B5EF4-FFF2-40B4-BE49-F238E27FC236}">
                    <a16:creationId xmlns:a16="http://schemas.microsoft.com/office/drawing/2014/main" xmlns="" id="{181C17D0-3F55-4C9E-88A2-11A3EDF2A2BA}"/>
                  </a:ext>
                </a:extLst>
              </p:cNvPr>
              <p:cNvGrpSpPr/>
              <p:nvPr/>
            </p:nvGrpSpPr>
            <p:grpSpPr>
              <a:xfrm>
                <a:off x="-2" y="-26098"/>
                <a:ext cx="12191999" cy="1226510"/>
                <a:chOff x="0" y="0"/>
                <a:chExt cx="6229756" cy="3154435"/>
              </a:xfrm>
            </p:grpSpPr>
            <p:sp>
              <p:nvSpPr>
                <p:cNvPr id="19" name="Freeform 3">
                  <a:extLst>
                    <a:ext uri="{FF2B5EF4-FFF2-40B4-BE49-F238E27FC236}">
                      <a16:creationId xmlns:a16="http://schemas.microsoft.com/office/drawing/2014/main" xmlns="" id="{D486B04D-E15C-43E3-BFB8-C2EF0B7BEF9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229756" cy="3154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9756" h="3154435">
                      <a:moveTo>
                        <a:pt x="0" y="0"/>
                      </a:moveTo>
                      <a:lnTo>
                        <a:pt x="6229756" y="0"/>
                      </a:lnTo>
                      <a:lnTo>
                        <a:pt x="6229756" y="3154435"/>
                      </a:lnTo>
                      <a:lnTo>
                        <a:pt x="0" y="3154435"/>
                      </a:lnTo>
                      <a:close/>
                    </a:path>
                  </a:pathLst>
                </a:custGeom>
                <a:solidFill>
                  <a:srgbClr val="AABDFF"/>
                </a:solidFill>
              </p:spPr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xmlns="" id="{15C5BB55-2C23-4669-B673-99A510689769}"/>
                  </a:ext>
                </a:extLst>
              </p:cNvPr>
              <p:cNvGrpSpPr/>
              <p:nvPr/>
            </p:nvGrpSpPr>
            <p:grpSpPr>
              <a:xfrm>
                <a:off x="553299" y="328987"/>
                <a:ext cx="8667703" cy="651277"/>
                <a:chOff x="3936999" y="-952500"/>
                <a:chExt cx="8667703" cy="651277"/>
              </a:xfrm>
            </p:grpSpPr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xmlns="" id="{C84914B0-2FB5-4C4F-99A5-4CB460A27F69}"/>
                    </a:ext>
                  </a:extLst>
                </p:cNvPr>
                <p:cNvSpPr/>
                <p:nvPr/>
              </p:nvSpPr>
              <p:spPr>
                <a:xfrm>
                  <a:off x="3936999" y="-952500"/>
                  <a:ext cx="8667703" cy="65127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xmlns="" id="{F4073CB8-F2CC-40F8-A91B-2B5898FFC3A5}"/>
                    </a:ext>
                  </a:extLst>
                </p:cNvPr>
                <p:cNvGrpSpPr/>
                <p:nvPr/>
              </p:nvGrpSpPr>
              <p:grpSpPr>
                <a:xfrm>
                  <a:off x="4235462" y="-800100"/>
                  <a:ext cx="364308" cy="368300"/>
                  <a:chOff x="662551" y="559883"/>
                  <a:chExt cx="364308" cy="368300"/>
                </a:xfrm>
              </p:grpSpPr>
              <p:sp>
                <p:nvSpPr>
                  <p:cNvPr id="14" name="AutoShape 9">
                    <a:extLst>
                      <a:ext uri="{FF2B5EF4-FFF2-40B4-BE49-F238E27FC236}">
                        <a16:creationId xmlns:a16="http://schemas.microsoft.com/office/drawing/2014/main" xmlns="" id="{3219DA75-16AA-4E0E-9F92-40BD0875F1C1}"/>
                      </a:ext>
                    </a:extLst>
                  </p:cNvPr>
                  <p:cNvSpPr/>
                  <p:nvPr/>
                </p:nvSpPr>
                <p:spPr>
                  <a:xfrm>
                    <a:off x="662551" y="55988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17" name="AutoShape 10">
                    <a:extLst>
                      <a:ext uri="{FF2B5EF4-FFF2-40B4-BE49-F238E27FC236}">
                        <a16:creationId xmlns:a16="http://schemas.microsoft.com/office/drawing/2014/main" xmlns="" id="{616AF19B-EAF1-41C5-B30E-C72FE22555B2}"/>
                      </a:ext>
                    </a:extLst>
                  </p:cNvPr>
                  <p:cNvSpPr/>
                  <p:nvPr/>
                </p:nvSpPr>
                <p:spPr>
                  <a:xfrm>
                    <a:off x="662551" y="74403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18" name="AutoShape 11">
                    <a:extLst>
                      <a:ext uri="{FF2B5EF4-FFF2-40B4-BE49-F238E27FC236}">
                        <a16:creationId xmlns:a16="http://schemas.microsoft.com/office/drawing/2014/main" xmlns="" id="{7C7A7E70-23D0-4BCF-84D2-BEBE6C1A4CD9}"/>
                      </a:ext>
                    </a:extLst>
                  </p:cNvPr>
                  <p:cNvSpPr/>
                  <p:nvPr/>
                </p:nvSpPr>
                <p:spPr>
                  <a:xfrm>
                    <a:off x="662551" y="928182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</p:grpSp>
            <p:pic>
              <p:nvPicPr>
                <p:cNvPr id="13" name="Picture 13">
                  <a:extLst>
                    <a:ext uri="{FF2B5EF4-FFF2-40B4-BE49-F238E27FC236}">
                      <a16:creationId xmlns:a16="http://schemas.microsoft.com/office/drawing/2014/main" xmlns="" id="{018F04BE-4D62-447C-BA29-43AA3D8D52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1861042" y="-821861"/>
                  <a:ext cx="371704" cy="371704"/>
                </a:xfrm>
                <a:prstGeom prst="rect">
                  <a:avLst/>
                </a:prstGeom>
              </p:spPr>
            </p:pic>
          </p:grp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F6A12B2A-14EA-4666-81C1-F8A6C1AB1DF4}"/>
                </a:ext>
              </a:extLst>
            </p:cNvPr>
            <p:cNvSpPr/>
            <p:nvPr/>
          </p:nvSpPr>
          <p:spPr>
            <a:xfrm>
              <a:off x="2197952" y="280815"/>
              <a:ext cx="537839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HelvethaicaMon X Reg" panose="02000506090000020004" pitchFamily="2" charset="-34"/>
                  <a:ea typeface="+mn-ea"/>
                  <a:cs typeface="DB HelvethaicaMon X Reg" panose="02000506090000020004" pitchFamily="2" charset="-34"/>
                </a:rPr>
                <a:t>4. </a:t>
              </a:r>
              <a:r>
                <a:rPr kumimoji="0" lang="th-TH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HelvethaicaMon X Reg" panose="02000506090000020004" pitchFamily="2" charset="-34"/>
                  <a:ea typeface="+mn-ea"/>
                  <a:cs typeface="DB HelvethaicaMon X Reg" panose="02000506090000020004" pitchFamily="2" charset="-34"/>
                </a:rPr>
                <a:t>คุณสมบัติของสารสนเทศที่ดี</a:t>
              </a:r>
              <a:endPara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lvethaicaMon X Reg" panose="02000506090000020004" pitchFamily="2" charset="-34"/>
                <a:ea typeface="+mn-ea"/>
                <a:cs typeface="DB HelvethaicaMon X Reg" panose="02000506090000020004" pitchFamily="2" charset="-34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E8C4B25-705D-4E7D-9C7E-C4DB50ECF81A}"/>
              </a:ext>
            </a:extLst>
          </p:cNvPr>
          <p:cNvSpPr/>
          <p:nvPr/>
        </p:nvSpPr>
        <p:spPr>
          <a:xfrm>
            <a:off x="553298" y="1532745"/>
            <a:ext cx="105280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4.3) 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ความสมบูรณ์ ครบถ้วน </a:t>
            </a:r>
            <a:r>
              <a:rPr lang="th-TH" sz="3200" dirty="0">
                <a:solidFill>
                  <a:srgbClr val="0070C0"/>
                </a:solidFill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สารสนเทศที่สมบูรณ์ส่งผลต่อการวิเคราะห์และตัดสินใจของผู้ใช้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เช่น รายงานการลงทุนในตลาดหุ้นควรมีข้อมูลเกี่ยวกับรายได้ ข้อมูลการลงทุน ผลประกอบการ กำไร รวมทั้งนโยบายต่างๆ เป็นต้น</a:t>
            </a:r>
            <a:endParaRPr lang="en-GB" sz="32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xmlns="" id="{6A9EFE82-F6F8-497C-8C2E-5DFA7742776B}"/>
              </a:ext>
            </a:extLst>
          </p:cNvPr>
          <p:cNvSpPr/>
          <p:nvPr/>
        </p:nvSpPr>
        <p:spPr>
          <a:xfrm>
            <a:off x="0" y="6529013"/>
            <a:ext cx="12191997" cy="379182"/>
          </a:xfrm>
          <a:custGeom>
            <a:avLst/>
            <a:gdLst/>
            <a:ahLst/>
            <a:cxnLst/>
            <a:rect l="l" t="t" r="r" b="b"/>
            <a:pathLst>
              <a:path w="4816592" h="149800">
                <a:moveTo>
                  <a:pt x="0" y="0"/>
                </a:moveTo>
                <a:lnTo>
                  <a:pt x="4816592" y="0"/>
                </a:lnTo>
                <a:lnTo>
                  <a:pt x="4816592" y="149800"/>
                </a:lnTo>
                <a:lnTo>
                  <a:pt x="0" y="149800"/>
                </a:lnTo>
                <a:close/>
              </a:path>
            </a:pathLst>
          </a:custGeom>
          <a:solidFill>
            <a:srgbClr val="DCDCDD"/>
          </a:solidFill>
        </p:spPr>
      </p:sp>
      <p:pic>
        <p:nvPicPr>
          <p:cNvPr id="23" name="Picture 7">
            <a:extLst>
              <a:ext uri="{FF2B5EF4-FFF2-40B4-BE49-F238E27FC236}">
                <a16:creationId xmlns:a16="http://schemas.microsoft.com/office/drawing/2014/main" xmlns="" id="{67653C7F-44A6-43CF-94DC-84AAA2EFC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7183970" y="3036900"/>
            <a:ext cx="4666402" cy="376705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2743C2E-B4B2-45A1-BE84-75CEB36F3CF3}"/>
              </a:ext>
            </a:extLst>
          </p:cNvPr>
          <p:cNvSpPr/>
          <p:nvPr/>
        </p:nvSpPr>
        <p:spPr>
          <a:xfrm>
            <a:off x="553299" y="3350770"/>
            <a:ext cx="66306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4.4) 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มีความเป็นปัจจุบัน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โลกยุคปัจจุบันมีการเปลี่ยนแปลงอย่างรวดเร็ว ดังนั้น</a:t>
            </a:r>
            <a:r>
              <a:rPr lang="th-TH" sz="3200" dirty="0">
                <a:solidFill>
                  <a:srgbClr val="0070C0"/>
                </a:solidFill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สารสนเทศจึงจำเป็นต้องผสานกับสถานการณ์ในปัจจุบันและทันต่อเหตุการณ์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อยู่เสมอ</a:t>
            </a:r>
          </a:p>
        </p:txBody>
      </p:sp>
    </p:spTree>
    <p:extLst>
      <p:ext uri="{BB962C8B-B14F-4D97-AF65-F5344CB8AC3E}">
        <p14:creationId xmlns:p14="http://schemas.microsoft.com/office/powerpoint/2010/main" val="2095136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">
            <a:extLst>
              <a:ext uri="{FF2B5EF4-FFF2-40B4-BE49-F238E27FC236}">
                <a16:creationId xmlns:a16="http://schemas.microsoft.com/office/drawing/2014/main" xmlns="" id="{2FB6FAC6-1033-401C-9689-9933CC172281}"/>
              </a:ext>
            </a:extLst>
          </p:cNvPr>
          <p:cNvGrpSpPr/>
          <p:nvPr/>
        </p:nvGrpSpPr>
        <p:grpSpPr>
          <a:xfrm>
            <a:off x="7315200" y="0"/>
            <a:ext cx="4876800" cy="6910476"/>
            <a:chOff x="0" y="0"/>
            <a:chExt cx="6229756" cy="3154435"/>
          </a:xfrm>
        </p:grpSpPr>
        <p:sp>
          <p:nvSpPr>
            <p:cNvPr id="42" name="Freeform 3">
              <a:extLst>
                <a:ext uri="{FF2B5EF4-FFF2-40B4-BE49-F238E27FC236}">
                  <a16:creationId xmlns:a16="http://schemas.microsoft.com/office/drawing/2014/main" xmlns="" id="{26E8D239-555C-464C-A165-3C8670A8195B}"/>
                </a:ext>
              </a:extLst>
            </p:cNvPr>
            <p:cNvSpPr/>
            <p:nvPr/>
          </p:nvSpPr>
          <p:spPr>
            <a:xfrm>
              <a:off x="0" y="0"/>
              <a:ext cx="6229756" cy="3154435"/>
            </a:xfrm>
            <a:custGeom>
              <a:avLst/>
              <a:gdLst/>
              <a:ahLst/>
              <a:cxnLst/>
              <a:rect l="l" t="t" r="r" b="b"/>
              <a:pathLst>
                <a:path w="6229756" h="3154435">
                  <a:moveTo>
                    <a:pt x="0" y="0"/>
                  </a:moveTo>
                  <a:lnTo>
                    <a:pt x="6229756" y="0"/>
                  </a:lnTo>
                  <a:lnTo>
                    <a:pt x="6229756" y="3154435"/>
                  </a:lnTo>
                  <a:lnTo>
                    <a:pt x="0" y="3154435"/>
                  </a:lnTo>
                  <a:close/>
                </a:path>
              </a:pathLst>
            </a:custGeom>
            <a:solidFill>
              <a:srgbClr val="AABDFF"/>
            </a:solidFill>
          </p:spPr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12DE242-AF94-4F8F-9BB3-E9667477B16A}"/>
              </a:ext>
            </a:extLst>
          </p:cNvPr>
          <p:cNvSpPr/>
          <p:nvPr/>
        </p:nvSpPr>
        <p:spPr>
          <a:xfrm>
            <a:off x="687476" y="1050257"/>
            <a:ext cx="689727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lvethaicaMon X 55 Regular" panose="02000506090000020004" pitchFamily="2" charset="-34"/>
                <a:ea typeface="+mn-ea"/>
                <a:cs typeface="DB HelvethaicaMon X 55 Regular" panose="02000506090000020004" pitchFamily="2" charset="-34"/>
              </a:rPr>
              <a:t>ความหมายของเทคโนโลยีสารสนเทศ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lvethaicaMon X 55 Regular" panose="02000506090000020004" pitchFamily="2" charset="-34"/>
                <a:ea typeface="+mn-ea"/>
                <a:cs typeface="DB HelvethaicaMon X 55 Regular" panose="02000506090000020004" pitchFamily="2" charset="-34"/>
              </a:rPr>
              <a:t>องค์ประกอบของเทคโนโลยีสารสนเทศ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lvethaicaMon X 55 Regular" panose="02000506090000020004" pitchFamily="2" charset="-34"/>
                <a:ea typeface="+mn-ea"/>
                <a:cs typeface="DB HelvethaicaMon X 55 Regular" panose="02000506090000020004" pitchFamily="2" charset="-34"/>
              </a:rPr>
              <a:t>กระบวนการผลิตสารสนเทศ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lvethaicaMon X 55 Regular" panose="02000506090000020004" pitchFamily="2" charset="-34"/>
                <a:ea typeface="+mn-ea"/>
                <a:cs typeface="DB HelvethaicaMon X 55 Regular" panose="02000506090000020004" pitchFamily="2" charset="-34"/>
              </a:rPr>
              <a:t>คุณสมบัติของสารสนเทศที่ดี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lvethaicaMon X 55 Regular" panose="02000506090000020004" pitchFamily="2" charset="-34"/>
                <a:ea typeface="+mn-ea"/>
                <a:cs typeface="DB HelvethaicaMon X 55 Regular" panose="02000506090000020004" pitchFamily="2" charset="-34"/>
              </a:rPr>
              <a:t>ระบบสารสนเทศ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lvethaicaMon X 55 Regular" panose="02000506090000020004" pitchFamily="2" charset="-34"/>
                <a:ea typeface="+mn-ea"/>
                <a:cs typeface="DB HelvethaicaMon X 55 Regular" panose="02000506090000020004" pitchFamily="2" charset="-34"/>
              </a:rPr>
              <a:t>บทบาทของเทคโนโลยีสารสนเทศ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lvethaicaMon X 55 Regular" panose="02000506090000020004" pitchFamily="2" charset="-34"/>
                <a:ea typeface="+mn-ea"/>
                <a:cs typeface="DB HelvethaicaMon X 55 Regular" panose="02000506090000020004" pitchFamily="2" charset="-34"/>
              </a:rPr>
              <a:t>แนวโน้มการพัฒนาเทคโนโลยีสารสนเทศในศตวรรษที่ 21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HelvethaicaMon X 55 Regular" panose="02000506090000020004" pitchFamily="2" charset="-34"/>
              <a:ea typeface="+mn-ea"/>
              <a:cs typeface="DB HelvethaicaMon X 55 Regular" panose="02000506090000020004" pitchFamily="2" charset="-3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951694C-D7F1-4FA2-92C7-D56F461F2720}"/>
              </a:ext>
            </a:extLst>
          </p:cNvPr>
          <p:cNvGrpSpPr/>
          <p:nvPr/>
        </p:nvGrpSpPr>
        <p:grpSpPr>
          <a:xfrm>
            <a:off x="553300" y="328987"/>
            <a:ext cx="5687924" cy="673100"/>
            <a:chOff x="3937000" y="-952500"/>
            <a:chExt cx="5687924" cy="67310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2F8632D9-E52F-4E49-AAD4-5305A2FDAD3D}"/>
                </a:ext>
              </a:extLst>
            </p:cNvPr>
            <p:cNvSpPr/>
            <p:nvPr/>
          </p:nvSpPr>
          <p:spPr>
            <a:xfrm>
              <a:off x="3937000" y="-952500"/>
              <a:ext cx="5687924" cy="6731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77EA252E-93E6-44FE-A42C-50A8C495662A}"/>
                </a:ext>
              </a:extLst>
            </p:cNvPr>
            <p:cNvGrpSpPr/>
            <p:nvPr/>
          </p:nvGrpSpPr>
          <p:grpSpPr>
            <a:xfrm>
              <a:off x="4235462" y="-800100"/>
              <a:ext cx="364308" cy="368300"/>
              <a:chOff x="662551" y="559883"/>
              <a:chExt cx="364308" cy="368300"/>
            </a:xfrm>
          </p:grpSpPr>
          <p:sp>
            <p:nvSpPr>
              <p:cNvPr id="30" name="AutoShape 9">
                <a:extLst>
                  <a:ext uri="{FF2B5EF4-FFF2-40B4-BE49-F238E27FC236}">
                    <a16:creationId xmlns:a16="http://schemas.microsoft.com/office/drawing/2014/main" xmlns="" id="{C0C0EE26-E7A8-4212-BBE8-31EC7DEED71D}"/>
                  </a:ext>
                </a:extLst>
              </p:cNvPr>
              <p:cNvSpPr/>
              <p:nvPr/>
            </p:nvSpPr>
            <p:spPr>
              <a:xfrm>
                <a:off x="662551" y="559883"/>
                <a:ext cx="364308" cy="1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1" name="AutoShape 10">
                <a:extLst>
                  <a:ext uri="{FF2B5EF4-FFF2-40B4-BE49-F238E27FC236}">
                    <a16:creationId xmlns:a16="http://schemas.microsoft.com/office/drawing/2014/main" xmlns="" id="{1BCE2F05-2653-4BAD-88BE-6E1359BA0A2E}"/>
                  </a:ext>
                </a:extLst>
              </p:cNvPr>
              <p:cNvSpPr/>
              <p:nvPr/>
            </p:nvSpPr>
            <p:spPr>
              <a:xfrm>
                <a:off x="662551" y="744033"/>
                <a:ext cx="364308" cy="1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2" name="AutoShape 11">
                <a:extLst>
                  <a:ext uri="{FF2B5EF4-FFF2-40B4-BE49-F238E27FC236}">
                    <a16:creationId xmlns:a16="http://schemas.microsoft.com/office/drawing/2014/main" xmlns="" id="{9D04DB23-A442-4E72-8B7F-C0018A001A56}"/>
                  </a:ext>
                </a:extLst>
              </p:cNvPr>
              <p:cNvSpPr/>
              <p:nvPr/>
            </p:nvSpPr>
            <p:spPr>
              <a:xfrm>
                <a:off x="662551" y="928182"/>
                <a:ext cx="364308" cy="1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pic>
          <p:nvPicPr>
            <p:cNvPr id="15" name="Picture 13">
              <a:extLst>
                <a:ext uri="{FF2B5EF4-FFF2-40B4-BE49-F238E27FC236}">
                  <a16:creationId xmlns:a16="http://schemas.microsoft.com/office/drawing/2014/main" xmlns="" id="{D94D3362-0949-42F0-9496-791221BDC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842053" y="-803505"/>
              <a:ext cx="371704" cy="371704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F8AE89C-DE9F-4856-B821-58D2982F8C00}"/>
              </a:ext>
            </a:extLst>
          </p:cNvPr>
          <p:cNvSpPr/>
          <p:nvPr/>
        </p:nvSpPr>
        <p:spPr>
          <a:xfrm>
            <a:off x="2009702" y="280816"/>
            <a:ext cx="27751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DB HelvethaicaMon X Reg" panose="02000506090000020004" pitchFamily="2" charset="-34"/>
                <a:ea typeface="+mn-ea"/>
                <a:cs typeface="DB HelvethaicaMon X Reg" panose="02000506090000020004" pitchFamily="2" charset="-34"/>
              </a:rPr>
              <a:t>หัวข้อการเรียนรู้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uLnTx/>
              <a:uFillTx/>
              <a:latin typeface="DB HelvethaicaMon X Reg" panose="02000506090000020004" pitchFamily="2" charset="-34"/>
              <a:ea typeface="+mn-ea"/>
              <a:cs typeface="DB HelvethaicaMon X Reg" panose="02000506090000020004" pitchFamily="2" charset="-34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B008ED9D-FE26-449F-A43B-503253068829}"/>
              </a:ext>
            </a:extLst>
          </p:cNvPr>
          <p:cNvSpPr/>
          <p:nvPr/>
        </p:nvSpPr>
        <p:spPr>
          <a:xfrm>
            <a:off x="7315200" y="500106"/>
            <a:ext cx="6781800" cy="6611894"/>
          </a:xfrm>
          <a:prstGeom prst="ellipse">
            <a:avLst/>
          </a:prstGeom>
          <a:solidFill>
            <a:srgbClr val="FFF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xmlns="" id="{DDF255E2-BDCB-4F37-9F11-A7313330CD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30086" r="3828"/>
          <a:stretch/>
        </p:blipFill>
        <p:spPr>
          <a:xfrm>
            <a:off x="7449977" y="2718425"/>
            <a:ext cx="4876797" cy="2844426"/>
          </a:xfrm>
          <a:prstGeom prst="rect">
            <a:avLst/>
          </a:prstGeom>
        </p:spPr>
      </p:pic>
      <p:sp>
        <p:nvSpPr>
          <p:cNvPr id="26" name="Freeform 6">
            <a:extLst>
              <a:ext uri="{FF2B5EF4-FFF2-40B4-BE49-F238E27FC236}">
                <a16:creationId xmlns:a16="http://schemas.microsoft.com/office/drawing/2014/main" xmlns="" id="{E03EC5DD-C1B0-406D-B817-E29DD1096BF3}"/>
              </a:ext>
            </a:extLst>
          </p:cNvPr>
          <p:cNvSpPr/>
          <p:nvPr/>
        </p:nvSpPr>
        <p:spPr>
          <a:xfrm>
            <a:off x="0" y="6529013"/>
            <a:ext cx="12191997" cy="379182"/>
          </a:xfrm>
          <a:custGeom>
            <a:avLst/>
            <a:gdLst/>
            <a:ahLst/>
            <a:cxnLst/>
            <a:rect l="l" t="t" r="r" b="b"/>
            <a:pathLst>
              <a:path w="4816592" h="149800">
                <a:moveTo>
                  <a:pt x="0" y="0"/>
                </a:moveTo>
                <a:lnTo>
                  <a:pt x="4816592" y="0"/>
                </a:lnTo>
                <a:lnTo>
                  <a:pt x="4816592" y="149800"/>
                </a:lnTo>
                <a:lnTo>
                  <a:pt x="0" y="149800"/>
                </a:lnTo>
                <a:close/>
              </a:path>
            </a:pathLst>
          </a:custGeom>
          <a:solidFill>
            <a:srgbClr val="DCDCDD"/>
          </a:solidFill>
        </p:spPr>
      </p:sp>
    </p:spTree>
    <p:extLst>
      <p:ext uri="{BB962C8B-B14F-4D97-AF65-F5344CB8AC3E}">
        <p14:creationId xmlns:p14="http://schemas.microsoft.com/office/powerpoint/2010/main" val="2014590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">
            <a:extLst>
              <a:ext uri="{FF2B5EF4-FFF2-40B4-BE49-F238E27FC236}">
                <a16:creationId xmlns:a16="http://schemas.microsoft.com/office/drawing/2014/main" xmlns="" id="{7F054CCC-D7BC-4A8A-97D4-766536519E90}"/>
              </a:ext>
            </a:extLst>
          </p:cNvPr>
          <p:cNvGrpSpPr/>
          <p:nvPr/>
        </p:nvGrpSpPr>
        <p:grpSpPr>
          <a:xfrm>
            <a:off x="-2" y="5611904"/>
            <a:ext cx="12191999" cy="965281"/>
            <a:chOff x="0" y="0"/>
            <a:chExt cx="6229756" cy="3154435"/>
          </a:xfrm>
        </p:grpSpPr>
        <p:sp>
          <p:nvSpPr>
            <p:cNvPr id="25" name="Freeform 3">
              <a:extLst>
                <a:ext uri="{FF2B5EF4-FFF2-40B4-BE49-F238E27FC236}">
                  <a16:creationId xmlns:a16="http://schemas.microsoft.com/office/drawing/2014/main" xmlns="" id="{75FCB476-1B12-4E07-BDEE-3B076CFB9DE3}"/>
                </a:ext>
              </a:extLst>
            </p:cNvPr>
            <p:cNvSpPr/>
            <p:nvPr/>
          </p:nvSpPr>
          <p:spPr>
            <a:xfrm>
              <a:off x="0" y="0"/>
              <a:ext cx="6229756" cy="3154435"/>
            </a:xfrm>
            <a:custGeom>
              <a:avLst/>
              <a:gdLst/>
              <a:ahLst/>
              <a:cxnLst/>
              <a:rect l="l" t="t" r="r" b="b"/>
              <a:pathLst>
                <a:path w="6229756" h="3154435">
                  <a:moveTo>
                    <a:pt x="0" y="0"/>
                  </a:moveTo>
                  <a:lnTo>
                    <a:pt x="6229756" y="0"/>
                  </a:lnTo>
                  <a:lnTo>
                    <a:pt x="6229756" y="3154435"/>
                  </a:lnTo>
                  <a:lnTo>
                    <a:pt x="0" y="3154435"/>
                  </a:lnTo>
                  <a:close/>
                </a:path>
              </a:pathLst>
            </a:custGeom>
            <a:solidFill>
              <a:srgbClr val="AABDFF"/>
            </a:solidFill>
          </p:spPr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4E99E10-90AB-4E9E-A9DA-7DA2FD508D29}"/>
              </a:ext>
            </a:extLst>
          </p:cNvPr>
          <p:cNvSpPr/>
          <p:nvPr/>
        </p:nvSpPr>
        <p:spPr>
          <a:xfrm>
            <a:off x="553298" y="2567969"/>
            <a:ext cx="108000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4.6) 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มีความคุ้มทุน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สารสนเทศที่ใช้งาน</a:t>
            </a:r>
            <a:r>
              <a:rPr lang="en-US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ต้อง</a:t>
            </a:r>
            <a:r>
              <a:rPr lang="th-TH" sz="3200" dirty="0">
                <a:solidFill>
                  <a:srgbClr val="0070C0"/>
                </a:solidFill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คุ้มค่าทั้งด้าน ต้นทุน เวลา และแรงงาน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ที่ต้องใช้ออกไป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EFCDD7C-CE6C-4E45-AF5E-C4D75EA53422}"/>
              </a:ext>
            </a:extLst>
          </p:cNvPr>
          <p:cNvSpPr/>
          <p:nvPr/>
        </p:nvSpPr>
        <p:spPr>
          <a:xfrm>
            <a:off x="553298" y="3705257"/>
            <a:ext cx="9131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4.7)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 มีความชัดเจน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สารสนเทศสามารถส่งสารได้อย่าง</a:t>
            </a:r>
            <a:r>
              <a:rPr lang="th-TH" sz="3200" dirty="0">
                <a:solidFill>
                  <a:srgbClr val="0070C0"/>
                </a:solidFill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ชัดเจน ไม่มีความคลุมเครือ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33FD4E7-F04A-4617-8856-F8F43260AE67}"/>
              </a:ext>
            </a:extLst>
          </p:cNvPr>
          <p:cNvSpPr/>
          <p:nvPr/>
        </p:nvSpPr>
        <p:spPr>
          <a:xfrm>
            <a:off x="553298" y="4740480"/>
            <a:ext cx="7879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4.8) 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สามารถตรวจสอบได้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สารสนเทศสามารถ</a:t>
            </a:r>
            <a:r>
              <a:rPr lang="th-TH" sz="3200" dirty="0">
                <a:solidFill>
                  <a:srgbClr val="0070C0"/>
                </a:solidFill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ตรวจสอบแหล่งที่มาได้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0C5C957-E6F1-42F2-BE96-B6F744B1750B}"/>
              </a:ext>
            </a:extLst>
          </p:cNvPr>
          <p:cNvGrpSpPr/>
          <p:nvPr/>
        </p:nvGrpSpPr>
        <p:grpSpPr>
          <a:xfrm>
            <a:off x="-2" y="-26098"/>
            <a:ext cx="12191999" cy="1226510"/>
            <a:chOff x="-2" y="-26098"/>
            <a:chExt cx="12191999" cy="122651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3BE4BDD9-285F-45BE-B635-A36C32E37E7D}"/>
                </a:ext>
              </a:extLst>
            </p:cNvPr>
            <p:cNvGrpSpPr/>
            <p:nvPr/>
          </p:nvGrpSpPr>
          <p:grpSpPr>
            <a:xfrm>
              <a:off x="-2" y="-26098"/>
              <a:ext cx="12191999" cy="1226510"/>
              <a:chOff x="-2" y="-26098"/>
              <a:chExt cx="12191999" cy="1226510"/>
            </a:xfrm>
          </p:grpSpPr>
          <p:grpSp>
            <p:nvGrpSpPr>
              <p:cNvPr id="10" name="Group 2">
                <a:extLst>
                  <a:ext uri="{FF2B5EF4-FFF2-40B4-BE49-F238E27FC236}">
                    <a16:creationId xmlns:a16="http://schemas.microsoft.com/office/drawing/2014/main" xmlns="" id="{FF174941-74D5-41B9-8152-644C299F4BC3}"/>
                  </a:ext>
                </a:extLst>
              </p:cNvPr>
              <p:cNvGrpSpPr/>
              <p:nvPr/>
            </p:nvGrpSpPr>
            <p:grpSpPr>
              <a:xfrm>
                <a:off x="-2" y="-26098"/>
                <a:ext cx="12191999" cy="1226510"/>
                <a:chOff x="0" y="0"/>
                <a:chExt cx="6229756" cy="3154435"/>
              </a:xfrm>
            </p:grpSpPr>
            <p:sp>
              <p:nvSpPr>
                <p:cNvPr id="21" name="Freeform 3">
                  <a:extLst>
                    <a:ext uri="{FF2B5EF4-FFF2-40B4-BE49-F238E27FC236}">
                      <a16:creationId xmlns:a16="http://schemas.microsoft.com/office/drawing/2014/main" xmlns="" id="{A61A1883-32F4-4286-9C13-7C1AA3682ED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229756" cy="3154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9756" h="3154435">
                      <a:moveTo>
                        <a:pt x="0" y="0"/>
                      </a:moveTo>
                      <a:lnTo>
                        <a:pt x="6229756" y="0"/>
                      </a:lnTo>
                      <a:lnTo>
                        <a:pt x="6229756" y="3154435"/>
                      </a:lnTo>
                      <a:lnTo>
                        <a:pt x="0" y="3154435"/>
                      </a:lnTo>
                      <a:close/>
                    </a:path>
                  </a:pathLst>
                </a:custGeom>
                <a:solidFill>
                  <a:srgbClr val="AABDFF"/>
                </a:solidFill>
              </p:spPr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C864FE6F-DDB0-40C3-BD14-C93B326EB6F5}"/>
                  </a:ext>
                </a:extLst>
              </p:cNvPr>
              <p:cNvGrpSpPr/>
              <p:nvPr/>
            </p:nvGrpSpPr>
            <p:grpSpPr>
              <a:xfrm>
                <a:off x="553299" y="328987"/>
                <a:ext cx="8667703" cy="651277"/>
                <a:chOff x="3936999" y="-952500"/>
                <a:chExt cx="8667703" cy="651277"/>
              </a:xfrm>
            </p:grpSpPr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xmlns="" id="{6FC65E65-CB92-480E-BA09-F397C681E6CF}"/>
                    </a:ext>
                  </a:extLst>
                </p:cNvPr>
                <p:cNvSpPr/>
                <p:nvPr/>
              </p:nvSpPr>
              <p:spPr>
                <a:xfrm>
                  <a:off x="3936999" y="-952500"/>
                  <a:ext cx="8667703" cy="65127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xmlns="" id="{F9FEFAAE-E807-4A9C-95AC-40B7EF613B11}"/>
                    </a:ext>
                  </a:extLst>
                </p:cNvPr>
                <p:cNvGrpSpPr/>
                <p:nvPr/>
              </p:nvGrpSpPr>
              <p:grpSpPr>
                <a:xfrm>
                  <a:off x="4235462" y="-800100"/>
                  <a:ext cx="364308" cy="368300"/>
                  <a:chOff x="662551" y="559883"/>
                  <a:chExt cx="364308" cy="368300"/>
                </a:xfrm>
              </p:grpSpPr>
              <p:sp>
                <p:nvSpPr>
                  <p:cNvPr id="18" name="AutoShape 9">
                    <a:extLst>
                      <a:ext uri="{FF2B5EF4-FFF2-40B4-BE49-F238E27FC236}">
                        <a16:creationId xmlns:a16="http://schemas.microsoft.com/office/drawing/2014/main" xmlns="" id="{751515C8-BD22-4BCA-A4BD-553A75C0E2A3}"/>
                      </a:ext>
                    </a:extLst>
                  </p:cNvPr>
                  <p:cNvSpPr/>
                  <p:nvPr/>
                </p:nvSpPr>
                <p:spPr>
                  <a:xfrm>
                    <a:off x="662551" y="55988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19" name="AutoShape 10">
                    <a:extLst>
                      <a:ext uri="{FF2B5EF4-FFF2-40B4-BE49-F238E27FC236}">
                        <a16:creationId xmlns:a16="http://schemas.microsoft.com/office/drawing/2014/main" xmlns="" id="{905DD468-941A-4175-830E-F425958B205E}"/>
                      </a:ext>
                    </a:extLst>
                  </p:cNvPr>
                  <p:cNvSpPr/>
                  <p:nvPr/>
                </p:nvSpPr>
                <p:spPr>
                  <a:xfrm>
                    <a:off x="662551" y="74403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20" name="AutoShape 11">
                    <a:extLst>
                      <a:ext uri="{FF2B5EF4-FFF2-40B4-BE49-F238E27FC236}">
                        <a16:creationId xmlns:a16="http://schemas.microsoft.com/office/drawing/2014/main" xmlns="" id="{C5F2DAF6-3D5D-4B33-BC60-2E3FEC3DC49C}"/>
                      </a:ext>
                    </a:extLst>
                  </p:cNvPr>
                  <p:cNvSpPr/>
                  <p:nvPr/>
                </p:nvSpPr>
                <p:spPr>
                  <a:xfrm>
                    <a:off x="662551" y="928182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</p:grpSp>
            <p:pic>
              <p:nvPicPr>
                <p:cNvPr id="17" name="Picture 13">
                  <a:extLst>
                    <a:ext uri="{FF2B5EF4-FFF2-40B4-BE49-F238E27FC236}">
                      <a16:creationId xmlns:a16="http://schemas.microsoft.com/office/drawing/2014/main" xmlns="" id="{773E43F5-1C2E-472F-A08A-46F913E5D0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1861042" y="-821861"/>
                  <a:ext cx="371704" cy="371704"/>
                </a:xfrm>
                <a:prstGeom prst="rect">
                  <a:avLst/>
                </a:prstGeom>
              </p:spPr>
            </p:pic>
          </p:grp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495A13A5-81AA-4D20-9CA4-2AB3149F2D96}"/>
                </a:ext>
              </a:extLst>
            </p:cNvPr>
            <p:cNvSpPr/>
            <p:nvPr/>
          </p:nvSpPr>
          <p:spPr>
            <a:xfrm>
              <a:off x="2197952" y="280815"/>
              <a:ext cx="537839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HelvethaicaMon X Reg" panose="02000506090000020004" pitchFamily="2" charset="-34"/>
                  <a:ea typeface="+mn-ea"/>
                  <a:cs typeface="DB HelvethaicaMon X Reg" panose="02000506090000020004" pitchFamily="2" charset="-34"/>
                </a:rPr>
                <a:t>4. </a:t>
              </a:r>
              <a:r>
                <a:rPr kumimoji="0" lang="th-TH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HelvethaicaMon X Reg" panose="02000506090000020004" pitchFamily="2" charset="-34"/>
                  <a:ea typeface="+mn-ea"/>
                  <a:cs typeface="DB HelvethaicaMon X Reg" panose="02000506090000020004" pitchFamily="2" charset="-34"/>
                </a:rPr>
                <a:t>คุณสมบัติของสารสนเทศที่ดี</a:t>
              </a:r>
              <a:endPara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lvethaicaMon X Reg" panose="02000506090000020004" pitchFamily="2" charset="-34"/>
                <a:ea typeface="+mn-ea"/>
                <a:cs typeface="DB HelvethaicaMon X Reg" panose="02000506090000020004" pitchFamily="2" charset="-34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AE075CE-5036-4C15-96E2-3E1CEC7FA6F4}"/>
              </a:ext>
            </a:extLst>
          </p:cNvPr>
          <p:cNvSpPr/>
          <p:nvPr/>
        </p:nvSpPr>
        <p:spPr>
          <a:xfrm>
            <a:off x="553298" y="1532745"/>
            <a:ext cx="10145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4.5)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 มีความเชื่อถือได้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สารสนเทศต้องมีความน่าเชื่อถือ ต้องมาจากแหล่งข้อมูลที่อ้างอิงได้ </a:t>
            </a:r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xmlns="" id="{367A043B-46A5-42BE-879C-3A0CEE86B654}"/>
              </a:ext>
            </a:extLst>
          </p:cNvPr>
          <p:cNvSpPr/>
          <p:nvPr/>
        </p:nvSpPr>
        <p:spPr>
          <a:xfrm>
            <a:off x="0" y="6529013"/>
            <a:ext cx="12191997" cy="379182"/>
          </a:xfrm>
          <a:custGeom>
            <a:avLst/>
            <a:gdLst/>
            <a:ahLst/>
            <a:cxnLst/>
            <a:rect l="l" t="t" r="r" b="b"/>
            <a:pathLst>
              <a:path w="4816592" h="149800">
                <a:moveTo>
                  <a:pt x="0" y="0"/>
                </a:moveTo>
                <a:lnTo>
                  <a:pt x="4816592" y="0"/>
                </a:lnTo>
                <a:lnTo>
                  <a:pt x="4816592" y="149800"/>
                </a:lnTo>
                <a:lnTo>
                  <a:pt x="0" y="149800"/>
                </a:lnTo>
                <a:close/>
              </a:path>
            </a:pathLst>
          </a:custGeom>
          <a:solidFill>
            <a:srgbClr val="DCDCDD"/>
          </a:solidFill>
        </p:spPr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F4F058D4-B70F-4E7B-8643-5423689739FF}"/>
              </a:ext>
            </a:extLst>
          </p:cNvPr>
          <p:cNvGrpSpPr/>
          <p:nvPr/>
        </p:nvGrpSpPr>
        <p:grpSpPr>
          <a:xfrm>
            <a:off x="9366110" y="5960847"/>
            <a:ext cx="1130004" cy="228304"/>
            <a:chOff x="635296" y="5804196"/>
            <a:chExt cx="1130004" cy="22830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3FC0BCC2-AD86-46B2-9156-5CC10763B564}"/>
                </a:ext>
              </a:extLst>
            </p:cNvPr>
            <p:cNvSpPr/>
            <p:nvPr/>
          </p:nvSpPr>
          <p:spPr>
            <a:xfrm>
              <a:off x="635296" y="5804196"/>
              <a:ext cx="228304" cy="228304"/>
            </a:xfrm>
            <a:prstGeom prst="ellipse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5667E46C-5635-4D75-A3E1-5311866E4473}"/>
                </a:ext>
              </a:extLst>
            </p:cNvPr>
            <p:cNvSpPr/>
            <p:nvPr/>
          </p:nvSpPr>
          <p:spPr>
            <a:xfrm>
              <a:off x="1092496" y="5804196"/>
              <a:ext cx="228304" cy="228304"/>
            </a:xfrm>
            <a:prstGeom prst="ellipse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DD93ACE3-CE40-4965-B78A-952E6535C24C}"/>
                </a:ext>
              </a:extLst>
            </p:cNvPr>
            <p:cNvSpPr/>
            <p:nvPr/>
          </p:nvSpPr>
          <p:spPr>
            <a:xfrm>
              <a:off x="1536996" y="5804196"/>
              <a:ext cx="228304" cy="228304"/>
            </a:xfrm>
            <a:prstGeom prst="ellipse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0" name="Picture 7">
            <a:extLst>
              <a:ext uri="{FF2B5EF4-FFF2-40B4-BE49-F238E27FC236}">
                <a16:creationId xmlns:a16="http://schemas.microsoft.com/office/drawing/2014/main" xmlns="" id="{3A2141D9-CE17-444E-AED3-72FF5133A3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458947" y="3663154"/>
            <a:ext cx="1398273" cy="286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98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90248AA-8339-4039-ABAE-ED3F822CAD1D}"/>
              </a:ext>
            </a:extLst>
          </p:cNvPr>
          <p:cNvSpPr/>
          <p:nvPr/>
        </p:nvSpPr>
        <p:spPr>
          <a:xfrm>
            <a:off x="553298" y="4030879"/>
            <a:ext cx="88128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4.11) 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ปลอดภัย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ต้องมีระบบรักษาความปลอดภัยเพื่อ</a:t>
            </a:r>
            <a:r>
              <a:rPr lang="th-TH" sz="3200" dirty="0">
                <a:solidFill>
                  <a:srgbClr val="0070C0"/>
                </a:solidFill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ป้องกันการเข้าถึงข้อมูล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และจำกัดการเข้าถึงข้อมูลของผู้ไม่มีสิทธิใช้งาน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8BCD1B5-0D71-4432-AEFC-B0C3513589AB}"/>
              </a:ext>
            </a:extLst>
          </p:cNvPr>
          <p:cNvGrpSpPr/>
          <p:nvPr/>
        </p:nvGrpSpPr>
        <p:grpSpPr>
          <a:xfrm>
            <a:off x="-2" y="-26098"/>
            <a:ext cx="12191999" cy="1226510"/>
            <a:chOff x="-2" y="-26098"/>
            <a:chExt cx="12191999" cy="122651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A65EEBE2-8786-4468-80FF-ECBE0AA93FDC}"/>
                </a:ext>
              </a:extLst>
            </p:cNvPr>
            <p:cNvGrpSpPr/>
            <p:nvPr/>
          </p:nvGrpSpPr>
          <p:grpSpPr>
            <a:xfrm>
              <a:off x="-2" y="-26098"/>
              <a:ext cx="12191999" cy="1226510"/>
              <a:chOff x="-2" y="-26098"/>
              <a:chExt cx="12191999" cy="1226510"/>
            </a:xfrm>
          </p:grpSpPr>
          <p:grpSp>
            <p:nvGrpSpPr>
              <p:cNvPr id="11" name="Group 2">
                <a:extLst>
                  <a:ext uri="{FF2B5EF4-FFF2-40B4-BE49-F238E27FC236}">
                    <a16:creationId xmlns:a16="http://schemas.microsoft.com/office/drawing/2014/main" xmlns="" id="{48DB7DC1-D621-4DD6-AF0B-5CC120105478}"/>
                  </a:ext>
                </a:extLst>
              </p:cNvPr>
              <p:cNvGrpSpPr/>
              <p:nvPr/>
            </p:nvGrpSpPr>
            <p:grpSpPr>
              <a:xfrm>
                <a:off x="-2" y="-26098"/>
                <a:ext cx="12191999" cy="1226510"/>
                <a:chOff x="0" y="0"/>
                <a:chExt cx="6229756" cy="3154435"/>
              </a:xfrm>
            </p:grpSpPr>
            <p:sp>
              <p:nvSpPr>
                <p:cNvPr id="20" name="Freeform 3">
                  <a:extLst>
                    <a:ext uri="{FF2B5EF4-FFF2-40B4-BE49-F238E27FC236}">
                      <a16:creationId xmlns:a16="http://schemas.microsoft.com/office/drawing/2014/main" xmlns="" id="{34DA3E2B-DD52-48E4-953C-D3D38EEB2CF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229756" cy="3154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9756" h="3154435">
                      <a:moveTo>
                        <a:pt x="0" y="0"/>
                      </a:moveTo>
                      <a:lnTo>
                        <a:pt x="6229756" y="0"/>
                      </a:lnTo>
                      <a:lnTo>
                        <a:pt x="6229756" y="3154435"/>
                      </a:lnTo>
                      <a:lnTo>
                        <a:pt x="0" y="3154435"/>
                      </a:lnTo>
                      <a:close/>
                    </a:path>
                  </a:pathLst>
                </a:custGeom>
                <a:solidFill>
                  <a:srgbClr val="AABDFF"/>
                </a:solidFill>
              </p:spPr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E23ADCDB-43AD-4863-913C-1F1AC4E23FF6}"/>
                  </a:ext>
                </a:extLst>
              </p:cNvPr>
              <p:cNvGrpSpPr/>
              <p:nvPr/>
            </p:nvGrpSpPr>
            <p:grpSpPr>
              <a:xfrm>
                <a:off x="553299" y="328987"/>
                <a:ext cx="8667703" cy="651277"/>
                <a:chOff x="3936999" y="-952500"/>
                <a:chExt cx="8667703" cy="651277"/>
              </a:xfrm>
            </p:grpSpPr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xmlns="" id="{782353D4-6273-4879-8270-6A2E3216C941}"/>
                    </a:ext>
                  </a:extLst>
                </p:cNvPr>
                <p:cNvSpPr/>
                <p:nvPr/>
              </p:nvSpPr>
              <p:spPr>
                <a:xfrm>
                  <a:off x="3936999" y="-952500"/>
                  <a:ext cx="8667703" cy="65127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xmlns="" id="{5E08D97D-24F9-4A5A-998F-410B7675B5AC}"/>
                    </a:ext>
                  </a:extLst>
                </p:cNvPr>
                <p:cNvGrpSpPr/>
                <p:nvPr/>
              </p:nvGrpSpPr>
              <p:grpSpPr>
                <a:xfrm>
                  <a:off x="4235462" y="-800100"/>
                  <a:ext cx="364308" cy="368300"/>
                  <a:chOff x="662551" y="559883"/>
                  <a:chExt cx="364308" cy="368300"/>
                </a:xfrm>
              </p:grpSpPr>
              <p:sp>
                <p:nvSpPr>
                  <p:cNvPr id="17" name="AutoShape 9">
                    <a:extLst>
                      <a:ext uri="{FF2B5EF4-FFF2-40B4-BE49-F238E27FC236}">
                        <a16:creationId xmlns:a16="http://schemas.microsoft.com/office/drawing/2014/main" xmlns="" id="{EC6EC666-0C67-477C-A8D9-5FA1E4EFA3E5}"/>
                      </a:ext>
                    </a:extLst>
                  </p:cNvPr>
                  <p:cNvSpPr/>
                  <p:nvPr/>
                </p:nvSpPr>
                <p:spPr>
                  <a:xfrm>
                    <a:off x="662551" y="55988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18" name="AutoShape 10">
                    <a:extLst>
                      <a:ext uri="{FF2B5EF4-FFF2-40B4-BE49-F238E27FC236}">
                        <a16:creationId xmlns:a16="http://schemas.microsoft.com/office/drawing/2014/main" xmlns="" id="{3AF5B490-F3C6-43EE-A792-3EF55BF573E2}"/>
                      </a:ext>
                    </a:extLst>
                  </p:cNvPr>
                  <p:cNvSpPr/>
                  <p:nvPr/>
                </p:nvSpPr>
                <p:spPr>
                  <a:xfrm>
                    <a:off x="662551" y="74403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19" name="AutoShape 11">
                    <a:extLst>
                      <a:ext uri="{FF2B5EF4-FFF2-40B4-BE49-F238E27FC236}">
                        <a16:creationId xmlns:a16="http://schemas.microsoft.com/office/drawing/2014/main" xmlns="" id="{D269983E-F225-4A1C-AA3D-42A607AE229C}"/>
                      </a:ext>
                    </a:extLst>
                  </p:cNvPr>
                  <p:cNvSpPr/>
                  <p:nvPr/>
                </p:nvSpPr>
                <p:spPr>
                  <a:xfrm>
                    <a:off x="662551" y="928182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</p:grpSp>
            <p:pic>
              <p:nvPicPr>
                <p:cNvPr id="16" name="Picture 13">
                  <a:extLst>
                    <a:ext uri="{FF2B5EF4-FFF2-40B4-BE49-F238E27FC236}">
                      <a16:creationId xmlns:a16="http://schemas.microsoft.com/office/drawing/2014/main" xmlns="" id="{50838032-D94D-43A8-B169-04B3D3E7E8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1861042" y="-821861"/>
                  <a:ext cx="371704" cy="371704"/>
                </a:xfrm>
                <a:prstGeom prst="rect">
                  <a:avLst/>
                </a:prstGeom>
              </p:spPr>
            </p:pic>
          </p:grp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2D64153A-375C-4C3A-910D-F99FD982E487}"/>
                </a:ext>
              </a:extLst>
            </p:cNvPr>
            <p:cNvSpPr/>
            <p:nvPr/>
          </p:nvSpPr>
          <p:spPr>
            <a:xfrm>
              <a:off x="2197952" y="280815"/>
              <a:ext cx="537839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HelvethaicaMon X Reg" panose="02000506090000020004" pitchFamily="2" charset="-34"/>
                  <a:ea typeface="+mn-ea"/>
                  <a:cs typeface="DB HelvethaicaMon X Reg" panose="02000506090000020004" pitchFamily="2" charset="-34"/>
                </a:rPr>
                <a:t>4. </a:t>
              </a:r>
              <a:r>
                <a:rPr kumimoji="0" lang="th-TH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HelvethaicaMon X Reg" panose="02000506090000020004" pitchFamily="2" charset="-34"/>
                  <a:ea typeface="+mn-ea"/>
                  <a:cs typeface="DB HelvethaicaMon X Reg" panose="02000506090000020004" pitchFamily="2" charset="-34"/>
                </a:rPr>
                <a:t>คุณสมบัติของสารสนเทศที่ดี</a:t>
              </a:r>
              <a:endPara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lvethaicaMon X Reg" panose="02000506090000020004" pitchFamily="2" charset="-34"/>
                <a:ea typeface="+mn-ea"/>
                <a:cs typeface="DB HelvethaicaMon X Reg" panose="02000506090000020004" pitchFamily="2" charset="-34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64D0828-F893-42E7-A21D-F63F7093F3D7}"/>
              </a:ext>
            </a:extLst>
          </p:cNvPr>
          <p:cNvSpPr/>
          <p:nvPr/>
        </p:nvSpPr>
        <p:spPr>
          <a:xfrm>
            <a:off x="553298" y="1532745"/>
            <a:ext cx="104212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4.9)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 มีความยืดหยุ่น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ผู้ใช้สามารถ</a:t>
            </a:r>
            <a:r>
              <a:rPr lang="th-TH" sz="3200" dirty="0">
                <a:solidFill>
                  <a:srgbClr val="0070C0"/>
                </a:solidFill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ปรับใช้ข้อมูลสารสนเทศได้หลายวัตถุประสงค์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เช่น บุคลากรสามารถนำสารสนเทศเกี่ยวกับพนักงานมาใช้จัดตำแหน่งของพนักงานได้อย่างเหมาะสม</a:t>
            </a:r>
            <a:endParaRPr lang="en-GB" sz="32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F0623C4-9711-48CF-A667-E268E676BF43}"/>
              </a:ext>
            </a:extLst>
          </p:cNvPr>
          <p:cNvSpPr/>
          <p:nvPr/>
        </p:nvSpPr>
        <p:spPr>
          <a:xfrm>
            <a:off x="553298" y="2942296"/>
            <a:ext cx="109217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4.10) 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เข้าใจง่าย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สารสนเทศที่ดีควร</a:t>
            </a:r>
            <a:r>
              <a:rPr lang="th-TH" sz="3200" dirty="0">
                <a:solidFill>
                  <a:srgbClr val="0070C0"/>
                </a:solidFill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เข้าใจง่าย ไม่ซับซ้อน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หรือมีรายละเอียดที่มากเกินความจำเป็น</a:t>
            </a:r>
          </a:p>
        </p:txBody>
      </p:sp>
      <p:grpSp>
        <p:nvGrpSpPr>
          <p:cNvPr id="24" name="Group 2">
            <a:extLst>
              <a:ext uri="{FF2B5EF4-FFF2-40B4-BE49-F238E27FC236}">
                <a16:creationId xmlns:a16="http://schemas.microsoft.com/office/drawing/2014/main" xmlns="" id="{F770DD95-6737-429D-BD4E-EFC7A712C7B3}"/>
              </a:ext>
            </a:extLst>
          </p:cNvPr>
          <p:cNvGrpSpPr/>
          <p:nvPr/>
        </p:nvGrpSpPr>
        <p:grpSpPr>
          <a:xfrm>
            <a:off x="-2" y="5611904"/>
            <a:ext cx="12191999" cy="965281"/>
            <a:chOff x="0" y="0"/>
            <a:chExt cx="6229756" cy="3154435"/>
          </a:xfrm>
        </p:grpSpPr>
        <p:sp>
          <p:nvSpPr>
            <p:cNvPr id="25" name="Freeform 3">
              <a:extLst>
                <a:ext uri="{FF2B5EF4-FFF2-40B4-BE49-F238E27FC236}">
                  <a16:creationId xmlns:a16="http://schemas.microsoft.com/office/drawing/2014/main" xmlns="" id="{17BF41E1-11D2-4E22-A4E7-D6F62F55FDDA}"/>
                </a:ext>
              </a:extLst>
            </p:cNvPr>
            <p:cNvSpPr/>
            <p:nvPr/>
          </p:nvSpPr>
          <p:spPr>
            <a:xfrm>
              <a:off x="0" y="0"/>
              <a:ext cx="6229756" cy="3154435"/>
            </a:xfrm>
            <a:custGeom>
              <a:avLst/>
              <a:gdLst/>
              <a:ahLst/>
              <a:cxnLst/>
              <a:rect l="l" t="t" r="r" b="b"/>
              <a:pathLst>
                <a:path w="6229756" h="3154435">
                  <a:moveTo>
                    <a:pt x="0" y="0"/>
                  </a:moveTo>
                  <a:lnTo>
                    <a:pt x="6229756" y="0"/>
                  </a:lnTo>
                  <a:lnTo>
                    <a:pt x="6229756" y="3154435"/>
                  </a:lnTo>
                  <a:lnTo>
                    <a:pt x="0" y="3154435"/>
                  </a:lnTo>
                  <a:close/>
                </a:path>
              </a:pathLst>
            </a:custGeom>
            <a:solidFill>
              <a:srgbClr val="AABDFF"/>
            </a:solidFill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8E71C8BA-5A55-4DA0-B686-06E7210E5871}"/>
              </a:ext>
            </a:extLst>
          </p:cNvPr>
          <p:cNvGrpSpPr/>
          <p:nvPr/>
        </p:nvGrpSpPr>
        <p:grpSpPr>
          <a:xfrm>
            <a:off x="9366110" y="5960847"/>
            <a:ext cx="1130004" cy="228304"/>
            <a:chOff x="635296" y="5804196"/>
            <a:chExt cx="1130004" cy="22830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65EDDDB7-3FEE-448A-98C0-AFE9E0E32CB7}"/>
                </a:ext>
              </a:extLst>
            </p:cNvPr>
            <p:cNvSpPr/>
            <p:nvPr/>
          </p:nvSpPr>
          <p:spPr>
            <a:xfrm>
              <a:off x="635296" y="5804196"/>
              <a:ext cx="228304" cy="228304"/>
            </a:xfrm>
            <a:prstGeom prst="ellipse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661C1733-8E69-472F-9224-F5734AD85125}"/>
                </a:ext>
              </a:extLst>
            </p:cNvPr>
            <p:cNvSpPr/>
            <p:nvPr/>
          </p:nvSpPr>
          <p:spPr>
            <a:xfrm>
              <a:off x="1092496" y="5804196"/>
              <a:ext cx="228304" cy="228304"/>
            </a:xfrm>
            <a:prstGeom prst="ellipse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86E0F8D7-86E2-4127-B773-3399D2C64696}"/>
                </a:ext>
              </a:extLst>
            </p:cNvPr>
            <p:cNvSpPr/>
            <p:nvPr/>
          </p:nvSpPr>
          <p:spPr>
            <a:xfrm>
              <a:off x="1536996" y="5804196"/>
              <a:ext cx="228304" cy="228304"/>
            </a:xfrm>
            <a:prstGeom prst="ellipse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0" name="Picture 7">
            <a:extLst>
              <a:ext uri="{FF2B5EF4-FFF2-40B4-BE49-F238E27FC236}">
                <a16:creationId xmlns:a16="http://schemas.microsoft.com/office/drawing/2014/main" xmlns="" id="{AEBC1184-8D9C-413B-8199-ABABC60F0E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458947" y="3663154"/>
            <a:ext cx="1398273" cy="2869590"/>
          </a:xfrm>
          <a:prstGeom prst="rect">
            <a:avLst/>
          </a:prstGeom>
        </p:spPr>
      </p:pic>
      <p:sp>
        <p:nvSpPr>
          <p:cNvPr id="21" name="Freeform 6">
            <a:extLst>
              <a:ext uri="{FF2B5EF4-FFF2-40B4-BE49-F238E27FC236}">
                <a16:creationId xmlns:a16="http://schemas.microsoft.com/office/drawing/2014/main" xmlns="" id="{958C9E3C-5D79-40AF-B6E5-B295F3FACEB4}"/>
              </a:ext>
            </a:extLst>
          </p:cNvPr>
          <p:cNvSpPr/>
          <p:nvPr/>
        </p:nvSpPr>
        <p:spPr>
          <a:xfrm>
            <a:off x="0" y="6529013"/>
            <a:ext cx="12191997" cy="379182"/>
          </a:xfrm>
          <a:custGeom>
            <a:avLst/>
            <a:gdLst/>
            <a:ahLst/>
            <a:cxnLst/>
            <a:rect l="l" t="t" r="r" b="b"/>
            <a:pathLst>
              <a:path w="4816592" h="149800">
                <a:moveTo>
                  <a:pt x="0" y="0"/>
                </a:moveTo>
                <a:lnTo>
                  <a:pt x="4816592" y="0"/>
                </a:lnTo>
                <a:lnTo>
                  <a:pt x="4816592" y="149800"/>
                </a:lnTo>
                <a:lnTo>
                  <a:pt x="0" y="149800"/>
                </a:lnTo>
                <a:close/>
              </a:path>
            </a:pathLst>
          </a:custGeom>
          <a:solidFill>
            <a:srgbClr val="DCDCDD"/>
          </a:solidFill>
        </p:spPr>
      </p:sp>
    </p:spTree>
    <p:extLst>
      <p:ext uri="{BB962C8B-B14F-4D97-AF65-F5344CB8AC3E}">
        <p14:creationId xmlns:p14="http://schemas.microsoft.com/office/powerpoint/2010/main" val="2275773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xmlns="" id="{E6BBB3D4-DF85-4A98-A4CA-1F104608D619}"/>
              </a:ext>
            </a:extLst>
          </p:cNvPr>
          <p:cNvSpPr/>
          <p:nvPr/>
        </p:nvSpPr>
        <p:spPr>
          <a:xfrm flipH="1">
            <a:off x="0" y="0"/>
            <a:ext cx="12248201" cy="6548468"/>
          </a:xfrm>
          <a:prstGeom prst="rtTriangle">
            <a:avLst/>
          </a:prstGeom>
          <a:solidFill>
            <a:srgbClr val="AA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xmlns="" id="{BDB9A6F6-8686-4FB4-BDD4-EFFFC0D34652}"/>
              </a:ext>
            </a:extLst>
          </p:cNvPr>
          <p:cNvSpPr/>
          <p:nvPr/>
        </p:nvSpPr>
        <p:spPr>
          <a:xfrm>
            <a:off x="0" y="6529013"/>
            <a:ext cx="12191997" cy="379182"/>
          </a:xfrm>
          <a:custGeom>
            <a:avLst/>
            <a:gdLst/>
            <a:ahLst/>
            <a:cxnLst/>
            <a:rect l="l" t="t" r="r" b="b"/>
            <a:pathLst>
              <a:path w="4816592" h="149800">
                <a:moveTo>
                  <a:pt x="0" y="0"/>
                </a:moveTo>
                <a:lnTo>
                  <a:pt x="4816592" y="0"/>
                </a:lnTo>
                <a:lnTo>
                  <a:pt x="4816592" y="149800"/>
                </a:lnTo>
                <a:lnTo>
                  <a:pt x="0" y="149800"/>
                </a:lnTo>
                <a:close/>
              </a:path>
            </a:pathLst>
          </a:custGeom>
          <a:solidFill>
            <a:srgbClr val="DCDCDD"/>
          </a:solidFill>
        </p:spPr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xmlns="" id="{92434907-B178-4384-AE81-2A50AF534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666294" y="4235570"/>
            <a:ext cx="1450818" cy="2312898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xmlns="" id="{200C78A0-26B2-45FC-AA15-3472A0D49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5471900" y="1750871"/>
            <a:ext cx="6326399" cy="51071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7226220-03B2-4A28-AF43-1D28A47FEC1C}"/>
              </a:ext>
            </a:extLst>
          </p:cNvPr>
          <p:cNvSpPr/>
          <p:nvPr/>
        </p:nvSpPr>
        <p:spPr>
          <a:xfrm>
            <a:off x="630206" y="1366150"/>
            <a:ext cx="34498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5. </a:t>
            </a:r>
            <a:r>
              <a:rPr lang="th-TH" sz="4400" dirty="0"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ระบบสารสนเทศ</a:t>
            </a:r>
            <a:endParaRPr lang="en-GB" sz="4400" dirty="0">
              <a:latin typeface="DB HelvethaicaMon X Reg" panose="02000506090000020004" pitchFamily="2" charset="-34"/>
              <a:cs typeface="DB HelvethaicaMon X Reg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58589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1AF5348-E7F2-4A5A-B745-E5DB0CA42780}"/>
              </a:ext>
            </a:extLst>
          </p:cNvPr>
          <p:cNvSpPr/>
          <p:nvPr/>
        </p:nvSpPr>
        <p:spPr>
          <a:xfrm>
            <a:off x="954962" y="1514978"/>
            <a:ext cx="102820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ระบบสารสนเทศ (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Information System : IS)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หมายถึง </a:t>
            </a:r>
            <a:r>
              <a:rPr lang="th-TH" sz="3200" dirty="0">
                <a:solidFill>
                  <a:srgbClr val="0070C0"/>
                </a:solidFill>
                <a:latin typeface="DB HelvethaicaMon X Med" panose="02000506090000020004" pitchFamily="2" charset="-34"/>
                <a:cs typeface="DB HelvethaicaMon X Med" panose="02000506090000020004" pitchFamily="2" charset="-34"/>
              </a:rPr>
              <a:t>ระบบที่สามารถจัดการข้อมูล</a:t>
            </a:r>
            <a:r>
              <a:rPr lang="en-US" sz="3200" dirty="0">
                <a:solidFill>
                  <a:srgbClr val="0070C0"/>
                </a:solidFill>
                <a:latin typeface="DB HelvethaicaMon X Med" panose="02000506090000020004" pitchFamily="2" charset="-34"/>
                <a:cs typeface="DB HelvethaicaMon X Med" panose="02000506090000020004" pitchFamily="2" charset="-34"/>
              </a:rPr>
              <a:t> </a:t>
            </a:r>
            <a:endParaRPr lang="th-TH" sz="3200" dirty="0">
              <a:solidFill>
                <a:srgbClr val="0070C0"/>
              </a:solidFill>
              <a:latin typeface="DB HelvethaicaMon X Med" panose="02000506090000020004" pitchFamily="2" charset="-34"/>
              <a:cs typeface="DB HelvethaicaMon X Med" panose="02000506090000020004" pitchFamily="2" charset="-34"/>
            </a:endParaRPr>
          </a:p>
          <a:p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ตั้งแต่รวมและตรวจสอบข้อมูล การประมวลผลข้อมูล รวมถึงการดูแลรักษาข้อมูล </a:t>
            </a:r>
            <a:endParaRPr lang="en-US" sz="32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66067D6-55A5-41A9-9B44-08C2D8BF069F}"/>
              </a:ext>
            </a:extLst>
          </p:cNvPr>
          <p:cNvSpPr/>
          <p:nvPr/>
        </p:nvSpPr>
        <p:spPr>
          <a:xfrm>
            <a:off x="6092675" y="3283332"/>
            <a:ext cx="514103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โดยจะมีโปรแกรมที่ถูกพัฒนาขึ้นมาเพื่อใช้กับระบบงานนั้นโดยเฉพาะ เพื่อให้ได้สารสนเทศที่ถูกต้องและทันต่อความต้องการของผู้ใช้ </a:t>
            </a:r>
          </a:p>
          <a:p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ช่วยให้ผู้ใช้สามารถนำสารสนเทศที่ได้ไปใช้ประโยชน์ได้อย่างมีประสิทธิภาพ</a:t>
            </a:r>
            <a:endParaRPr lang="en-GB" sz="32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80C170D-39FF-4E30-A752-2AE3D3612EE7}"/>
              </a:ext>
            </a:extLst>
          </p:cNvPr>
          <p:cNvGrpSpPr/>
          <p:nvPr/>
        </p:nvGrpSpPr>
        <p:grpSpPr>
          <a:xfrm>
            <a:off x="-2" y="-26098"/>
            <a:ext cx="12191999" cy="1226510"/>
            <a:chOff x="-2" y="-26098"/>
            <a:chExt cx="12191999" cy="1226510"/>
          </a:xfrm>
        </p:grpSpPr>
        <p:grpSp>
          <p:nvGrpSpPr>
            <p:cNvPr id="10" name="Group 2">
              <a:extLst>
                <a:ext uri="{FF2B5EF4-FFF2-40B4-BE49-F238E27FC236}">
                  <a16:creationId xmlns:a16="http://schemas.microsoft.com/office/drawing/2014/main" xmlns="" id="{E59A24B0-E20E-412C-AA7E-7FDE9072E459}"/>
                </a:ext>
              </a:extLst>
            </p:cNvPr>
            <p:cNvGrpSpPr/>
            <p:nvPr/>
          </p:nvGrpSpPr>
          <p:grpSpPr>
            <a:xfrm>
              <a:off x="-2" y="-26098"/>
              <a:ext cx="12191999" cy="1226510"/>
              <a:chOff x="0" y="0"/>
              <a:chExt cx="6229756" cy="3154435"/>
            </a:xfrm>
          </p:grpSpPr>
          <p:sp>
            <p:nvSpPr>
              <p:cNvPr id="18" name="Freeform 3">
                <a:extLst>
                  <a:ext uri="{FF2B5EF4-FFF2-40B4-BE49-F238E27FC236}">
                    <a16:creationId xmlns:a16="http://schemas.microsoft.com/office/drawing/2014/main" xmlns="" id="{1B777151-F887-446F-AF58-334EBBC302AE}"/>
                  </a:ext>
                </a:extLst>
              </p:cNvPr>
              <p:cNvSpPr/>
              <p:nvPr/>
            </p:nvSpPr>
            <p:spPr>
              <a:xfrm>
                <a:off x="0" y="0"/>
                <a:ext cx="6229756" cy="3154435"/>
              </a:xfrm>
              <a:custGeom>
                <a:avLst/>
                <a:gdLst/>
                <a:ahLst/>
                <a:cxnLst/>
                <a:rect l="l" t="t" r="r" b="b"/>
                <a:pathLst>
                  <a:path w="6229756" h="3154435">
                    <a:moveTo>
                      <a:pt x="0" y="0"/>
                    </a:moveTo>
                    <a:lnTo>
                      <a:pt x="6229756" y="0"/>
                    </a:lnTo>
                    <a:lnTo>
                      <a:pt x="6229756" y="3154435"/>
                    </a:lnTo>
                    <a:lnTo>
                      <a:pt x="0" y="3154435"/>
                    </a:lnTo>
                    <a:close/>
                  </a:path>
                </a:pathLst>
              </a:custGeom>
              <a:solidFill>
                <a:srgbClr val="AABDFF"/>
              </a:solidFill>
            </p:spPr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4999ADC3-D4C7-4F57-8D2A-1F3BA909E37D}"/>
                </a:ext>
              </a:extLst>
            </p:cNvPr>
            <p:cNvGrpSpPr/>
            <p:nvPr/>
          </p:nvGrpSpPr>
          <p:grpSpPr>
            <a:xfrm>
              <a:off x="553299" y="328987"/>
              <a:ext cx="8667703" cy="651277"/>
              <a:chOff x="3936999" y="-952500"/>
              <a:chExt cx="8667703" cy="651277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9AF714EC-80C7-44F7-BC22-641AA66D1191}"/>
                  </a:ext>
                </a:extLst>
              </p:cNvPr>
              <p:cNvSpPr/>
              <p:nvPr/>
            </p:nvSpPr>
            <p:spPr>
              <a:xfrm>
                <a:off x="3936999" y="-952500"/>
                <a:ext cx="8667703" cy="65127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73012D77-20C5-47D9-A1E1-631FAF1ED3B6}"/>
                  </a:ext>
                </a:extLst>
              </p:cNvPr>
              <p:cNvGrpSpPr/>
              <p:nvPr/>
            </p:nvGrpSpPr>
            <p:grpSpPr>
              <a:xfrm>
                <a:off x="4235462" y="-800100"/>
                <a:ext cx="364308" cy="368300"/>
                <a:chOff x="662551" y="559883"/>
                <a:chExt cx="364308" cy="368300"/>
              </a:xfrm>
            </p:grpSpPr>
            <p:sp>
              <p:nvSpPr>
                <p:cNvPr id="15" name="AutoShape 9">
                  <a:extLst>
                    <a:ext uri="{FF2B5EF4-FFF2-40B4-BE49-F238E27FC236}">
                      <a16:creationId xmlns:a16="http://schemas.microsoft.com/office/drawing/2014/main" xmlns="" id="{D6FCC84B-2833-467B-8116-E3AD78EF0D11}"/>
                    </a:ext>
                  </a:extLst>
                </p:cNvPr>
                <p:cNvSpPr/>
                <p:nvPr/>
              </p:nvSpPr>
              <p:spPr>
                <a:xfrm>
                  <a:off x="662551" y="559883"/>
                  <a:ext cx="364308" cy="1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16" name="AutoShape 10">
                  <a:extLst>
                    <a:ext uri="{FF2B5EF4-FFF2-40B4-BE49-F238E27FC236}">
                      <a16:creationId xmlns:a16="http://schemas.microsoft.com/office/drawing/2014/main" xmlns="" id="{AB8E92CB-9CA7-49AB-9F60-172ABAE04F24}"/>
                    </a:ext>
                  </a:extLst>
                </p:cNvPr>
                <p:cNvSpPr/>
                <p:nvPr/>
              </p:nvSpPr>
              <p:spPr>
                <a:xfrm>
                  <a:off x="662551" y="744033"/>
                  <a:ext cx="364308" cy="1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17" name="AutoShape 11">
                  <a:extLst>
                    <a:ext uri="{FF2B5EF4-FFF2-40B4-BE49-F238E27FC236}">
                      <a16:creationId xmlns:a16="http://schemas.microsoft.com/office/drawing/2014/main" xmlns="" id="{94F9FFF1-041A-4FD8-81EC-DA32BC252F6A}"/>
                    </a:ext>
                  </a:extLst>
                </p:cNvPr>
                <p:cNvSpPr/>
                <p:nvPr/>
              </p:nvSpPr>
              <p:spPr>
                <a:xfrm>
                  <a:off x="662551" y="928182"/>
                  <a:ext cx="364308" cy="1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  <a:prstDash val="solid"/>
                  <a:headEnd type="none" w="sm" len="sm"/>
                  <a:tailEnd type="none" w="sm" len="sm"/>
                </a:ln>
              </p:spPr>
            </p:sp>
          </p:grp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7EA9C5F2-C926-4511-B4EF-E1FD2F5FD9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861042" y="-821861"/>
                <a:ext cx="371704" cy="371704"/>
              </a:xfrm>
              <a:prstGeom prst="rect">
                <a:avLst/>
              </a:prstGeom>
            </p:spPr>
          </p:pic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542DF5D-FC9B-4355-B26F-CDFEB19F696E}"/>
              </a:ext>
            </a:extLst>
          </p:cNvPr>
          <p:cNvSpPr/>
          <p:nvPr/>
        </p:nvSpPr>
        <p:spPr>
          <a:xfrm>
            <a:off x="3302852" y="269904"/>
            <a:ext cx="34498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5. </a:t>
            </a:r>
            <a:r>
              <a:rPr lang="th-TH" sz="4400" dirty="0"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ระบบสารสนเทศ</a:t>
            </a:r>
            <a:endParaRPr lang="en-GB" sz="4400" dirty="0">
              <a:latin typeface="DB HelvethaicaMon X Reg" panose="02000506090000020004" pitchFamily="2" charset="-34"/>
              <a:cs typeface="DB HelvethaicaMon X Reg" panose="02000506090000020004" pitchFamily="2" charset="-3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xmlns="" id="{08F672E0-3CBA-4D79-9A0F-5DDB65493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33916" y="2812344"/>
            <a:ext cx="4170924" cy="3195970"/>
          </a:xfrm>
          <a:prstGeom prst="rect">
            <a:avLst/>
          </a:prstGeom>
        </p:spPr>
      </p:pic>
      <p:sp>
        <p:nvSpPr>
          <p:cNvPr id="22" name="Freeform 6">
            <a:extLst>
              <a:ext uri="{FF2B5EF4-FFF2-40B4-BE49-F238E27FC236}">
                <a16:creationId xmlns:a16="http://schemas.microsoft.com/office/drawing/2014/main" xmlns="" id="{F4B1084C-8052-4664-BC03-4F2AFEEF57E4}"/>
              </a:ext>
            </a:extLst>
          </p:cNvPr>
          <p:cNvSpPr/>
          <p:nvPr/>
        </p:nvSpPr>
        <p:spPr>
          <a:xfrm>
            <a:off x="0" y="6529013"/>
            <a:ext cx="12191997" cy="379182"/>
          </a:xfrm>
          <a:custGeom>
            <a:avLst/>
            <a:gdLst/>
            <a:ahLst/>
            <a:cxnLst/>
            <a:rect l="l" t="t" r="r" b="b"/>
            <a:pathLst>
              <a:path w="4816592" h="149800">
                <a:moveTo>
                  <a:pt x="0" y="0"/>
                </a:moveTo>
                <a:lnTo>
                  <a:pt x="4816592" y="0"/>
                </a:lnTo>
                <a:lnTo>
                  <a:pt x="4816592" y="149800"/>
                </a:lnTo>
                <a:lnTo>
                  <a:pt x="0" y="149800"/>
                </a:lnTo>
                <a:close/>
              </a:path>
            </a:pathLst>
          </a:custGeom>
          <a:solidFill>
            <a:srgbClr val="DCDCDD"/>
          </a:solidFill>
        </p:spPr>
      </p:sp>
    </p:spTree>
    <p:extLst>
      <p:ext uri="{BB962C8B-B14F-4D97-AF65-F5344CB8AC3E}">
        <p14:creationId xmlns:p14="http://schemas.microsoft.com/office/powerpoint/2010/main" val="920624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45D09BE-141C-4912-9B16-F9DA031DF01A}"/>
              </a:ext>
            </a:extLst>
          </p:cNvPr>
          <p:cNvSpPr/>
          <p:nvPr/>
        </p:nvSpPr>
        <p:spPr>
          <a:xfrm>
            <a:off x="553299" y="1502533"/>
            <a:ext cx="35488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ระบบสารสนเทศประกอบด้วย</a:t>
            </a:r>
            <a:r>
              <a:rPr lang="en-US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5 ส่วนสำคัญต่างๆ ดังนี้</a:t>
            </a:r>
            <a:endParaRPr lang="en-GB" sz="32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5316106F-417F-4FD2-ACD7-254FF33C56E2}"/>
              </a:ext>
            </a:extLst>
          </p:cNvPr>
          <p:cNvGrpSpPr/>
          <p:nvPr/>
        </p:nvGrpSpPr>
        <p:grpSpPr>
          <a:xfrm>
            <a:off x="-2" y="-26098"/>
            <a:ext cx="12191999" cy="1226510"/>
            <a:chOff x="-2" y="-26098"/>
            <a:chExt cx="12191999" cy="122651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C3C3B6E7-56C4-4CF1-B356-49E1735782AE}"/>
                </a:ext>
              </a:extLst>
            </p:cNvPr>
            <p:cNvGrpSpPr/>
            <p:nvPr/>
          </p:nvGrpSpPr>
          <p:grpSpPr>
            <a:xfrm>
              <a:off x="-2" y="-26098"/>
              <a:ext cx="12191999" cy="1226510"/>
              <a:chOff x="-2" y="-26098"/>
              <a:chExt cx="12191999" cy="1226510"/>
            </a:xfrm>
          </p:grpSpPr>
          <p:grpSp>
            <p:nvGrpSpPr>
              <p:cNvPr id="18" name="Group 2">
                <a:extLst>
                  <a:ext uri="{FF2B5EF4-FFF2-40B4-BE49-F238E27FC236}">
                    <a16:creationId xmlns:a16="http://schemas.microsoft.com/office/drawing/2014/main" xmlns="" id="{4F6BBE2B-0C69-4E0E-BBF8-9D31E567591E}"/>
                  </a:ext>
                </a:extLst>
              </p:cNvPr>
              <p:cNvGrpSpPr/>
              <p:nvPr/>
            </p:nvGrpSpPr>
            <p:grpSpPr>
              <a:xfrm>
                <a:off x="-2" y="-26098"/>
                <a:ext cx="12191999" cy="1226510"/>
                <a:chOff x="0" y="0"/>
                <a:chExt cx="6229756" cy="3154435"/>
              </a:xfrm>
            </p:grpSpPr>
            <p:sp>
              <p:nvSpPr>
                <p:cNvPr id="26" name="Freeform 3">
                  <a:extLst>
                    <a:ext uri="{FF2B5EF4-FFF2-40B4-BE49-F238E27FC236}">
                      <a16:creationId xmlns:a16="http://schemas.microsoft.com/office/drawing/2014/main" xmlns="" id="{81AA72E3-4926-4DD8-B744-E6886D334BC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229756" cy="3154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9756" h="3154435">
                      <a:moveTo>
                        <a:pt x="0" y="0"/>
                      </a:moveTo>
                      <a:lnTo>
                        <a:pt x="6229756" y="0"/>
                      </a:lnTo>
                      <a:lnTo>
                        <a:pt x="6229756" y="3154435"/>
                      </a:lnTo>
                      <a:lnTo>
                        <a:pt x="0" y="3154435"/>
                      </a:lnTo>
                      <a:close/>
                    </a:path>
                  </a:pathLst>
                </a:custGeom>
                <a:solidFill>
                  <a:srgbClr val="AABDFF"/>
                </a:solidFill>
              </p:spPr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xmlns="" id="{51594870-BDB3-4030-946A-7C8E77976279}"/>
                  </a:ext>
                </a:extLst>
              </p:cNvPr>
              <p:cNvGrpSpPr/>
              <p:nvPr/>
            </p:nvGrpSpPr>
            <p:grpSpPr>
              <a:xfrm>
                <a:off x="553299" y="328987"/>
                <a:ext cx="8667703" cy="651277"/>
                <a:chOff x="3936999" y="-952500"/>
                <a:chExt cx="8667703" cy="651277"/>
              </a:xfrm>
            </p:grpSpPr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xmlns="" id="{75A3B423-8356-4B25-85B4-34DEB2464294}"/>
                    </a:ext>
                  </a:extLst>
                </p:cNvPr>
                <p:cNvSpPr/>
                <p:nvPr/>
              </p:nvSpPr>
              <p:spPr>
                <a:xfrm>
                  <a:off x="3936999" y="-952500"/>
                  <a:ext cx="8667703" cy="65127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xmlns="" id="{6919FB96-076F-4710-8B90-926C5F65B008}"/>
                    </a:ext>
                  </a:extLst>
                </p:cNvPr>
                <p:cNvGrpSpPr/>
                <p:nvPr/>
              </p:nvGrpSpPr>
              <p:grpSpPr>
                <a:xfrm>
                  <a:off x="4235462" y="-800100"/>
                  <a:ext cx="364308" cy="368300"/>
                  <a:chOff x="662551" y="559883"/>
                  <a:chExt cx="364308" cy="368300"/>
                </a:xfrm>
              </p:grpSpPr>
              <p:sp>
                <p:nvSpPr>
                  <p:cNvPr id="23" name="AutoShape 9">
                    <a:extLst>
                      <a:ext uri="{FF2B5EF4-FFF2-40B4-BE49-F238E27FC236}">
                        <a16:creationId xmlns:a16="http://schemas.microsoft.com/office/drawing/2014/main" xmlns="" id="{B6C6DBD6-72E2-453E-9ECA-50528CF43EF0}"/>
                      </a:ext>
                    </a:extLst>
                  </p:cNvPr>
                  <p:cNvSpPr/>
                  <p:nvPr/>
                </p:nvSpPr>
                <p:spPr>
                  <a:xfrm>
                    <a:off x="662551" y="55988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24" name="AutoShape 10">
                    <a:extLst>
                      <a:ext uri="{FF2B5EF4-FFF2-40B4-BE49-F238E27FC236}">
                        <a16:creationId xmlns:a16="http://schemas.microsoft.com/office/drawing/2014/main" xmlns="" id="{F0ED97B7-AF81-49C8-9573-5D2278E8460B}"/>
                      </a:ext>
                    </a:extLst>
                  </p:cNvPr>
                  <p:cNvSpPr/>
                  <p:nvPr/>
                </p:nvSpPr>
                <p:spPr>
                  <a:xfrm>
                    <a:off x="662551" y="74403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25" name="AutoShape 11">
                    <a:extLst>
                      <a:ext uri="{FF2B5EF4-FFF2-40B4-BE49-F238E27FC236}">
                        <a16:creationId xmlns:a16="http://schemas.microsoft.com/office/drawing/2014/main" xmlns="" id="{8003A272-4008-4652-B5EE-4FECFC96A4C9}"/>
                      </a:ext>
                    </a:extLst>
                  </p:cNvPr>
                  <p:cNvSpPr/>
                  <p:nvPr/>
                </p:nvSpPr>
                <p:spPr>
                  <a:xfrm>
                    <a:off x="662551" y="928182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</p:grpSp>
            <p:pic>
              <p:nvPicPr>
                <p:cNvPr id="22" name="Picture 13">
                  <a:extLst>
                    <a:ext uri="{FF2B5EF4-FFF2-40B4-BE49-F238E27FC236}">
                      <a16:creationId xmlns:a16="http://schemas.microsoft.com/office/drawing/2014/main" xmlns="" id="{4D35CA28-1C97-44F1-AFCF-4722A432B8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1861042" y="-821861"/>
                  <a:ext cx="371704" cy="371704"/>
                </a:xfrm>
                <a:prstGeom prst="rect">
                  <a:avLst/>
                </a:prstGeom>
              </p:spPr>
            </p:pic>
          </p:grp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F86BA9CD-132A-41FA-8CE2-359527693265}"/>
                </a:ext>
              </a:extLst>
            </p:cNvPr>
            <p:cNvSpPr/>
            <p:nvPr/>
          </p:nvSpPr>
          <p:spPr>
            <a:xfrm>
              <a:off x="3302852" y="269904"/>
              <a:ext cx="344984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5. </a:t>
              </a:r>
              <a:r>
                <a:rPr lang="th-TH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ระบบสารสนเทศ</a:t>
              </a:r>
              <a:endParaRPr lang="en-GB" sz="4400" dirty="0">
                <a:latin typeface="DB HelvethaicaMon X Reg" panose="02000506090000020004" pitchFamily="2" charset="-34"/>
                <a:cs typeface="DB HelvethaicaMon X Reg" panose="02000506090000020004" pitchFamily="2" charset="-34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27EA950F-F4C2-439E-9146-A2B2B971864C}"/>
              </a:ext>
            </a:extLst>
          </p:cNvPr>
          <p:cNvGrpSpPr/>
          <p:nvPr/>
        </p:nvGrpSpPr>
        <p:grpSpPr>
          <a:xfrm>
            <a:off x="2980950" y="1350992"/>
            <a:ext cx="6230093" cy="5200217"/>
            <a:chOff x="3271249" y="1394430"/>
            <a:chExt cx="6230093" cy="5200217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95C84B80-4BD4-455E-A547-2B4E79B09E53}"/>
                </a:ext>
              </a:extLst>
            </p:cNvPr>
            <p:cNvGrpSpPr/>
            <p:nvPr/>
          </p:nvGrpSpPr>
          <p:grpSpPr>
            <a:xfrm>
              <a:off x="3302852" y="1394430"/>
              <a:ext cx="6160390" cy="5200217"/>
              <a:chOff x="3028663" y="1887521"/>
              <a:chExt cx="6160390" cy="5200217"/>
            </a:xfrm>
          </p:grpSpPr>
          <p:sp>
            <p:nvSpPr>
              <p:cNvPr id="29" name="Arrow: Up 28">
                <a:extLst>
                  <a:ext uri="{FF2B5EF4-FFF2-40B4-BE49-F238E27FC236}">
                    <a16:creationId xmlns:a16="http://schemas.microsoft.com/office/drawing/2014/main" xmlns="" id="{CD4CB2F2-47A2-46AB-BEA2-0E720A0964C8}"/>
                  </a:ext>
                </a:extLst>
              </p:cNvPr>
              <p:cNvSpPr/>
              <p:nvPr/>
            </p:nvSpPr>
            <p:spPr>
              <a:xfrm>
                <a:off x="5924547" y="3534663"/>
                <a:ext cx="342900" cy="457982"/>
              </a:xfrm>
              <a:prstGeom prst="upArrow">
                <a:avLst/>
              </a:prstGeom>
              <a:solidFill>
                <a:srgbClr val="AAB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Arrow: Up 29">
                <a:extLst>
                  <a:ext uri="{FF2B5EF4-FFF2-40B4-BE49-F238E27FC236}">
                    <a16:creationId xmlns:a16="http://schemas.microsoft.com/office/drawing/2014/main" xmlns="" id="{6680C3D4-645D-4B51-992A-026A3566EFEE}"/>
                  </a:ext>
                </a:extLst>
              </p:cNvPr>
              <p:cNvSpPr/>
              <p:nvPr/>
            </p:nvSpPr>
            <p:spPr>
              <a:xfrm rot="7547494" flipV="1">
                <a:off x="4856321" y="4164813"/>
                <a:ext cx="342900" cy="457982"/>
              </a:xfrm>
              <a:prstGeom prst="upArrow">
                <a:avLst/>
              </a:prstGeom>
              <a:solidFill>
                <a:srgbClr val="AAB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Arrow: Up 30">
                <a:extLst>
                  <a:ext uri="{FF2B5EF4-FFF2-40B4-BE49-F238E27FC236}">
                    <a16:creationId xmlns:a16="http://schemas.microsoft.com/office/drawing/2014/main" xmlns="" id="{28AAEF48-242A-4FFD-AA02-D54FE9A558BD}"/>
                  </a:ext>
                </a:extLst>
              </p:cNvPr>
              <p:cNvSpPr/>
              <p:nvPr/>
            </p:nvSpPr>
            <p:spPr>
              <a:xfrm rot="14052506" flipH="1" flipV="1">
                <a:off x="6944923" y="4164813"/>
                <a:ext cx="342900" cy="457982"/>
              </a:xfrm>
              <a:prstGeom prst="upArrow">
                <a:avLst/>
              </a:prstGeom>
              <a:solidFill>
                <a:srgbClr val="AAB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Arrow: Up 31">
                <a:extLst>
                  <a:ext uri="{FF2B5EF4-FFF2-40B4-BE49-F238E27FC236}">
                    <a16:creationId xmlns:a16="http://schemas.microsoft.com/office/drawing/2014/main" xmlns="" id="{110E166A-09C0-43E1-BF69-663E13482C16}"/>
                  </a:ext>
                </a:extLst>
              </p:cNvPr>
              <p:cNvSpPr/>
              <p:nvPr/>
            </p:nvSpPr>
            <p:spPr>
              <a:xfrm rot="3197441" flipH="1" flipV="1">
                <a:off x="5116110" y="5520362"/>
                <a:ext cx="342900" cy="457982"/>
              </a:xfrm>
              <a:prstGeom prst="upArrow">
                <a:avLst/>
              </a:prstGeom>
              <a:solidFill>
                <a:srgbClr val="AAB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Arrow: Up 32">
                <a:extLst>
                  <a:ext uri="{FF2B5EF4-FFF2-40B4-BE49-F238E27FC236}">
                    <a16:creationId xmlns:a16="http://schemas.microsoft.com/office/drawing/2014/main" xmlns="" id="{F27766C9-098B-4ACC-9A0D-7D44AA1CF154}"/>
                  </a:ext>
                </a:extLst>
              </p:cNvPr>
              <p:cNvSpPr/>
              <p:nvPr/>
            </p:nvSpPr>
            <p:spPr>
              <a:xfrm rot="18402559" flipV="1">
                <a:off x="6732477" y="5520362"/>
                <a:ext cx="342900" cy="457982"/>
              </a:xfrm>
              <a:prstGeom prst="upArrow">
                <a:avLst/>
              </a:prstGeom>
              <a:solidFill>
                <a:srgbClr val="AAB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CB7AF921-1AB8-4801-B5AD-23B5B6D9C664}"/>
                  </a:ext>
                </a:extLst>
              </p:cNvPr>
              <p:cNvSpPr/>
              <p:nvPr/>
            </p:nvSpPr>
            <p:spPr>
              <a:xfrm>
                <a:off x="7636296" y="3173999"/>
                <a:ext cx="1552757" cy="1552757"/>
              </a:xfrm>
              <a:prstGeom prst="ellipse">
                <a:avLst/>
              </a:prstGeom>
              <a:solidFill>
                <a:srgbClr val="DCDC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xmlns="" id="{B061D2D5-BDDD-4EFA-8DD5-C8DB521F1024}"/>
                  </a:ext>
                </a:extLst>
              </p:cNvPr>
              <p:cNvSpPr/>
              <p:nvPr/>
            </p:nvSpPr>
            <p:spPr>
              <a:xfrm>
                <a:off x="7310619" y="5534981"/>
                <a:ext cx="1552757" cy="1552757"/>
              </a:xfrm>
              <a:prstGeom prst="ellipse">
                <a:avLst/>
              </a:prstGeom>
              <a:solidFill>
                <a:srgbClr val="DCDC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xmlns="" id="{2FF19783-5F3A-4ACA-8DC2-C3CBEDFD558B}"/>
                  </a:ext>
                </a:extLst>
              </p:cNvPr>
              <p:cNvSpPr/>
              <p:nvPr/>
            </p:nvSpPr>
            <p:spPr>
              <a:xfrm>
                <a:off x="3477445" y="5534981"/>
                <a:ext cx="1552757" cy="1552757"/>
              </a:xfrm>
              <a:prstGeom prst="ellipse">
                <a:avLst/>
              </a:prstGeom>
              <a:solidFill>
                <a:srgbClr val="DCDC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xmlns="" id="{2E80B4BD-546E-4AF0-A7D8-CE12DAFAE094}"/>
                  </a:ext>
                </a:extLst>
              </p:cNvPr>
              <p:cNvSpPr/>
              <p:nvPr/>
            </p:nvSpPr>
            <p:spPr>
              <a:xfrm>
                <a:off x="3028663" y="3173999"/>
                <a:ext cx="1552757" cy="1552757"/>
              </a:xfrm>
              <a:prstGeom prst="ellipse">
                <a:avLst/>
              </a:prstGeom>
              <a:solidFill>
                <a:srgbClr val="DCDC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xmlns="" id="{99BB0B3C-227B-4A93-9CFF-D94F3ED7C260}"/>
                  </a:ext>
                </a:extLst>
              </p:cNvPr>
              <p:cNvSpPr/>
              <p:nvPr/>
            </p:nvSpPr>
            <p:spPr>
              <a:xfrm>
                <a:off x="5332479" y="1887521"/>
                <a:ext cx="1552757" cy="1552757"/>
              </a:xfrm>
              <a:prstGeom prst="ellipse">
                <a:avLst/>
              </a:prstGeom>
              <a:solidFill>
                <a:srgbClr val="DCDC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xmlns="" id="{1CBC8CE9-C8F7-41EF-92E4-C720AA51CA4F}"/>
                  </a:ext>
                </a:extLst>
              </p:cNvPr>
              <p:cNvGrpSpPr/>
              <p:nvPr/>
            </p:nvGrpSpPr>
            <p:grpSpPr>
              <a:xfrm>
                <a:off x="5149243" y="3932039"/>
                <a:ext cx="1893514" cy="1893514"/>
                <a:chOff x="7327488" y="2672743"/>
                <a:chExt cx="1893514" cy="1893514"/>
              </a:xfrm>
            </p:grpSpPr>
            <p:sp>
              <p:nvSpPr>
                <p:cNvPr id="2" name="Oval 1">
                  <a:extLst>
                    <a:ext uri="{FF2B5EF4-FFF2-40B4-BE49-F238E27FC236}">
                      <a16:creationId xmlns:a16="http://schemas.microsoft.com/office/drawing/2014/main" xmlns="" id="{AA4F6BBA-0FB8-4527-9E91-1879352124C5}"/>
                    </a:ext>
                  </a:extLst>
                </p:cNvPr>
                <p:cNvSpPr/>
                <p:nvPr/>
              </p:nvSpPr>
              <p:spPr>
                <a:xfrm>
                  <a:off x="7327488" y="2672743"/>
                  <a:ext cx="1893514" cy="1893514"/>
                </a:xfrm>
                <a:prstGeom prst="ellipse">
                  <a:avLst/>
                </a:prstGeom>
                <a:solidFill>
                  <a:srgbClr val="FFFF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xmlns="" id="{9B642783-9025-4B9C-8BD4-0B1D25BC07A0}"/>
                    </a:ext>
                  </a:extLst>
                </p:cNvPr>
                <p:cNvSpPr/>
                <p:nvPr/>
              </p:nvSpPr>
              <p:spPr>
                <a:xfrm>
                  <a:off x="7515844" y="3042791"/>
                  <a:ext cx="1516801" cy="107721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th-TH" sz="3200" dirty="0">
                      <a:latin typeface="DB HelvethaicaMon X Reg" panose="02000506090000020004" pitchFamily="2" charset="-34"/>
                      <a:cs typeface="DB HelvethaicaMon X Reg" panose="02000506090000020004" pitchFamily="2" charset="-34"/>
                    </a:rPr>
                    <a:t>ระบบ</a:t>
                  </a:r>
                </a:p>
                <a:p>
                  <a:pPr algn="ctr"/>
                  <a:r>
                    <a:rPr lang="th-TH" sz="3200" dirty="0">
                      <a:latin typeface="DB HelvethaicaMon X Reg" panose="02000506090000020004" pitchFamily="2" charset="-34"/>
                      <a:cs typeface="DB HelvethaicaMon X Reg" panose="02000506090000020004" pitchFamily="2" charset="-34"/>
                    </a:rPr>
                    <a:t>สารสนเทศ</a:t>
                  </a:r>
                  <a:endParaRPr lang="en-GB" sz="3200" dirty="0">
                    <a:latin typeface="DB HelvethaicaMon X Reg" panose="02000506090000020004" pitchFamily="2" charset="-34"/>
                    <a:cs typeface="DB HelvethaicaMon X Reg" panose="02000506090000020004" pitchFamily="2" charset="-34"/>
                  </a:endParaRPr>
                </a:p>
              </p:txBody>
            </p:sp>
          </p:grpSp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56731ACF-D220-449E-A2E4-129074590B2C}"/>
                </a:ext>
              </a:extLst>
            </p:cNvPr>
            <p:cNvSpPr/>
            <p:nvPr/>
          </p:nvSpPr>
          <p:spPr>
            <a:xfrm>
              <a:off x="5650758" y="1921045"/>
              <a:ext cx="155275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DB HelvethaicaMon X 55 Regular" panose="02000506090000020004" pitchFamily="2" charset="-34"/>
                  <a:cs typeface="DB HelvethaicaMon X 55 Regular" panose="02000506090000020004" pitchFamily="2" charset="-34"/>
                </a:rPr>
                <a:t>1. </a:t>
              </a:r>
              <a:r>
                <a:rPr lang="th-TH" sz="2800" dirty="0">
                  <a:latin typeface="DB HelvethaicaMon X 55 Regular" panose="02000506090000020004" pitchFamily="2" charset="-34"/>
                  <a:cs typeface="DB HelvethaicaMon X 55 Regular" panose="02000506090000020004" pitchFamily="2" charset="-34"/>
                </a:rPr>
                <a:t>ฮาร์ดแวร์</a:t>
              </a:r>
              <a:endParaRPr lang="en-GB" sz="28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E67137FE-A77D-4D2E-A2BB-CAA9C55B8E7A}"/>
                </a:ext>
              </a:extLst>
            </p:cNvPr>
            <p:cNvSpPr/>
            <p:nvPr/>
          </p:nvSpPr>
          <p:spPr>
            <a:xfrm>
              <a:off x="7948585" y="3177338"/>
              <a:ext cx="155275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DB HelvethaicaMon X 55 Regular" panose="02000506090000020004" pitchFamily="2" charset="-34"/>
                  <a:cs typeface="DB HelvethaicaMon X 55 Regular" panose="02000506090000020004" pitchFamily="2" charset="-34"/>
                </a:rPr>
                <a:t>2. </a:t>
              </a:r>
              <a:r>
                <a:rPr lang="th-TH" sz="2800" dirty="0">
                  <a:latin typeface="DB HelvethaicaMon X 55 Regular" panose="02000506090000020004" pitchFamily="2" charset="-34"/>
                  <a:cs typeface="DB HelvethaicaMon X 55 Regular" panose="02000506090000020004" pitchFamily="2" charset="-34"/>
                </a:rPr>
                <a:t>ซอฟต์แวร์</a:t>
              </a:r>
              <a:endParaRPr lang="en-GB" sz="28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99433288-6061-4F2F-AD5B-467BDD5CA38F}"/>
                </a:ext>
              </a:extLst>
            </p:cNvPr>
            <p:cNvSpPr/>
            <p:nvPr/>
          </p:nvSpPr>
          <p:spPr>
            <a:xfrm>
              <a:off x="7800760" y="5591597"/>
              <a:ext cx="117165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DB HelvethaicaMon X 55 Regular" panose="02000506090000020004" pitchFamily="2" charset="-34"/>
                  <a:cs typeface="DB HelvethaicaMon X 55 Regular" panose="02000506090000020004" pitchFamily="2" charset="-34"/>
                </a:rPr>
                <a:t>3. </a:t>
              </a:r>
              <a:r>
                <a:rPr lang="th-TH" sz="2800" dirty="0">
                  <a:latin typeface="DB HelvethaicaMon X 55 Regular" panose="02000506090000020004" pitchFamily="2" charset="-34"/>
                  <a:cs typeface="DB HelvethaicaMon X 55 Regular" panose="02000506090000020004" pitchFamily="2" charset="-34"/>
                </a:rPr>
                <a:t>ข้อมูล</a:t>
              </a:r>
              <a:endParaRPr lang="en-GB" sz="28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0E87683E-EBB6-488C-8715-57D8F51067C2}"/>
                </a:ext>
              </a:extLst>
            </p:cNvPr>
            <p:cNvSpPr/>
            <p:nvPr/>
          </p:nvSpPr>
          <p:spPr>
            <a:xfrm>
              <a:off x="3884937" y="5521232"/>
              <a:ext cx="156673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DB HelvethaicaMon X 55 Regular" panose="02000506090000020004" pitchFamily="2" charset="-34"/>
                  <a:cs typeface="DB HelvethaicaMon X 55 Regular" panose="02000506090000020004" pitchFamily="2" charset="-34"/>
                </a:rPr>
                <a:t>4. </a:t>
              </a:r>
              <a:r>
                <a:rPr lang="th-TH" sz="2800" dirty="0">
                  <a:latin typeface="DB HelvethaicaMon X 55 Regular" panose="02000506090000020004" pitchFamily="2" charset="-34"/>
                  <a:cs typeface="DB HelvethaicaMon X 55 Regular" panose="02000506090000020004" pitchFamily="2" charset="-34"/>
                </a:rPr>
                <a:t>บุคลากร</a:t>
              </a:r>
              <a:endParaRPr lang="en-GB" sz="28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9B9E5096-67D2-44E7-ADF8-8E2F4889B89D}"/>
                </a:ext>
              </a:extLst>
            </p:cNvPr>
            <p:cNvSpPr/>
            <p:nvPr/>
          </p:nvSpPr>
          <p:spPr>
            <a:xfrm>
              <a:off x="3271249" y="3164898"/>
              <a:ext cx="18935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DB HelvethaicaMon X 55 Regular" panose="02000506090000020004" pitchFamily="2" charset="-34"/>
                  <a:cs typeface="DB HelvethaicaMon X 55 Regular" panose="02000506090000020004" pitchFamily="2" charset="-34"/>
                </a:rPr>
                <a:t>5. </a:t>
              </a:r>
              <a:r>
                <a:rPr lang="th-TH" sz="2800" dirty="0">
                  <a:latin typeface="DB HelvethaicaMon X 55 Regular" panose="02000506090000020004" pitchFamily="2" charset="-34"/>
                  <a:cs typeface="DB HelvethaicaMon X 55 Regular" panose="02000506090000020004" pitchFamily="2" charset="-34"/>
                </a:rPr>
                <a:t>กระบวนการ</a:t>
              </a:r>
              <a:endParaRPr lang="en-GB" sz="28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3757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CB7BBFE-C075-4418-A1A3-11F5BF38D775}"/>
              </a:ext>
            </a:extLst>
          </p:cNvPr>
          <p:cNvSpPr/>
          <p:nvPr/>
        </p:nvSpPr>
        <p:spPr>
          <a:xfrm>
            <a:off x="553299" y="1506792"/>
            <a:ext cx="71678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5.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1) ฮาร์ดแวร์ (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Hardware) </a:t>
            </a:r>
            <a:r>
              <a:rPr lang="th-TH" sz="3200" dirty="0">
                <a:solidFill>
                  <a:srgbClr val="0070C0"/>
                </a:solidFill>
                <a:latin typeface="DB HelvethaicaMon X Med" panose="02000506090000020004" pitchFamily="2" charset="-34"/>
                <a:cs typeface="DB HelvethaicaMon X Med" panose="02000506090000020004" pitchFamily="2" charset="-34"/>
              </a:rPr>
              <a:t>เป็นอุปกรณ์ของระบบสารสนเทศที่เราสามารถมองเห็นและสัมผัสได้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ซึ่งประกอบด้วย	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61E1B0-9834-4C91-9D6C-892D8B598B5A}"/>
              </a:ext>
            </a:extLst>
          </p:cNvPr>
          <p:cNvSpPr/>
          <p:nvPr/>
        </p:nvSpPr>
        <p:spPr>
          <a:xfrm>
            <a:off x="553299" y="3326103"/>
            <a:ext cx="5535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Mon X Med" panose="02000506090000020004" pitchFamily="2" charset="-34"/>
                <a:cs typeface="DB HelvethaicaMon X Med" panose="02000506090000020004" pitchFamily="2" charset="-34"/>
              </a:rPr>
              <a:t>5.1.1) 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Med" panose="02000506090000020004" pitchFamily="2" charset="-34"/>
                <a:cs typeface="DB HelvethaicaMon X Med" panose="02000506090000020004" pitchFamily="2" charset="-34"/>
              </a:rPr>
              <a:t>อุปกรณ์นำเข้า (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DB HelvethaicaMon X Med" panose="02000506090000020004" pitchFamily="2" charset="-34"/>
                <a:cs typeface="DB HelvethaicaMon X Med" panose="02000506090000020004" pitchFamily="2" charset="-34"/>
              </a:rPr>
              <a:t>Input Device) </a:t>
            </a:r>
            <a:r>
              <a:rPr lang="th-TH" sz="3200" dirty="0">
                <a:solidFill>
                  <a:srgbClr val="0070C0"/>
                </a:solidFill>
                <a:latin typeface="DB HelvethaicaMon X Med" panose="02000506090000020004" pitchFamily="2" charset="-34"/>
                <a:cs typeface="DB HelvethaicaMon X Med" panose="02000506090000020004" pitchFamily="2" charset="-34"/>
              </a:rPr>
              <a:t>ทำหน้าที่ในการนำข้อมูลและคำสั่งต่างๆ เข้าสู่ระบบ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เช่น แป้นคีย์บอร์ด เมาส์ เป็นต้น </a:t>
            </a:r>
            <a:endParaRPr lang="en-GB" sz="32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DECE582-288F-4E86-AAC8-2358CFA8D2E7}"/>
              </a:ext>
            </a:extLst>
          </p:cNvPr>
          <p:cNvGrpSpPr/>
          <p:nvPr/>
        </p:nvGrpSpPr>
        <p:grpSpPr>
          <a:xfrm>
            <a:off x="-2" y="-26098"/>
            <a:ext cx="12191999" cy="1226510"/>
            <a:chOff x="-2" y="-26098"/>
            <a:chExt cx="12191999" cy="12265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9520A1DC-B329-432B-98AD-0DAC381B4B7B}"/>
                </a:ext>
              </a:extLst>
            </p:cNvPr>
            <p:cNvGrpSpPr/>
            <p:nvPr/>
          </p:nvGrpSpPr>
          <p:grpSpPr>
            <a:xfrm>
              <a:off x="-2" y="-26098"/>
              <a:ext cx="12191999" cy="1226510"/>
              <a:chOff x="-2" y="-26098"/>
              <a:chExt cx="12191999" cy="1226510"/>
            </a:xfrm>
          </p:grpSpPr>
          <p:grpSp>
            <p:nvGrpSpPr>
              <p:cNvPr id="20" name="Group 2">
                <a:extLst>
                  <a:ext uri="{FF2B5EF4-FFF2-40B4-BE49-F238E27FC236}">
                    <a16:creationId xmlns:a16="http://schemas.microsoft.com/office/drawing/2014/main" xmlns="" id="{81EDE919-ACFC-42A3-AB4A-4F3C981E04B2}"/>
                  </a:ext>
                </a:extLst>
              </p:cNvPr>
              <p:cNvGrpSpPr/>
              <p:nvPr/>
            </p:nvGrpSpPr>
            <p:grpSpPr>
              <a:xfrm>
                <a:off x="-2" y="-26098"/>
                <a:ext cx="12191999" cy="1226510"/>
                <a:chOff x="0" y="0"/>
                <a:chExt cx="6229756" cy="3154435"/>
              </a:xfrm>
            </p:grpSpPr>
            <p:sp>
              <p:nvSpPr>
                <p:cNvPr id="28" name="Freeform 3">
                  <a:extLst>
                    <a:ext uri="{FF2B5EF4-FFF2-40B4-BE49-F238E27FC236}">
                      <a16:creationId xmlns:a16="http://schemas.microsoft.com/office/drawing/2014/main" xmlns="" id="{EA7F537A-F049-4848-BF80-0E78EBD9CB1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229756" cy="3154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9756" h="3154435">
                      <a:moveTo>
                        <a:pt x="0" y="0"/>
                      </a:moveTo>
                      <a:lnTo>
                        <a:pt x="6229756" y="0"/>
                      </a:lnTo>
                      <a:lnTo>
                        <a:pt x="6229756" y="3154435"/>
                      </a:lnTo>
                      <a:lnTo>
                        <a:pt x="0" y="3154435"/>
                      </a:lnTo>
                      <a:close/>
                    </a:path>
                  </a:pathLst>
                </a:custGeom>
                <a:solidFill>
                  <a:srgbClr val="AABDFF"/>
                </a:solidFill>
              </p:spPr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6E99A8BC-01CB-47D1-B213-0180D6E82C75}"/>
                  </a:ext>
                </a:extLst>
              </p:cNvPr>
              <p:cNvGrpSpPr/>
              <p:nvPr/>
            </p:nvGrpSpPr>
            <p:grpSpPr>
              <a:xfrm>
                <a:off x="553299" y="328987"/>
                <a:ext cx="8667703" cy="651277"/>
                <a:chOff x="3936999" y="-952500"/>
                <a:chExt cx="8667703" cy="651277"/>
              </a:xfrm>
            </p:grpSpPr>
            <p:sp>
              <p:nvSpPr>
                <p:cNvPr id="22" name="Rectangle: Rounded Corners 21">
                  <a:extLst>
                    <a:ext uri="{FF2B5EF4-FFF2-40B4-BE49-F238E27FC236}">
                      <a16:creationId xmlns:a16="http://schemas.microsoft.com/office/drawing/2014/main" xmlns="" id="{2EC94ED0-6E88-4C65-AE55-5B2B350CA25A}"/>
                    </a:ext>
                  </a:extLst>
                </p:cNvPr>
                <p:cNvSpPr/>
                <p:nvPr/>
              </p:nvSpPr>
              <p:spPr>
                <a:xfrm>
                  <a:off x="3936999" y="-952500"/>
                  <a:ext cx="8667703" cy="65127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xmlns="" id="{635C0334-5EA7-45CB-8C85-0C17A23627E0}"/>
                    </a:ext>
                  </a:extLst>
                </p:cNvPr>
                <p:cNvGrpSpPr/>
                <p:nvPr/>
              </p:nvGrpSpPr>
              <p:grpSpPr>
                <a:xfrm>
                  <a:off x="4235462" y="-800100"/>
                  <a:ext cx="364308" cy="368300"/>
                  <a:chOff x="662551" y="559883"/>
                  <a:chExt cx="364308" cy="368300"/>
                </a:xfrm>
              </p:grpSpPr>
              <p:sp>
                <p:nvSpPr>
                  <p:cNvPr id="25" name="AutoShape 9">
                    <a:extLst>
                      <a:ext uri="{FF2B5EF4-FFF2-40B4-BE49-F238E27FC236}">
                        <a16:creationId xmlns:a16="http://schemas.microsoft.com/office/drawing/2014/main" xmlns="" id="{6CE4F781-5B55-4AB1-B212-D8D414E08E16}"/>
                      </a:ext>
                    </a:extLst>
                  </p:cNvPr>
                  <p:cNvSpPr/>
                  <p:nvPr/>
                </p:nvSpPr>
                <p:spPr>
                  <a:xfrm>
                    <a:off x="662551" y="55988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26" name="AutoShape 10">
                    <a:extLst>
                      <a:ext uri="{FF2B5EF4-FFF2-40B4-BE49-F238E27FC236}">
                        <a16:creationId xmlns:a16="http://schemas.microsoft.com/office/drawing/2014/main" xmlns="" id="{B7AAAD28-0BC8-45D8-B4A7-7A19D9EE8FE2}"/>
                      </a:ext>
                    </a:extLst>
                  </p:cNvPr>
                  <p:cNvSpPr/>
                  <p:nvPr/>
                </p:nvSpPr>
                <p:spPr>
                  <a:xfrm>
                    <a:off x="662551" y="74403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27" name="AutoShape 11">
                    <a:extLst>
                      <a:ext uri="{FF2B5EF4-FFF2-40B4-BE49-F238E27FC236}">
                        <a16:creationId xmlns:a16="http://schemas.microsoft.com/office/drawing/2014/main" xmlns="" id="{D959D7E8-C581-4AE6-B5D0-39CDCFE30D6D}"/>
                      </a:ext>
                    </a:extLst>
                  </p:cNvPr>
                  <p:cNvSpPr/>
                  <p:nvPr/>
                </p:nvSpPr>
                <p:spPr>
                  <a:xfrm>
                    <a:off x="662551" y="928182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</p:grpSp>
            <p:pic>
              <p:nvPicPr>
                <p:cNvPr id="24" name="Picture 13">
                  <a:extLst>
                    <a:ext uri="{FF2B5EF4-FFF2-40B4-BE49-F238E27FC236}">
                      <a16:creationId xmlns:a16="http://schemas.microsoft.com/office/drawing/2014/main" xmlns="" id="{C4C0FA6A-0F5A-404D-8BFC-DA17C1A5A2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1861042" y="-821861"/>
                  <a:ext cx="371704" cy="371704"/>
                </a:xfrm>
                <a:prstGeom prst="rect">
                  <a:avLst/>
                </a:prstGeom>
              </p:spPr>
            </p:pic>
          </p:grp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4624FB07-6F38-4E7F-85E8-C7A2460305D4}"/>
                </a:ext>
              </a:extLst>
            </p:cNvPr>
            <p:cNvSpPr/>
            <p:nvPr/>
          </p:nvSpPr>
          <p:spPr>
            <a:xfrm>
              <a:off x="3302852" y="269904"/>
              <a:ext cx="344984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5. </a:t>
              </a:r>
              <a:r>
                <a:rPr lang="th-TH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ระบบสารสนเทศ</a:t>
              </a:r>
              <a:endParaRPr lang="en-GB" sz="4400" dirty="0">
                <a:latin typeface="DB HelvethaicaMon X Reg" panose="02000506090000020004" pitchFamily="2" charset="-34"/>
                <a:cs typeface="DB HelvethaicaMon X Reg" panose="02000506090000020004" pitchFamily="2" charset="-34"/>
              </a:endParaRPr>
            </a:p>
          </p:txBody>
        </p:sp>
      </p:grpSp>
      <p:sp>
        <p:nvSpPr>
          <p:cNvPr id="29" name="Freeform 6">
            <a:extLst>
              <a:ext uri="{FF2B5EF4-FFF2-40B4-BE49-F238E27FC236}">
                <a16:creationId xmlns:a16="http://schemas.microsoft.com/office/drawing/2014/main" xmlns="" id="{0105065E-3459-44D5-95DA-F62101567D2A}"/>
              </a:ext>
            </a:extLst>
          </p:cNvPr>
          <p:cNvSpPr/>
          <p:nvPr/>
        </p:nvSpPr>
        <p:spPr>
          <a:xfrm>
            <a:off x="0" y="6529013"/>
            <a:ext cx="12191997" cy="379182"/>
          </a:xfrm>
          <a:custGeom>
            <a:avLst/>
            <a:gdLst/>
            <a:ahLst/>
            <a:cxnLst/>
            <a:rect l="l" t="t" r="r" b="b"/>
            <a:pathLst>
              <a:path w="4816592" h="149800">
                <a:moveTo>
                  <a:pt x="0" y="0"/>
                </a:moveTo>
                <a:lnTo>
                  <a:pt x="4816592" y="0"/>
                </a:lnTo>
                <a:lnTo>
                  <a:pt x="4816592" y="149800"/>
                </a:lnTo>
                <a:lnTo>
                  <a:pt x="0" y="149800"/>
                </a:lnTo>
                <a:close/>
              </a:path>
            </a:pathLst>
          </a:custGeom>
          <a:solidFill>
            <a:srgbClr val="DCDCDD"/>
          </a:solidFill>
        </p:spPr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ED06933-6C0E-425C-B9DA-0FD49D08A98C}"/>
              </a:ext>
            </a:extLst>
          </p:cNvPr>
          <p:cNvGrpSpPr/>
          <p:nvPr/>
        </p:nvGrpSpPr>
        <p:grpSpPr>
          <a:xfrm>
            <a:off x="6553200" y="2918816"/>
            <a:ext cx="5259649" cy="3228110"/>
            <a:chOff x="6553200" y="2918816"/>
            <a:chExt cx="5259649" cy="3228110"/>
          </a:xfrm>
        </p:grpSpPr>
        <p:pic>
          <p:nvPicPr>
            <p:cNvPr id="34" name="Picture 3">
              <a:extLst>
                <a:ext uri="{FF2B5EF4-FFF2-40B4-BE49-F238E27FC236}">
                  <a16:creationId xmlns:a16="http://schemas.microsoft.com/office/drawing/2014/main" xmlns="" id="{2DB26770-FD07-4394-963C-A92D23974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553200" y="2918816"/>
              <a:ext cx="5259649" cy="3228110"/>
            </a:xfrm>
            <a:prstGeom prst="rect">
              <a:avLst/>
            </a:prstGeom>
          </p:spPr>
        </p:pic>
        <p:pic>
          <p:nvPicPr>
            <p:cNvPr id="32" name="Picture 42">
              <a:extLst>
                <a:ext uri="{FF2B5EF4-FFF2-40B4-BE49-F238E27FC236}">
                  <a16:creationId xmlns:a16="http://schemas.microsoft.com/office/drawing/2014/main" xmlns="" id="{DF5F7C7B-9F82-4DE0-A751-E63565F1A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19841979">
              <a:off x="10688586" y="4251208"/>
              <a:ext cx="1011720" cy="1309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0167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347ABF2-1DB6-4AC5-B418-A6DEFB27BEF8}"/>
              </a:ext>
            </a:extLst>
          </p:cNvPr>
          <p:cNvGrpSpPr/>
          <p:nvPr/>
        </p:nvGrpSpPr>
        <p:grpSpPr>
          <a:xfrm>
            <a:off x="-2" y="-26098"/>
            <a:ext cx="12191999" cy="1226510"/>
            <a:chOff x="-2" y="-26098"/>
            <a:chExt cx="12191999" cy="122651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6EFAB190-561A-49B4-8825-4559035D5CBE}"/>
                </a:ext>
              </a:extLst>
            </p:cNvPr>
            <p:cNvGrpSpPr/>
            <p:nvPr/>
          </p:nvGrpSpPr>
          <p:grpSpPr>
            <a:xfrm>
              <a:off x="-2" y="-26098"/>
              <a:ext cx="12191999" cy="1226510"/>
              <a:chOff x="-2" y="-26098"/>
              <a:chExt cx="12191999" cy="1226510"/>
            </a:xfrm>
          </p:grpSpPr>
          <p:grpSp>
            <p:nvGrpSpPr>
              <p:cNvPr id="8" name="Group 2">
                <a:extLst>
                  <a:ext uri="{FF2B5EF4-FFF2-40B4-BE49-F238E27FC236}">
                    <a16:creationId xmlns:a16="http://schemas.microsoft.com/office/drawing/2014/main" xmlns="" id="{261F133C-A739-4BE4-AA0F-ACA0C98D9AD7}"/>
                  </a:ext>
                </a:extLst>
              </p:cNvPr>
              <p:cNvGrpSpPr/>
              <p:nvPr/>
            </p:nvGrpSpPr>
            <p:grpSpPr>
              <a:xfrm>
                <a:off x="-2" y="-26098"/>
                <a:ext cx="12191999" cy="1226510"/>
                <a:chOff x="0" y="0"/>
                <a:chExt cx="6229756" cy="3154435"/>
              </a:xfrm>
            </p:grpSpPr>
            <p:sp>
              <p:nvSpPr>
                <p:cNvPr id="18" name="Freeform 3">
                  <a:extLst>
                    <a:ext uri="{FF2B5EF4-FFF2-40B4-BE49-F238E27FC236}">
                      <a16:creationId xmlns:a16="http://schemas.microsoft.com/office/drawing/2014/main" xmlns="" id="{6A553439-6655-4014-B760-DBA438EC50F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229756" cy="3154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9756" h="3154435">
                      <a:moveTo>
                        <a:pt x="0" y="0"/>
                      </a:moveTo>
                      <a:lnTo>
                        <a:pt x="6229756" y="0"/>
                      </a:lnTo>
                      <a:lnTo>
                        <a:pt x="6229756" y="3154435"/>
                      </a:lnTo>
                      <a:lnTo>
                        <a:pt x="0" y="3154435"/>
                      </a:lnTo>
                      <a:close/>
                    </a:path>
                  </a:pathLst>
                </a:custGeom>
                <a:solidFill>
                  <a:srgbClr val="AABDFF"/>
                </a:solidFill>
              </p:spPr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xmlns="" id="{1FE4803A-FE9B-45CC-BD5B-9B521F88C976}"/>
                  </a:ext>
                </a:extLst>
              </p:cNvPr>
              <p:cNvGrpSpPr/>
              <p:nvPr/>
            </p:nvGrpSpPr>
            <p:grpSpPr>
              <a:xfrm>
                <a:off x="553299" y="328987"/>
                <a:ext cx="8667703" cy="651277"/>
                <a:chOff x="3936999" y="-952500"/>
                <a:chExt cx="8667703" cy="651277"/>
              </a:xfrm>
            </p:grpSpPr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xmlns="" id="{41C54119-1EAC-44E8-871A-B4511BDDB499}"/>
                    </a:ext>
                  </a:extLst>
                </p:cNvPr>
                <p:cNvSpPr/>
                <p:nvPr/>
              </p:nvSpPr>
              <p:spPr>
                <a:xfrm>
                  <a:off x="3936999" y="-952500"/>
                  <a:ext cx="8667703" cy="65127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xmlns="" id="{FCCDD917-C03E-4EB7-A002-ACF2E33B33A1}"/>
                    </a:ext>
                  </a:extLst>
                </p:cNvPr>
                <p:cNvGrpSpPr/>
                <p:nvPr/>
              </p:nvGrpSpPr>
              <p:grpSpPr>
                <a:xfrm>
                  <a:off x="4235462" y="-800100"/>
                  <a:ext cx="364308" cy="368300"/>
                  <a:chOff x="662551" y="559883"/>
                  <a:chExt cx="364308" cy="368300"/>
                </a:xfrm>
              </p:grpSpPr>
              <p:sp>
                <p:nvSpPr>
                  <p:cNvPr id="14" name="AutoShape 9">
                    <a:extLst>
                      <a:ext uri="{FF2B5EF4-FFF2-40B4-BE49-F238E27FC236}">
                        <a16:creationId xmlns:a16="http://schemas.microsoft.com/office/drawing/2014/main" xmlns="" id="{C9035A04-00AE-4420-B741-EC293F67EAC9}"/>
                      </a:ext>
                    </a:extLst>
                  </p:cNvPr>
                  <p:cNvSpPr/>
                  <p:nvPr/>
                </p:nvSpPr>
                <p:spPr>
                  <a:xfrm>
                    <a:off x="662551" y="55988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16" name="AutoShape 10">
                    <a:extLst>
                      <a:ext uri="{FF2B5EF4-FFF2-40B4-BE49-F238E27FC236}">
                        <a16:creationId xmlns:a16="http://schemas.microsoft.com/office/drawing/2014/main" xmlns="" id="{BA5BA3C2-F668-4A72-BAE4-9C2F52E8DA8C}"/>
                      </a:ext>
                    </a:extLst>
                  </p:cNvPr>
                  <p:cNvSpPr/>
                  <p:nvPr/>
                </p:nvSpPr>
                <p:spPr>
                  <a:xfrm>
                    <a:off x="662551" y="74403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17" name="AutoShape 11">
                    <a:extLst>
                      <a:ext uri="{FF2B5EF4-FFF2-40B4-BE49-F238E27FC236}">
                        <a16:creationId xmlns:a16="http://schemas.microsoft.com/office/drawing/2014/main" xmlns="" id="{FDBDC635-60F3-421B-877B-FF31EF7F466B}"/>
                      </a:ext>
                    </a:extLst>
                  </p:cNvPr>
                  <p:cNvSpPr/>
                  <p:nvPr/>
                </p:nvSpPr>
                <p:spPr>
                  <a:xfrm>
                    <a:off x="662551" y="928182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</p:grpSp>
            <p:pic>
              <p:nvPicPr>
                <p:cNvPr id="13" name="Picture 13">
                  <a:extLst>
                    <a:ext uri="{FF2B5EF4-FFF2-40B4-BE49-F238E27FC236}">
                      <a16:creationId xmlns:a16="http://schemas.microsoft.com/office/drawing/2014/main" xmlns="" id="{38F52C88-8B1D-4CA2-86DC-98A7063D5F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1861042" y="-821861"/>
                  <a:ext cx="371704" cy="371704"/>
                </a:xfrm>
                <a:prstGeom prst="rect">
                  <a:avLst/>
                </a:prstGeom>
              </p:spPr>
            </p:pic>
          </p:grp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9D0A4EDF-8599-4CF3-A8EB-56F29631B831}"/>
                </a:ext>
              </a:extLst>
            </p:cNvPr>
            <p:cNvSpPr/>
            <p:nvPr/>
          </p:nvSpPr>
          <p:spPr>
            <a:xfrm>
              <a:off x="3302852" y="269904"/>
              <a:ext cx="344984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5. </a:t>
              </a:r>
              <a:r>
                <a:rPr lang="th-TH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ระบบสารสนเทศ</a:t>
              </a:r>
              <a:endParaRPr lang="en-GB" sz="4400" dirty="0">
                <a:latin typeface="DB HelvethaicaMon X Reg" panose="02000506090000020004" pitchFamily="2" charset="-34"/>
                <a:cs typeface="DB HelvethaicaMon X Reg" panose="02000506090000020004" pitchFamily="2" charset="-34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27A16B5-8F34-4A1B-8F5C-63AB1BFB4D26}"/>
              </a:ext>
            </a:extLst>
          </p:cNvPr>
          <p:cNvSpPr/>
          <p:nvPr/>
        </p:nvSpPr>
        <p:spPr>
          <a:xfrm>
            <a:off x="553299" y="4211892"/>
            <a:ext cx="74085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Mon X Med" panose="02000506090000020004" pitchFamily="2" charset="-34"/>
                <a:cs typeface="DB HelvethaicaMon X Med" panose="02000506090000020004" pitchFamily="2" charset="-34"/>
              </a:rPr>
              <a:t>5.1.3) 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Med" panose="02000506090000020004" pitchFamily="2" charset="-34"/>
                <a:cs typeface="DB HelvethaicaMon X Med" panose="02000506090000020004" pitchFamily="2" charset="-34"/>
              </a:rPr>
              <a:t>อุปกรณ์แสดงผล (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DB HelvethaicaMon X Med" panose="02000506090000020004" pitchFamily="2" charset="-34"/>
                <a:cs typeface="DB HelvethaicaMon X Med" panose="02000506090000020004" pitchFamily="2" charset="-34"/>
              </a:rPr>
              <a:t>Output Device)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B HelvethaicaMon X Med" panose="02000506090000020004" pitchFamily="2" charset="-34"/>
                <a:ea typeface="+mn-ea"/>
                <a:cs typeface="DB HelvethaicaMon X Med" panose="02000506090000020004" pitchFamily="2" charset="-34"/>
              </a:rPr>
              <a:t>ทำหน้าที่ในการแสดงผลให้แก่ผู้ใช้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lvethaicaMon X 55 Regular" panose="02000506090000020004" pitchFamily="2" charset="-34"/>
                <a:ea typeface="+mn-ea"/>
                <a:cs typeface="DB HelvethaicaMon X 55 Regular" panose="02000506090000020004" pitchFamily="2" charset="-34"/>
              </a:rPr>
              <a:t>เช่น จอคอมพิวเตอร์ (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lvethaicaMon X 55 Regular" panose="02000506090000020004" pitchFamily="2" charset="-34"/>
                <a:ea typeface="+mn-ea"/>
                <a:cs typeface="DB HelvethaicaMon X 55 Regular" panose="02000506090000020004" pitchFamily="2" charset="-34"/>
              </a:rPr>
              <a:t>Monitor)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lvethaicaMon X 55 Regular" panose="02000506090000020004" pitchFamily="2" charset="-34"/>
                <a:ea typeface="+mn-ea"/>
                <a:cs typeface="DB HelvethaicaMon X 55 Regular" panose="02000506090000020004" pitchFamily="2" charset="-34"/>
              </a:rPr>
              <a:t>เครื่องพิมพ์ (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lvethaicaMon X 55 Regular" panose="02000506090000020004" pitchFamily="2" charset="-34"/>
                <a:ea typeface="+mn-ea"/>
                <a:cs typeface="DB HelvethaicaMon X 55 Regular" panose="02000506090000020004" pitchFamily="2" charset="-34"/>
              </a:rPr>
              <a:t>Printer)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lvethaicaMon X 55 Regular" panose="02000506090000020004" pitchFamily="2" charset="-34"/>
                <a:ea typeface="+mn-ea"/>
                <a:cs typeface="DB HelvethaicaMon X 55 Regular" panose="02000506090000020004" pitchFamily="2" charset="-34"/>
              </a:rPr>
              <a:t>เครื่องขยายเสียง (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lvethaicaMon X 55 Regular" panose="02000506090000020004" pitchFamily="2" charset="-34"/>
                <a:ea typeface="+mn-ea"/>
                <a:cs typeface="DB HelvethaicaMon X 55 Regular" panose="02000506090000020004" pitchFamily="2" charset="-34"/>
              </a:rPr>
              <a:t>Speaker)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lvethaicaMon X 55 Regular" panose="02000506090000020004" pitchFamily="2" charset="-34"/>
                <a:ea typeface="+mn-ea"/>
                <a:cs typeface="DB HelvethaicaMon X 55 Regular" panose="02000506090000020004" pitchFamily="2" charset="-34"/>
              </a:rPr>
              <a:t>และหูฟัง (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lvethaicaMon X 55 Regular" panose="02000506090000020004" pitchFamily="2" charset="-34"/>
                <a:ea typeface="+mn-ea"/>
                <a:cs typeface="DB HelvethaicaMon X 55 Regular" panose="02000506090000020004" pitchFamily="2" charset="-34"/>
              </a:rPr>
              <a:t>Headset)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lvethaicaMon X 55 Regular" panose="02000506090000020004" pitchFamily="2" charset="-34"/>
                <a:ea typeface="+mn-ea"/>
                <a:cs typeface="DB HelvethaicaMon X 55 Regular" panose="02000506090000020004" pitchFamily="2" charset="-34"/>
              </a:rPr>
              <a:t>เป็นต้น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4D67EFE-68D7-4F3A-A128-790EE5FBD9F3}"/>
              </a:ext>
            </a:extLst>
          </p:cNvPr>
          <p:cNvSpPr/>
          <p:nvPr/>
        </p:nvSpPr>
        <p:spPr>
          <a:xfrm>
            <a:off x="553299" y="1722864"/>
            <a:ext cx="71678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DB HelvethaicaMon X Med" panose="02000506090000020004" pitchFamily="2" charset="-34"/>
                <a:ea typeface="+mn-ea"/>
                <a:cs typeface="DB HelvethaicaMon X Med" panose="02000506090000020004" pitchFamily="2" charset="-34"/>
              </a:rPr>
              <a:t>5.1.2)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DB HelvethaicaMon X Med" panose="02000506090000020004" pitchFamily="2" charset="-34"/>
                <a:ea typeface="+mn-ea"/>
                <a:cs typeface="DB HelvethaicaMon X Med" panose="02000506090000020004" pitchFamily="2" charset="-34"/>
              </a:rPr>
              <a:t>อุปกรณ์เก็บข้อมูล (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DB HelvethaicaMon X Med" panose="02000506090000020004" pitchFamily="2" charset="-34"/>
                <a:ea typeface="+mn-ea"/>
                <a:cs typeface="DB HelvethaicaMon X Med" panose="02000506090000020004" pitchFamily="2" charset="-34"/>
              </a:rPr>
              <a:t>Storage Device)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B HelvethaicaMon X Med" panose="02000506090000020004" pitchFamily="2" charset="-34"/>
                <a:ea typeface="+mn-ea"/>
                <a:cs typeface="DB HelvethaicaMon X Med" panose="02000506090000020004" pitchFamily="2" charset="-34"/>
              </a:rPr>
              <a:t>ทำหน้าที่จัดเก็บข้อมูล บันทึกข้อมูล และชุดคำสั่งต่างๆ ในการเรียกใช้งาน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lvethaicaMon X 55 Regular" panose="02000506090000020004" pitchFamily="2" charset="-34"/>
                <a:ea typeface="+mn-ea"/>
                <a:cs typeface="DB HelvethaicaMon X 55 Regular" panose="02000506090000020004" pitchFamily="2" charset="-34"/>
              </a:rPr>
              <a:t>เช่น ฮาร์ดดิสก์ (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lvethaicaMon X 55 Regular" panose="02000506090000020004" pitchFamily="2" charset="-34"/>
                <a:ea typeface="+mn-ea"/>
                <a:cs typeface="DB HelvethaicaMon X 55 Regular" panose="02000506090000020004" pitchFamily="2" charset="-34"/>
              </a:rPr>
              <a:t>Hard Disk)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lvethaicaMon X 55 Regular" panose="02000506090000020004" pitchFamily="2" charset="-34"/>
                <a:ea typeface="+mn-ea"/>
                <a:cs typeface="DB HelvethaicaMon X 55 Regular" panose="02000506090000020004" pitchFamily="2" charset="-34"/>
              </a:rPr>
              <a:t>ซีดี (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lvethaicaMon X 55 Regular" panose="02000506090000020004" pitchFamily="2" charset="-34"/>
                <a:ea typeface="+mn-ea"/>
                <a:cs typeface="DB HelvethaicaMon X 55 Regular" panose="02000506090000020004" pitchFamily="2" charset="-34"/>
              </a:rPr>
              <a:t>Compact Disk : CD)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lvethaicaMon X 55 Regular" panose="02000506090000020004" pitchFamily="2" charset="-34"/>
                <a:ea typeface="+mn-ea"/>
                <a:cs typeface="DB HelvethaicaMon X 55 Regular" panose="02000506090000020004" pitchFamily="2" charset="-34"/>
              </a:rPr>
              <a:t>แฟลชไดรฟ์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lvethaicaMon X 55 Regular" panose="02000506090000020004" pitchFamily="2" charset="-34"/>
                <a:ea typeface="+mn-ea"/>
                <a:cs typeface="DB HelvethaicaMon X 55 Regular" panose="02000506090000020004" pitchFamily="2" charset="-34"/>
              </a:rPr>
              <a:t> (Flash Drive)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lvethaicaMon X 55 Regular" panose="02000506090000020004" pitchFamily="2" charset="-34"/>
                <a:ea typeface="+mn-ea"/>
                <a:cs typeface="DB HelvethaicaMon X 55 Regular" panose="02000506090000020004" pitchFamily="2" charset="-34"/>
              </a:rPr>
              <a:t>และการ์ดหน่วยความจำ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lvethaicaMon X 55 Regular" panose="02000506090000020004" pitchFamily="2" charset="-34"/>
                <a:ea typeface="+mn-ea"/>
                <a:cs typeface="DB HelvethaicaMon X 55 Regular" panose="02000506090000020004" pitchFamily="2" charset="-34"/>
              </a:rPr>
              <a:t> (Memory Card)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lvethaicaMon X 55 Regular" panose="02000506090000020004" pitchFamily="2" charset="-34"/>
                <a:ea typeface="+mn-ea"/>
                <a:cs typeface="DB HelvethaicaMon X 55 Regular" panose="02000506090000020004" pitchFamily="2" charset="-34"/>
              </a:rPr>
              <a:t>เป็นต้น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HelvethaicaMon X 55 Regular" panose="02000506090000020004" pitchFamily="2" charset="-34"/>
              <a:ea typeface="+mn-ea"/>
              <a:cs typeface="DB HelvethaicaMon X 55 Regular" panose="02000506090000020004" pitchFamily="2" charset="-34"/>
            </a:endParaRPr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xmlns="" id="{D35025DA-ADA7-4723-841E-93F52DBB60A7}"/>
              </a:ext>
            </a:extLst>
          </p:cNvPr>
          <p:cNvSpPr/>
          <p:nvPr/>
        </p:nvSpPr>
        <p:spPr>
          <a:xfrm>
            <a:off x="0" y="6529013"/>
            <a:ext cx="12191997" cy="379182"/>
          </a:xfrm>
          <a:custGeom>
            <a:avLst/>
            <a:gdLst/>
            <a:ahLst/>
            <a:cxnLst/>
            <a:rect l="l" t="t" r="r" b="b"/>
            <a:pathLst>
              <a:path w="4816592" h="149800">
                <a:moveTo>
                  <a:pt x="0" y="0"/>
                </a:moveTo>
                <a:lnTo>
                  <a:pt x="4816592" y="0"/>
                </a:lnTo>
                <a:lnTo>
                  <a:pt x="4816592" y="149800"/>
                </a:lnTo>
                <a:lnTo>
                  <a:pt x="0" y="149800"/>
                </a:lnTo>
                <a:close/>
              </a:path>
            </a:pathLst>
          </a:custGeom>
          <a:solidFill>
            <a:srgbClr val="DCDCDD"/>
          </a:solidFill>
        </p:spPr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0FCEB5C0-3AAA-4FE3-8940-7A56671B5227}"/>
              </a:ext>
            </a:extLst>
          </p:cNvPr>
          <p:cNvGrpSpPr/>
          <p:nvPr/>
        </p:nvGrpSpPr>
        <p:grpSpPr>
          <a:xfrm>
            <a:off x="9221002" y="1555497"/>
            <a:ext cx="2065239" cy="2065239"/>
            <a:chOff x="9221002" y="1555497"/>
            <a:chExt cx="2065239" cy="2065239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EAA90DE3-99A5-48B1-86DE-DFE57C242A14}"/>
                </a:ext>
              </a:extLst>
            </p:cNvPr>
            <p:cNvSpPr/>
            <p:nvPr/>
          </p:nvSpPr>
          <p:spPr>
            <a:xfrm>
              <a:off x="9221002" y="1555497"/>
              <a:ext cx="2065239" cy="2065239"/>
            </a:xfrm>
            <a:prstGeom prst="ellipse">
              <a:avLst/>
            </a:prstGeom>
            <a:solidFill>
              <a:srgbClr val="FFFFAA"/>
            </a:solidFill>
            <a:ln w="38100">
              <a:solidFill>
                <a:srgbClr val="7778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Graphic 2" descr="USB">
              <a:extLst>
                <a:ext uri="{FF2B5EF4-FFF2-40B4-BE49-F238E27FC236}">
                  <a16:creationId xmlns:a16="http://schemas.microsoft.com/office/drawing/2014/main" xmlns="" id="{F8478E3D-23A6-47C7-876A-C5EA72D2E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501001" y="1876916"/>
              <a:ext cx="1422400" cy="142240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07B3D1BF-5F11-4969-9D13-2E932D470716}"/>
              </a:ext>
            </a:extLst>
          </p:cNvPr>
          <p:cNvGrpSpPr/>
          <p:nvPr/>
        </p:nvGrpSpPr>
        <p:grpSpPr>
          <a:xfrm>
            <a:off x="9179582" y="3944458"/>
            <a:ext cx="2065239" cy="2065239"/>
            <a:chOff x="9179582" y="3944458"/>
            <a:chExt cx="2065239" cy="2065239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192F6065-E919-4D6D-BA92-E317A0D64639}"/>
                </a:ext>
              </a:extLst>
            </p:cNvPr>
            <p:cNvSpPr/>
            <p:nvPr/>
          </p:nvSpPr>
          <p:spPr>
            <a:xfrm>
              <a:off x="9179582" y="3944458"/>
              <a:ext cx="2065239" cy="2065239"/>
            </a:xfrm>
            <a:prstGeom prst="ellipse">
              <a:avLst/>
            </a:prstGeom>
            <a:solidFill>
              <a:srgbClr val="FFFFAA"/>
            </a:solidFill>
            <a:ln w="38100">
              <a:solidFill>
                <a:srgbClr val="7778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0" name="Graphic 29" descr="Monitor">
              <a:extLst>
                <a:ext uri="{FF2B5EF4-FFF2-40B4-BE49-F238E27FC236}">
                  <a16:creationId xmlns:a16="http://schemas.microsoft.com/office/drawing/2014/main" xmlns="" id="{609F89E3-B94B-49BE-8171-7EDAAC3D9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9436800" y="4221321"/>
              <a:ext cx="1550802" cy="15508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5268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AE3B135-3C79-4796-AA15-1289BFF4ED11}"/>
              </a:ext>
            </a:extLst>
          </p:cNvPr>
          <p:cNvSpPr/>
          <p:nvPr/>
        </p:nvSpPr>
        <p:spPr>
          <a:xfrm>
            <a:off x="501097" y="1331051"/>
            <a:ext cx="107072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5.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2) ซอฟต์แวร์ (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Software)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หรือโปรแกรม (</a:t>
            </a:r>
            <a:r>
              <a:rPr lang="en-GB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Program) </a:t>
            </a:r>
            <a:r>
              <a:rPr lang="th-TH" sz="3200" dirty="0">
                <a:solidFill>
                  <a:srgbClr val="0070C0"/>
                </a:solidFill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ที่บอกให้คอมพิวเตอร์รู้ว่าจะต้องทำงานตามขั้นตอนอย่างไร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โดยทำหน้าที่แปลงข้อมูลหรือข้อเท็จจริงที่ยังไม่ผ่านการประมวลผลให้อยู่ในรูปของสารสนเทศ</a:t>
            </a:r>
            <a:r>
              <a:rPr lang="en-US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โดยสามารถจัดได้เป็น 2 ประเภท คือ </a:t>
            </a:r>
            <a:endParaRPr lang="en-GB" sz="32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A2CCCEA-97C9-409E-B065-D7F4F58ECE14}"/>
              </a:ext>
            </a:extLst>
          </p:cNvPr>
          <p:cNvGrpSpPr/>
          <p:nvPr/>
        </p:nvGrpSpPr>
        <p:grpSpPr>
          <a:xfrm>
            <a:off x="-2" y="-26098"/>
            <a:ext cx="12191999" cy="1226510"/>
            <a:chOff x="-2" y="-26098"/>
            <a:chExt cx="12191999" cy="122651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4667517E-8987-4C3E-AA0C-4B2794EBCFAA}"/>
                </a:ext>
              </a:extLst>
            </p:cNvPr>
            <p:cNvGrpSpPr/>
            <p:nvPr/>
          </p:nvGrpSpPr>
          <p:grpSpPr>
            <a:xfrm>
              <a:off x="-2" y="-26098"/>
              <a:ext cx="12191999" cy="1226510"/>
              <a:chOff x="-2" y="-26098"/>
              <a:chExt cx="12191999" cy="1226510"/>
            </a:xfrm>
          </p:grpSpPr>
          <p:grpSp>
            <p:nvGrpSpPr>
              <p:cNvPr id="16" name="Group 2">
                <a:extLst>
                  <a:ext uri="{FF2B5EF4-FFF2-40B4-BE49-F238E27FC236}">
                    <a16:creationId xmlns:a16="http://schemas.microsoft.com/office/drawing/2014/main" xmlns="" id="{B28826A9-C6BE-4E2F-8384-EB9187742AA1}"/>
                  </a:ext>
                </a:extLst>
              </p:cNvPr>
              <p:cNvGrpSpPr/>
              <p:nvPr/>
            </p:nvGrpSpPr>
            <p:grpSpPr>
              <a:xfrm>
                <a:off x="-2" y="-26098"/>
                <a:ext cx="12191999" cy="1226510"/>
                <a:chOff x="0" y="0"/>
                <a:chExt cx="6229756" cy="3154435"/>
              </a:xfrm>
            </p:grpSpPr>
            <p:sp>
              <p:nvSpPr>
                <p:cNvPr id="28" name="Freeform 3">
                  <a:extLst>
                    <a:ext uri="{FF2B5EF4-FFF2-40B4-BE49-F238E27FC236}">
                      <a16:creationId xmlns:a16="http://schemas.microsoft.com/office/drawing/2014/main" xmlns="" id="{7C244261-4F6F-4599-8EEE-2C7DC468184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229756" cy="3154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9756" h="3154435">
                      <a:moveTo>
                        <a:pt x="0" y="0"/>
                      </a:moveTo>
                      <a:lnTo>
                        <a:pt x="6229756" y="0"/>
                      </a:lnTo>
                      <a:lnTo>
                        <a:pt x="6229756" y="3154435"/>
                      </a:lnTo>
                      <a:lnTo>
                        <a:pt x="0" y="3154435"/>
                      </a:lnTo>
                      <a:close/>
                    </a:path>
                  </a:pathLst>
                </a:custGeom>
                <a:solidFill>
                  <a:srgbClr val="AABDFF"/>
                </a:solidFill>
              </p:spPr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62611980-4F71-48CA-829A-B4F866FAA7C2}"/>
                  </a:ext>
                </a:extLst>
              </p:cNvPr>
              <p:cNvGrpSpPr/>
              <p:nvPr/>
            </p:nvGrpSpPr>
            <p:grpSpPr>
              <a:xfrm>
                <a:off x="553299" y="328987"/>
                <a:ext cx="8667703" cy="651277"/>
                <a:chOff x="3936999" y="-952500"/>
                <a:chExt cx="8667703" cy="651277"/>
              </a:xfrm>
            </p:grpSpPr>
            <p:sp>
              <p:nvSpPr>
                <p:cNvPr id="22" name="Rectangle: Rounded Corners 21">
                  <a:extLst>
                    <a:ext uri="{FF2B5EF4-FFF2-40B4-BE49-F238E27FC236}">
                      <a16:creationId xmlns:a16="http://schemas.microsoft.com/office/drawing/2014/main" xmlns="" id="{B577ECF4-7B1D-4832-8ABB-C4A791D9A282}"/>
                    </a:ext>
                  </a:extLst>
                </p:cNvPr>
                <p:cNvSpPr/>
                <p:nvPr/>
              </p:nvSpPr>
              <p:spPr>
                <a:xfrm>
                  <a:off x="3936999" y="-952500"/>
                  <a:ext cx="8667703" cy="65127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xmlns="" id="{5D326E3C-2579-4B79-AEB5-E41EBAD73637}"/>
                    </a:ext>
                  </a:extLst>
                </p:cNvPr>
                <p:cNvGrpSpPr/>
                <p:nvPr/>
              </p:nvGrpSpPr>
              <p:grpSpPr>
                <a:xfrm>
                  <a:off x="4235462" y="-800100"/>
                  <a:ext cx="364308" cy="368300"/>
                  <a:chOff x="662551" y="559883"/>
                  <a:chExt cx="364308" cy="368300"/>
                </a:xfrm>
              </p:grpSpPr>
              <p:sp>
                <p:nvSpPr>
                  <p:cNvPr id="25" name="AutoShape 9">
                    <a:extLst>
                      <a:ext uri="{FF2B5EF4-FFF2-40B4-BE49-F238E27FC236}">
                        <a16:creationId xmlns:a16="http://schemas.microsoft.com/office/drawing/2014/main" xmlns="" id="{F8915CF0-F9B7-40C6-9C09-9630071EB9F0}"/>
                      </a:ext>
                    </a:extLst>
                  </p:cNvPr>
                  <p:cNvSpPr/>
                  <p:nvPr/>
                </p:nvSpPr>
                <p:spPr>
                  <a:xfrm>
                    <a:off x="662551" y="55988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26" name="AutoShape 10">
                    <a:extLst>
                      <a:ext uri="{FF2B5EF4-FFF2-40B4-BE49-F238E27FC236}">
                        <a16:creationId xmlns:a16="http://schemas.microsoft.com/office/drawing/2014/main" xmlns="" id="{E00D43DA-92C8-4B4C-A033-8AE8573DC08B}"/>
                      </a:ext>
                    </a:extLst>
                  </p:cNvPr>
                  <p:cNvSpPr/>
                  <p:nvPr/>
                </p:nvSpPr>
                <p:spPr>
                  <a:xfrm>
                    <a:off x="662551" y="74403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27" name="AutoShape 11">
                    <a:extLst>
                      <a:ext uri="{FF2B5EF4-FFF2-40B4-BE49-F238E27FC236}">
                        <a16:creationId xmlns:a16="http://schemas.microsoft.com/office/drawing/2014/main" xmlns="" id="{18599229-AAD1-45EC-A288-2582C86B03C1}"/>
                      </a:ext>
                    </a:extLst>
                  </p:cNvPr>
                  <p:cNvSpPr/>
                  <p:nvPr/>
                </p:nvSpPr>
                <p:spPr>
                  <a:xfrm>
                    <a:off x="662551" y="928182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</p:grpSp>
            <p:pic>
              <p:nvPicPr>
                <p:cNvPr id="24" name="Picture 13">
                  <a:extLst>
                    <a:ext uri="{FF2B5EF4-FFF2-40B4-BE49-F238E27FC236}">
                      <a16:creationId xmlns:a16="http://schemas.microsoft.com/office/drawing/2014/main" xmlns="" id="{B05121BE-C1AD-4B1F-83D0-A122B8D2C0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1861042" y="-821861"/>
                  <a:ext cx="371704" cy="371704"/>
                </a:xfrm>
                <a:prstGeom prst="rect">
                  <a:avLst/>
                </a:prstGeom>
              </p:spPr>
            </p:pic>
          </p:grp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1CED62AF-FAD5-4158-9F15-BE09D840ABBF}"/>
                </a:ext>
              </a:extLst>
            </p:cNvPr>
            <p:cNvSpPr/>
            <p:nvPr/>
          </p:nvSpPr>
          <p:spPr>
            <a:xfrm>
              <a:off x="3302852" y="269904"/>
              <a:ext cx="344984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5. </a:t>
              </a:r>
              <a:r>
                <a:rPr lang="th-TH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ระบบสารสนเทศ</a:t>
              </a:r>
              <a:endParaRPr lang="en-GB" sz="4400" dirty="0">
                <a:latin typeface="DB HelvethaicaMon X Reg" panose="02000506090000020004" pitchFamily="2" charset="-34"/>
                <a:cs typeface="DB HelvethaicaMon X Reg" panose="02000506090000020004" pitchFamily="2" charset="-34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2435BFA-FBB7-4CE2-911B-03E97C67C232}"/>
              </a:ext>
            </a:extLst>
          </p:cNvPr>
          <p:cNvGrpSpPr/>
          <p:nvPr/>
        </p:nvGrpSpPr>
        <p:grpSpPr>
          <a:xfrm>
            <a:off x="553300" y="3053715"/>
            <a:ext cx="5410980" cy="3240517"/>
            <a:chOff x="-4194910" y="2899915"/>
            <a:chExt cx="5410980" cy="353945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CA93A2BD-E53E-4720-A1F6-11C7098EA864}"/>
                </a:ext>
              </a:extLst>
            </p:cNvPr>
            <p:cNvGrpSpPr/>
            <p:nvPr/>
          </p:nvGrpSpPr>
          <p:grpSpPr>
            <a:xfrm>
              <a:off x="-4194910" y="2899915"/>
              <a:ext cx="5410980" cy="3539452"/>
              <a:chOff x="453764" y="2389704"/>
              <a:chExt cx="5410980" cy="3539452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xmlns="" id="{1D914EEF-F382-4A9D-BC79-6229EE69B757}"/>
                  </a:ext>
                </a:extLst>
              </p:cNvPr>
              <p:cNvSpPr/>
              <p:nvPr/>
            </p:nvSpPr>
            <p:spPr>
              <a:xfrm>
                <a:off x="454496" y="2389704"/>
                <a:ext cx="5410248" cy="3539452"/>
              </a:xfrm>
              <a:prstGeom prst="roundRect">
                <a:avLst/>
              </a:prstGeom>
              <a:solidFill>
                <a:srgbClr val="FFFFAA"/>
              </a:solidFill>
              <a:ln>
                <a:solidFill>
                  <a:srgbClr val="7778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56301F24-913A-4EA1-8EEB-057005172975}"/>
                  </a:ext>
                </a:extLst>
              </p:cNvPr>
              <p:cNvSpPr/>
              <p:nvPr/>
            </p:nvSpPr>
            <p:spPr>
              <a:xfrm>
                <a:off x="453764" y="3597012"/>
                <a:ext cx="5400826" cy="19329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778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37F47D1D-E702-4003-BA2A-B6ABDF43459E}"/>
                </a:ext>
              </a:extLst>
            </p:cNvPr>
            <p:cNvSpPr/>
            <p:nvPr/>
          </p:nvSpPr>
          <p:spPr>
            <a:xfrm>
              <a:off x="-3097231" y="2906454"/>
              <a:ext cx="3303746" cy="1176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1">
                      <a:lumMod val="75000"/>
                    </a:schemeClr>
                  </a:solidFill>
                  <a:latin typeface="DB HelvethaicaMon X Med" panose="02000506090000020004" pitchFamily="2" charset="-34"/>
                  <a:cs typeface="DB HelvethaicaMon X Med" panose="02000506090000020004" pitchFamily="2" charset="-34"/>
                </a:rPr>
                <a:t>5.2.1) </a:t>
              </a:r>
              <a:r>
                <a:rPr lang="th-TH" sz="3200" dirty="0">
                  <a:solidFill>
                    <a:schemeClr val="accent1">
                      <a:lumMod val="75000"/>
                    </a:schemeClr>
                  </a:solidFill>
                  <a:latin typeface="DB HelvethaicaMon X Med" panose="02000506090000020004" pitchFamily="2" charset="-34"/>
                  <a:cs typeface="DB HelvethaicaMon X Med" panose="02000506090000020004" pitchFamily="2" charset="-34"/>
                </a:rPr>
                <a:t>ซอฟต์แวร์ระบบ </a:t>
              </a:r>
              <a:endParaRPr lang="en-US" sz="3200" dirty="0">
                <a:solidFill>
                  <a:schemeClr val="accent1">
                    <a:lumMod val="75000"/>
                  </a:schemeClr>
                </a:solidFill>
                <a:latin typeface="DB HelvethaicaMon X Med" panose="02000506090000020004" pitchFamily="2" charset="-34"/>
                <a:cs typeface="DB HelvethaicaMon X Med" panose="02000506090000020004" pitchFamily="2" charset="-34"/>
              </a:endParaRPr>
            </a:p>
            <a:p>
              <a:pPr algn="ctr"/>
              <a:r>
                <a:rPr lang="th-TH" sz="3200" dirty="0">
                  <a:solidFill>
                    <a:schemeClr val="accent1">
                      <a:lumMod val="75000"/>
                    </a:schemeClr>
                  </a:solidFill>
                  <a:latin typeface="DB HelvethaicaMon X Med" panose="02000506090000020004" pitchFamily="2" charset="-34"/>
                  <a:cs typeface="DB HelvethaicaMon X Med" panose="02000506090000020004" pitchFamily="2" charset="-34"/>
                </a:rPr>
                <a:t>(</a:t>
              </a:r>
              <a:r>
                <a:rPr lang="en-GB" sz="3200" dirty="0">
                  <a:solidFill>
                    <a:schemeClr val="accent1">
                      <a:lumMod val="75000"/>
                    </a:schemeClr>
                  </a:solidFill>
                  <a:latin typeface="DB HelvethaicaMon X Med" panose="02000506090000020004" pitchFamily="2" charset="-34"/>
                  <a:cs typeface="DB HelvethaicaMon X Med" panose="02000506090000020004" pitchFamily="2" charset="-34"/>
                </a:rPr>
                <a:t>System Software</a:t>
              </a:r>
              <a:r>
                <a:rPr lang="en-GB" sz="2400" dirty="0">
                  <a:solidFill>
                    <a:schemeClr val="accent1">
                      <a:lumMod val="75000"/>
                    </a:schemeClr>
                  </a:solidFill>
                  <a:latin typeface="DB HelvethaicaMon X Med" panose="02000506090000020004" pitchFamily="2" charset="-34"/>
                  <a:cs typeface="DB HelvethaicaMon X Med" panose="02000506090000020004" pitchFamily="2" charset="-34"/>
                </a:rPr>
                <a:t>) 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1072EF33-F09A-47C2-98CF-939E36C6CF69}"/>
                </a:ext>
              </a:extLst>
            </p:cNvPr>
            <p:cNvSpPr/>
            <p:nvPr/>
          </p:nvSpPr>
          <p:spPr>
            <a:xfrm>
              <a:off x="-4045420" y="4535095"/>
              <a:ext cx="511126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3200" dirty="0">
                  <a:latin typeface="DB HelvethaicaMon X 55 Regular" panose="02000506090000020004" pitchFamily="2" charset="-34"/>
                  <a:cs typeface="DB HelvethaicaMon X 55 Regular" panose="02000506090000020004" pitchFamily="2" charset="-34"/>
                </a:rPr>
                <a:t>เป็นโปรแกรมที่ใช้ในการ</a:t>
              </a:r>
              <a:r>
                <a:rPr lang="th-TH" sz="3200" dirty="0">
                  <a:solidFill>
                    <a:srgbClr val="0070C0"/>
                  </a:solidFill>
                  <a:latin typeface="DB HelvethaicaMon X 55 Regular" panose="02000506090000020004" pitchFamily="2" charset="-34"/>
                  <a:cs typeface="DB HelvethaicaMon X 55 Regular" panose="02000506090000020004" pitchFamily="2" charset="-34"/>
                </a:rPr>
                <a:t>ควบคุมระบบการทำงานของเครื่องคอมพิวเตอร์ทั้งหมด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3F1216E-D083-4986-8A43-D70CA6DE6F02}"/>
              </a:ext>
            </a:extLst>
          </p:cNvPr>
          <p:cNvGrpSpPr/>
          <p:nvPr/>
        </p:nvGrpSpPr>
        <p:grpSpPr>
          <a:xfrm>
            <a:off x="6253761" y="3053715"/>
            <a:ext cx="5410980" cy="3240517"/>
            <a:chOff x="6253761" y="2951946"/>
            <a:chExt cx="5410980" cy="3240517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B9BBFC4F-E190-4DBD-AEBF-4BFD6AB17C95}"/>
                </a:ext>
              </a:extLst>
            </p:cNvPr>
            <p:cNvGrpSpPr/>
            <p:nvPr/>
          </p:nvGrpSpPr>
          <p:grpSpPr>
            <a:xfrm>
              <a:off x="6253761" y="2951946"/>
              <a:ext cx="5410980" cy="3240517"/>
              <a:chOff x="453764" y="2389704"/>
              <a:chExt cx="5410980" cy="3539452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xmlns="" id="{2CA9C307-ED4D-49AD-8D83-3B8F69FEC435}"/>
                  </a:ext>
                </a:extLst>
              </p:cNvPr>
              <p:cNvSpPr/>
              <p:nvPr/>
            </p:nvSpPr>
            <p:spPr>
              <a:xfrm>
                <a:off x="454496" y="2389704"/>
                <a:ext cx="5410248" cy="3539452"/>
              </a:xfrm>
              <a:prstGeom prst="roundRect">
                <a:avLst/>
              </a:prstGeom>
              <a:solidFill>
                <a:srgbClr val="FFFFAA"/>
              </a:solidFill>
              <a:ln>
                <a:solidFill>
                  <a:srgbClr val="7778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606449EA-C655-4BBB-A80F-BD9C7D048291}"/>
                  </a:ext>
                </a:extLst>
              </p:cNvPr>
              <p:cNvSpPr/>
              <p:nvPr/>
            </p:nvSpPr>
            <p:spPr>
              <a:xfrm>
                <a:off x="453764" y="3597012"/>
                <a:ext cx="5410248" cy="19329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778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853A2D02-BD43-47B6-A105-5A9C15D6236E}"/>
                </a:ext>
              </a:extLst>
            </p:cNvPr>
            <p:cNvSpPr/>
            <p:nvPr/>
          </p:nvSpPr>
          <p:spPr>
            <a:xfrm>
              <a:off x="7135720" y="2980069"/>
              <a:ext cx="364632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1">
                      <a:lumMod val="75000"/>
                    </a:schemeClr>
                  </a:solidFill>
                  <a:latin typeface="DB HelvethaicaMon X Med" panose="02000506090000020004" pitchFamily="2" charset="-34"/>
                  <a:cs typeface="DB HelvethaicaMon X Med" panose="02000506090000020004" pitchFamily="2" charset="-34"/>
                </a:rPr>
                <a:t>5.2.2) </a:t>
              </a:r>
              <a:r>
                <a:rPr lang="th-TH" sz="3200" dirty="0">
                  <a:solidFill>
                    <a:schemeClr val="accent1">
                      <a:lumMod val="75000"/>
                    </a:schemeClr>
                  </a:solidFill>
                  <a:latin typeface="DB HelvethaicaMon X Med" panose="02000506090000020004" pitchFamily="2" charset="-34"/>
                  <a:cs typeface="DB HelvethaicaMon X Med" panose="02000506090000020004" pitchFamily="2" charset="-34"/>
                </a:rPr>
                <a:t>ซอฟต์แวร์ประยุกต์ </a:t>
              </a:r>
            </a:p>
            <a:p>
              <a:pPr algn="ctr"/>
              <a:r>
                <a:rPr lang="th-TH" sz="3200" dirty="0">
                  <a:solidFill>
                    <a:schemeClr val="accent1">
                      <a:lumMod val="75000"/>
                    </a:schemeClr>
                  </a:solidFill>
                  <a:latin typeface="DB HelvethaicaMon X Med" panose="02000506090000020004" pitchFamily="2" charset="-34"/>
                  <a:cs typeface="DB HelvethaicaMon X Med" panose="02000506090000020004" pitchFamily="2" charset="-34"/>
                </a:rPr>
                <a:t>(</a:t>
              </a:r>
              <a:r>
                <a:rPr lang="en-GB" sz="3200" dirty="0">
                  <a:solidFill>
                    <a:schemeClr val="accent1">
                      <a:lumMod val="75000"/>
                    </a:schemeClr>
                  </a:solidFill>
                  <a:latin typeface="DB HelvethaicaMon X Med" panose="02000506090000020004" pitchFamily="2" charset="-34"/>
                  <a:cs typeface="DB HelvethaicaMon X Med" panose="02000506090000020004" pitchFamily="2" charset="-34"/>
                </a:rPr>
                <a:t>Application Software) </a:t>
              </a:r>
              <a:endParaRPr lang="th-TH" sz="3200" dirty="0">
                <a:solidFill>
                  <a:schemeClr val="accent1">
                    <a:lumMod val="75000"/>
                  </a:schemeClr>
                </a:solidFill>
                <a:latin typeface="DB HelvethaicaMon X Med" panose="02000506090000020004" pitchFamily="2" charset="-34"/>
                <a:cs typeface="DB HelvethaicaMon X Med" panose="02000506090000020004" pitchFamily="2" charset="-34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718645B-0238-4DF4-A53C-EA2669E4EE41}"/>
                </a:ext>
              </a:extLst>
            </p:cNvPr>
            <p:cNvSpPr/>
            <p:nvPr/>
          </p:nvSpPr>
          <p:spPr>
            <a:xfrm>
              <a:off x="6836821" y="4157311"/>
              <a:ext cx="4244121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3200" dirty="0">
                  <a:latin typeface="DB HelvethaicaMon X 55 Regular" panose="02000506090000020004" pitchFamily="2" charset="-34"/>
                  <a:cs typeface="DB HelvethaicaMon X 55 Regular" panose="02000506090000020004" pitchFamily="2" charset="-34"/>
                </a:rPr>
                <a:t>เป็น</a:t>
              </a:r>
              <a:r>
                <a:rPr lang="th-TH" sz="3200" dirty="0">
                  <a:solidFill>
                    <a:srgbClr val="0070C0"/>
                  </a:solidFill>
                  <a:latin typeface="DB HelvethaicaMon X 55 Regular" panose="02000506090000020004" pitchFamily="2" charset="-34"/>
                  <a:cs typeface="DB HelvethaicaMon X 55 Regular" panose="02000506090000020004" pitchFamily="2" charset="-34"/>
                </a:rPr>
                <a:t>โปรแกรมที่ทำให้คอมพิวเตอร์ทำงานต่างๆ </a:t>
              </a:r>
              <a:r>
                <a:rPr lang="th-TH" sz="3200" dirty="0">
                  <a:latin typeface="DB HelvethaicaMon X 55 Regular" panose="02000506090000020004" pitchFamily="2" charset="-34"/>
                  <a:cs typeface="DB HelvethaicaMon X 55 Regular" panose="02000506090000020004" pitchFamily="2" charset="-34"/>
                </a:rPr>
                <a:t>ตามที่ผู้ใช้ต้องการทั้งสำหรับงานทั่วไปและงานเฉพาะด้าน</a:t>
              </a:r>
            </a:p>
          </p:txBody>
        </p:sp>
      </p:grpSp>
      <p:sp>
        <p:nvSpPr>
          <p:cNvPr id="47" name="Freeform 6">
            <a:extLst>
              <a:ext uri="{FF2B5EF4-FFF2-40B4-BE49-F238E27FC236}">
                <a16:creationId xmlns:a16="http://schemas.microsoft.com/office/drawing/2014/main" xmlns="" id="{D721844E-675C-430B-97BA-C0698079FCFE}"/>
              </a:ext>
            </a:extLst>
          </p:cNvPr>
          <p:cNvSpPr/>
          <p:nvPr/>
        </p:nvSpPr>
        <p:spPr>
          <a:xfrm>
            <a:off x="0" y="6529013"/>
            <a:ext cx="12191997" cy="379182"/>
          </a:xfrm>
          <a:custGeom>
            <a:avLst/>
            <a:gdLst/>
            <a:ahLst/>
            <a:cxnLst/>
            <a:rect l="l" t="t" r="r" b="b"/>
            <a:pathLst>
              <a:path w="4816592" h="149800">
                <a:moveTo>
                  <a:pt x="0" y="0"/>
                </a:moveTo>
                <a:lnTo>
                  <a:pt x="4816592" y="0"/>
                </a:lnTo>
                <a:lnTo>
                  <a:pt x="4816592" y="149800"/>
                </a:lnTo>
                <a:lnTo>
                  <a:pt x="0" y="149800"/>
                </a:lnTo>
                <a:close/>
              </a:path>
            </a:pathLst>
          </a:custGeom>
          <a:solidFill>
            <a:srgbClr val="DCDCDD"/>
          </a:solidFill>
        </p:spPr>
      </p:sp>
    </p:spTree>
    <p:extLst>
      <p:ext uri="{BB962C8B-B14F-4D97-AF65-F5344CB8AC3E}">
        <p14:creationId xmlns:p14="http://schemas.microsoft.com/office/powerpoint/2010/main" val="3149148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485CC22-EE99-494F-B988-509B98312B0B}"/>
              </a:ext>
            </a:extLst>
          </p:cNvPr>
          <p:cNvSpPr/>
          <p:nvPr/>
        </p:nvSpPr>
        <p:spPr>
          <a:xfrm>
            <a:off x="515767" y="1863952"/>
            <a:ext cx="89554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5.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3) ข้อมูล (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Data) </a:t>
            </a:r>
            <a:r>
              <a:rPr lang="th-TH" sz="3200" dirty="0">
                <a:solidFill>
                  <a:srgbClr val="0070C0"/>
                </a:solidFill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หมายถึงข้อมูลดิบที่ประกอบด้วยตัวอักษร ตัวเลข รูปภาพ วิดีโอ และเสียง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 ที่ถูกรวบรวมเพื่อเข้าสู่กระบวนการประมวลผลเป็นสารสนเทศ</a:t>
            </a:r>
            <a:endParaRPr lang="en-GB" sz="32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B5F4652-7004-4479-A7F0-C43D15B3F749}"/>
              </a:ext>
            </a:extLst>
          </p:cNvPr>
          <p:cNvSpPr/>
          <p:nvPr/>
        </p:nvSpPr>
        <p:spPr>
          <a:xfrm>
            <a:off x="515767" y="3704040"/>
            <a:ext cx="876963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5.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4) บุคลากร (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People)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เนื่องจากทุกๆ งานที่เกี่ยวข้องกับคอมพิวเตอร์จะต้องกระทำโดยบุคลากรทั้งสิ้น</a:t>
            </a:r>
            <a:r>
              <a:rPr lang="th-TH" sz="3200" dirty="0">
                <a:solidFill>
                  <a:srgbClr val="0070C0"/>
                </a:solidFill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ดังนั้น</a:t>
            </a:r>
            <a:r>
              <a:rPr lang="th-TH" sz="3200" dirty="0">
                <a:solidFill>
                  <a:srgbClr val="0070C0"/>
                </a:solidFill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บุคลากรจึงเป็นองค์ประกอบที่สำคัญที่สุดของระบบสารสนเทศ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 ได้แก่ ผู้ควบคุมระบบคอมพิวเตอร์ นักวิเคราะห์และออกแบบระบบ พนักงานจัดเตรียมข้อมูล นักบริหารข้อมูล ตลอดจนผู้ใช้ระบบ เป็นต้น </a:t>
            </a:r>
            <a:endParaRPr lang="en-GB" sz="32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68B8684-1DF4-4929-9C9F-DEA69046B4D6}"/>
              </a:ext>
            </a:extLst>
          </p:cNvPr>
          <p:cNvGrpSpPr/>
          <p:nvPr/>
        </p:nvGrpSpPr>
        <p:grpSpPr>
          <a:xfrm>
            <a:off x="-2" y="-26098"/>
            <a:ext cx="12191999" cy="1226510"/>
            <a:chOff x="-2" y="-26098"/>
            <a:chExt cx="12191999" cy="122651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303D3C46-68F2-4D4D-8319-E935AA73AFDB}"/>
                </a:ext>
              </a:extLst>
            </p:cNvPr>
            <p:cNvGrpSpPr/>
            <p:nvPr/>
          </p:nvGrpSpPr>
          <p:grpSpPr>
            <a:xfrm>
              <a:off x="-2" y="-26098"/>
              <a:ext cx="12191999" cy="1226510"/>
              <a:chOff x="-2" y="-26098"/>
              <a:chExt cx="12191999" cy="1226510"/>
            </a:xfrm>
          </p:grpSpPr>
          <p:grpSp>
            <p:nvGrpSpPr>
              <p:cNvPr id="10" name="Group 2">
                <a:extLst>
                  <a:ext uri="{FF2B5EF4-FFF2-40B4-BE49-F238E27FC236}">
                    <a16:creationId xmlns:a16="http://schemas.microsoft.com/office/drawing/2014/main" xmlns="" id="{058FA89A-E8D3-4C02-A07D-CE716B4BBB43}"/>
                  </a:ext>
                </a:extLst>
              </p:cNvPr>
              <p:cNvGrpSpPr/>
              <p:nvPr/>
            </p:nvGrpSpPr>
            <p:grpSpPr>
              <a:xfrm>
                <a:off x="-2" y="-26098"/>
                <a:ext cx="12191999" cy="1226510"/>
                <a:chOff x="0" y="0"/>
                <a:chExt cx="6229756" cy="3154435"/>
              </a:xfrm>
            </p:grpSpPr>
            <p:sp>
              <p:nvSpPr>
                <p:cNvPr id="18" name="Freeform 3">
                  <a:extLst>
                    <a:ext uri="{FF2B5EF4-FFF2-40B4-BE49-F238E27FC236}">
                      <a16:creationId xmlns:a16="http://schemas.microsoft.com/office/drawing/2014/main" xmlns="" id="{5A82347F-E997-4539-855B-1AAE99A1DCE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229756" cy="3154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9756" h="3154435">
                      <a:moveTo>
                        <a:pt x="0" y="0"/>
                      </a:moveTo>
                      <a:lnTo>
                        <a:pt x="6229756" y="0"/>
                      </a:lnTo>
                      <a:lnTo>
                        <a:pt x="6229756" y="3154435"/>
                      </a:lnTo>
                      <a:lnTo>
                        <a:pt x="0" y="3154435"/>
                      </a:lnTo>
                      <a:close/>
                    </a:path>
                  </a:pathLst>
                </a:custGeom>
                <a:solidFill>
                  <a:srgbClr val="AABDFF"/>
                </a:solidFill>
              </p:spPr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811AC4A5-FDDA-40DA-9474-4496CE89001C}"/>
                  </a:ext>
                </a:extLst>
              </p:cNvPr>
              <p:cNvGrpSpPr/>
              <p:nvPr/>
            </p:nvGrpSpPr>
            <p:grpSpPr>
              <a:xfrm>
                <a:off x="553299" y="328987"/>
                <a:ext cx="8667703" cy="651277"/>
                <a:chOff x="3936999" y="-952500"/>
                <a:chExt cx="8667703" cy="651277"/>
              </a:xfrm>
            </p:grpSpPr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xmlns="" id="{3EFD4C9E-65C4-4098-AACF-853042321097}"/>
                    </a:ext>
                  </a:extLst>
                </p:cNvPr>
                <p:cNvSpPr/>
                <p:nvPr/>
              </p:nvSpPr>
              <p:spPr>
                <a:xfrm>
                  <a:off x="3936999" y="-952500"/>
                  <a:ext cx="8667703" cy="65127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xmlns="" id="{1BD8EAA9-3FBF-4664-AB7A-2AE91045DD72}"/>
                    </a:ext>
                  </a:extLst>
                </p:cNvPr>
                <p:cNvGrpSpPr/>
                <p:nvPr/>
              </p:nvGrpSpPr>
              <p:grpSpPr>
                <a:xfrm>
                  <a:off x="4235462" y="-800100"/>
                  <a:ext cx="364308" cy="368300"/>
                  <a:chOff x="662551" y="559883"/>
                  <a:chExt cx="364308" cy="368300"/>
                </a:xfrm>
              </p:grpSpPr>
              <p:sp>
                <p:nvSpPr>
                  <p:cNvPr id="15" name="AutoShape 9">
                    <a:extLst>
                      <a:ext uri="{FF2B5EF4-FFF2-40B4-BE49-F238E27FC236}">
                        <a16:creationId xmlns:a16="http://schemas.microsoft.com/office/drawing/2014/main" xmlns="" id="{50795EF9-5715-4744-9CCC-A2F926849AFD}"/>
                      </a:ext>
                    </a:extLst>
                  </p:cNvPr>
                  <p:cNvSpPr/>
                  <p:nvPr/>
                </p:nvSpPr>
                <p:spPr>
                  <a:xfrm>
                    <a:off x="662551" y="55988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16" name="AutoShape 10">
                    <a:extLst>
                      <a:ext uri="{FF2B5EF4-FFF2-40B4-BE49-F238E27FC236}">
                        <a16:creationId xmlns:a16="http://schemas.microsoft.com/office/drawing/2014/main" xmlns="" id="{DCAD9189-0A94-4956-9D21-88C6DDD1A601}"/>
                      </a:ext>
                    </a:extLst>
                  </p:cNvPr>
                  <p:cNvSpPr/>
                  <p:nvPr/>
                </p:nvSpPr>
                <p:spPr>
                  <a:xfrm>
                    <a:off x="662551" y="74403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17" name="AutoShape 11">
                    <a:extLst>
                      <a:ext uri="{FF2B5EF4-FFF2-40B4-BE49-F238E27FC236}">
                        <a16:creationId xmlns:a16="http://schemas.microsoft.com/office/drawing/2014/main" xmlns="" id="{60D88782-40BD-4E92-9CE6-C629E29681E4}"/>
                      </a:ext>
                    </a:extLst>
                  </p:cNvPr>
                  <p:cNvSpPr/>
                  <p:nvPr/>
                </p:nvSpPr>
                <p:spPr>
                  <a:xfrm>
                    <a:off x="662551" y="928182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</p:grpSp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xmlns="" id="{64BEE651-E903-4D65-8A9F-DB0074FB9E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1861042" y="-821861"/>
                  <a:ext cx="371704" cy="371704"/>
                </a:xfrm>
                <a:prstGeom prst="rect">
                  <a:avLst/>
                </a:prstGeom>
              </p:spPr>
            </p:pic>
          </p:grp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5E87906D-82D1-48F8-8A1D-742544B2FA2D}"/>
                </a:ext>
              </a:extLst>
            </p:cNvPr>
            <p:cNvSpPr/>
            <p:nvPr/>
          </p:nvSpPr>
          <p:spPr>
            <a:xfrm>
              <a:off x="3302852" y="269904"/>
              <a:ext cx="344984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5. </a:t>
              </a:r>
              <a:r>
                <a:rPr lang="th-TH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ระบบสารสนเทศ</a:t>
              </a:r>
              <a:endParaRPr lang="en-GB" sz="4400" dirty="0">
                <a:latin typeface="DB HelvethaicaMon X Reg" panose="02000506090000020004" pitchFamily="2" charset="-34"/>
                <a:cs typeface="DB HelvethaicaMon X Reg" panose="02000506090000020004" pitchFamily="2" charset="-34"/>
              </a:endParaRPr>
            </a:p>
          </p:txBody>
        </p:sp>
      </p:grpSp>
      <p:sp>
        <p:nvSpPr>
          <p:cNvPr id="19" name="Freeform 6">
            <a:extLst>
              <a:ext uri="{FF2B5EF4-FFF2-40B4-BE49-F238E27FC236}">
                <a16:creationId xmlns:a16="http://schemas.microsoft.com/office/drawing/2014/main" xmlns="" id="{4BC9B703-9C2E-495E-ADC1-DA569A244ADD}"/>
              </a:ext>
            </a:extLst>
          </p:cNvPr>
          <p:cNvSpPr/>
          <p:nvPr/>
        </p:nvSpPr>
        <p:spPr>
          <a:xfrm>
            <a:off x="0" y="6529013"/>
            <a:ext cx="12191997" cy="379182"/>
          </a:xfrm>
          <a:custGeom>
            <a:avLst/>
            <a:gdLst/>
            <a:ahLst/>
            <a:cxnLst/>
            <a:rect l="l" t="t" r="r" b="b"/>
            <a:pathLst>
              <a:path w="4816592" h="149800">
                <a:moveTo>
                  <a:pt x="0" y="0"/>
                </a:moveTo>
                <a:lnTo>
                  <a:pt x="4816592" y="0"/>
                </a:lnTo>
                <a:lnTo>
                  <a:pt x="4816592" y="149800"/>
                </a:lnTo>
                <a:lnTo>
                  <a:pt x="0" y="149800"/>
                </a:lnTo>
                <a:close/>
              </a:path>
            </a:pathLst>
          </a:custGeom>
          <a:solidFill>
            <a:srgbClr val="DCDCDD"/>
          </a:solidFill>
        </p:spPr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146FED71-39F5-4FB6-9FEE-AA959A55C02E}"/>
              </a:ext>
            </a:extLst>
          </p:cNvPr>
          <p:cNvGrpSpPr/>
          <p:nvPr/>
        </p:nvGrpSpPr>
        <p:grpSpPr>
          <a:xfrm>
            <a:off x="9221002" y="1429528"/>
            <a:ext cx="2065239" cy="2065239"/>
            <a:chOff x="9221002" y="1555497"/>
            <a:chExt cx="2065239" cy="2065239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267ACA74-048C-481F-99D0-04344C84CE0E}"/>
                </a:ext>
              </a:extLst>
            </p:cNvPr>
            <p:cNvSpPr/>
            <p:nvPr/>
          </p:nvSpPr>
          <p:spPr>
            <a:xfrm>
              <a:off x="9221002" y="1555497"/>
              <a:ext cx="2065239" cy="2065239"/>
            </a:xfrm>
            <a:prstGeom prst="ellipse">
              <a:avLst/>
            </a:prstGeom>
            <a:solidFill>
              <a:srgbClr val="FFFFAA"/>
            </a:solidFill>
            <a:ln w="38100">
              <a:solidFill>
                <a:srgbClr val="7778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7" name="Graphic 26" descr="Database">
              <a:extLst>
                <a:ext uri="{FF2B5EF4-FFF2-40B4-BE49-F238E27FC236}">
                  <a16:creationId xmlns:a16="http://schemas.microsoft.com/office/drawing/2014/main" xmlns="" id="{87A32D78-163B-4273-A016-9EE74B43F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637320" y="1971815"/>
              <a:ext cx="1232601" cy="1232601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BB828EE3-B0FC-464A-909A-3DB11719B091}"/>
              </a:ext>
            </a:extLst>
          </p:cNvPr>
          <p:cNvGrpSpPr/>
          <p:nvPr/>
        </p:nvGrpSpPr>
        <p:grpSpPr>
          <a:xfrm>
            <a:off x="9221000" y="3911085"/>
            <a:ext cx="2065239" cy="2065239"/>
            <a:chOff x="9179582" y="3944458"/>
            <a:chExt cx="2065239" cy="2065239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DBC7A241-5BAD-41D4-BBDC-FCAEC47CC715}"/>
                </a:ext>
              </a:extLst>
            </p:cNvPr>
            <p:cNvSpPr/>
            <p:nvPr/>
          </p:nvSpPr>
          <p:spPr>
            <a:xfrm>
              <a:off x="9179582" y="3944458"/>
              <a:ext cx="2065239" cy="2065239"/>
            </a:xfrm>
            <a:prstGeom prst="ellipse">
              <a:avLst/>
            </a:prstGeom>
            <a:solidFill>
              <a:srgbClr val="FFFFAA"/>
            </a:solidFill>
            <a:ln w="38100">
              <a:solidFill>
                <a:srgbClr val="7778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0" name="Graphic 29" descr="Group">
              <a:extLst>
                <a:ext uri="{FF2B5EF4-FFF2-40B4-BE49-F238E27FC236}">
                  <a16:creationId xmlns:a16="http://schemas.microsoft.com/office/drawing/2014/main" xmlns="" id="{C8CD2F17-B5D4-4E5E-9989-35190BBC8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9433159" y="4248122"/>
              <a:ext cx="1567869" cy="15678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86464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9C955F-7066-425E-B08A-F54B8843F093}"/>
              </a:ext>
            </a:extLst>
          </p:cNvPr>
          <p:cNvSpPr/>
          <p:nvPr/>
        </p:nvSpPr>
        <p:spPr>
          <a:xfrm>
            <a:off x="3630575" y="6347663"/>
            <a:ext cx="68380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รูปที่ 1.4 กระบวนการทำงานของระบบสารสนเทศ</a:t>
            </a:r>
            <a:r>
              <a:rPr lang="en-US" sz="20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 </a:t>
            </a:r>
            <a:r>
              <a:rPr lang="th-TH" sz="20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(ที่มา : ปรับปรุงจาก </a:t>
            </a:r>
            <a:r>
              <a:rPr lang="en-GB" sz="20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https://teach-ict.com)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9381753-2E18-40B0-A0E8-D71EF196FCC9}"/>
              </a:ext>
            </a:extLst>
          </p:cNvPr>
          <p:cNvSpPr/>
          <p:nvPr/>
        </p:nvSpPr>
        <p:spPr>
          <a:xfrm>
            <a:off x="566263" y="2852347"/>
            <a:ext cx="259507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ระบบสารสนเทศประกอบด้วยกระบวนการทำงานหลักๆ ดังต่อไปนี้ </a:t>
            </a:r>
            <a:endParaRPr lang="en-GB" sz="32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4F23546-7C7F-4971-898E-FCD4CE57835E}"/>
              </a:ext>
            </a:extLst>
          </p:cNvPr>
          <p:cNvSpPr/>
          <p:nvPr/>
        </p:nvSpPr>
        <p:spPr>
          <a:xfrm>
            <a:off x="327730" y="1320794"/>
            <a:ext cx="115365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5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.5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) กระบวนการ (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Processes) </a:t>
            </a:r>
            <a:r>
              <a:rPr lang="th-TH" sz="3200" dirty="0">
                <a:solidFill>
                  <a:srgbClr val="0070C0"/>
                </a:solidFill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จำเป็นต้องปฏิบัติงานตามลำดับขั้นตอนทั้งในกรณีปกติและกรณีฉุกเฉิน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สิ่งเหล่านี้จะต้องมีการซักซ้อม มีการเตรียมการ และการทำเอกสารคู่มือการใช้งานที่ชัดเจน</a:t>
            </a:r>
            <a:endParaRPr lang="en-GB" sz="32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804007C-059B-4DF5-A155-332B456FFE31}"/>
              </a:ext>
            </a:extLst>
          </p:cNvPr>
          <p:cNvGrpSpPr/>
          <p:nvPr/>
        </p:nvGrpSpPr>
        <p:grpSpPr>
          <a:xfrm>
            <a:off x="-2" y="-26098"/>
            <a:ext cx="12191999" cy="1226510"/>
            <a:chOff x="-2" y="-26098"/>
            <a:chExt cx="12191999" cy="12265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BEB6DF13-1942-4C94-AC7D-DEC241119C9F}"/>
                </a:ext>
              </a:extLst>
            </p:cNvPr>
            <p:cNvGrpSpPr/>
            <p:nvPr/>
          </p:nvGrpSpPr>
          <p:grpSpPr>
            <a:xfrm>
              <a:off x="-2" y="-26098"/>
              <a:ext cx="12191999" cy="1226510"/>
              <a:chOff x="-2" y="-26098"/>
              <a:chExt cx="12191999" cy="1226510"/>
            </a:xfrm>
          </p:grpSpPr>
          <p:grpSp>
            <p:nvGrpSpPr>
              <p:cNvPr id="14" name="Group 2">
                <a:extLst>
                  <a:ext uri="{FF2B5EF4-FFF2-40B4-BE49-F238E27FC236}">
                    <a16:creationId xmlns:a16="http://schemas.microsoft.com/office/drawing/2014/main" xmlns="" id="{AE38225A-28BA-4B59-AC28-3121E5B1E96F}"/>
                  </a:ext>
                </a:extLst>
              </p:cNvPr>
              <p:cNvGrpSpPr/>
              <p:nvPr/>
            </p:nvGrpSpPr>
            <p:grpSpPr>
              <a:xfrm>
                <a:off x="-2" y="-26098"/>
                <a:ext cx="12191999" cy="1226510"/>
                <a:chOff x="0" y="0"/>
                <a:chExt cx="6229756" cy="3154435"/>
              </a:xfrm>
            </p:grpSpPr>
            <p:sp>
              <p:nvSpPr>
                <p:cNvPr id="22" name="Freeform 3">
                  <a:extLst>
                    <a:ext uri="{FF2B5EF4-FFF2-40B4-BE49-F238E27FC236}">
                      <a16:creationId xmlns:a16="http://schemas.microsoft.com/office/drawing/2014/main" xmlns="" id="{B2991025-C7C1-43C5-BA91-C5946EC7BAE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229756" cy="3154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9756" h="3154435">
                      <a:moveTo>
                        <a:pt x="0" y="0"/>
                      </a:moveTo>
                      <a:lnTo>
                        <a:pt x="6229756" y="0"/>
                      </a:lnTo>
                      <a:lnTo>
                        <a:pt x="6229756" y="3154435"/>
                      </a:lnTo>
                      <a:lnTo>
                        <a:pt x="0" y="3154435"/>
                      </a:lnTo>
                      <a:close/>
                    </a:path>
                  </a:pathLst>
                </a:custGeom>
                <a:solidFill>
                  <a:srgbClr val="AABDFF"/>
                </a:solidFill>
              </p:spPr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0132DC38-85B5-449D-B6A3-C3729C7D8A01}"/>
                  </a:ext>
                </a:extLst>
              </p:cNvPr>
              <p:cNvGrpSpPr/>
              <p:nvPr/>
            </p:nvGrpSpPr>
            <p:grpSpPr>
              <a:xfrm>
                <a:off x="553299" y="328987"/>
                <a:ext cx="8667703" cy="651277"/>
                <a:chOff x="3936999" y="-952500"/>
                <a:chExt cx="8667703" cy="651277"/>
              </a:xfrm>
            </p:grpSpPr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xmlns="" id="{89C9276F-5E7E-489B-9CC0-DCDA7CDE300F}"/>
                    </a:ext>
                  </a:extLst>
                </p:cNvPr>
                <p:cNvSpPr/>
                <p:nvPr/>
              </p:nvSpPr>
              <p:spPr>
                <a:xfrm>
                  <a:off x="3936999" y="-952500"/>
                  <a:ext cx="8667703" cy="65127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xmlns="" id="{03D334D3-8B13-4D5C-A0EE-709BAFD5AF02}"/>
                    </a:ext>
                  </a:extLst>
                </p:cNvPr>
                <p:cNvGrpSpPr/>
                <p:nvPr/>
              </p:nvGrpSpPr>
              <p:grpSpPr>
                <a:xfrm>
                  <a:off x="4235462" y="-800100"/>
                  <a:ext cx="364308" cy="368300"/>
                  <a:chOff x="662551" y="559883"/>
                  <a:chExt cx="364308" cy="368300"/>
                </a:xfrm>
              </p:grpSpPr>
              <p:sp>
                <p:nvSpPr>
                  <p:cNvPr id="19" name="AutoShape 9">
                    <a:extLst>
                      <a:ext uri="{FF2B5EF4-FFF2-40B4-BE49-F238E27FC236}">
                        <a16:creationId xmlns:a16="http://schemas.microsoft.com/office/drawing/2014/main" xmlns="" id="{FA6960CE-FEDB-46CF-8B83-07A8ACDBB188}"/>
                      </a:ext>
                    </a:extLst>
                  </p:cNvPr>
                  <p:cNvSpPr/>
                  <p:nvPr/>
                </p:nvSpPr>
                <p:spPr>
                  <a:xfrm>
                    <a:off x="662551" y="55988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20" name="AutoShape 10">
                    <a:extLst>
                      <a:ext uri="{FF2B5EF4-FFF2-40B4-BE49-F238E27FC236}">
                        <a16:creationId xmlns:a16="http://schemas.microsoft.com/office/drawing/2014/main" xmlns="" id="{7D60B05D-3BEB-4196-A901-4928D26DDC87}"/>
                      </a:ext>
                    </a:extLst>
                  </p:cNvPr>
                  <p:cNvSpPr/>
                  <p:nvPr/>
                </p:nvSpPr>
                <p:spPr>
                  <a:xfrm>
                    <a:off x="662551" y="74403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21" name="AutoShape 11">
                    <a:extLst>
                      <a:ext uri="{FF2B5EF4-FFF2-40B4-BE49-F238E27FC236}">
                        <a16:creationId xmlns:a16="http://schemas.microsoft.com/office/drawing/2014/main" xmlns="" id="{D2AE3F3D-8091-4112-878B-45DF46704F17}"/>
                      </a:ext>
                    </a:extLst>
                  </p:cNvPr>
                  <p:cNvSpPr/>
                  <p:nvPr/>
                </p:nvSpPr>
                <p:spPr>
                  <a:xfrm>
                    <a:off x="662551" y="928182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</p:grpSp>
            <p:pic>
              <p:nvPicPr>
                <p:cNvPr id="18" name="Picture 13">
                  <a:extLst>
                    <a:ext uri="{FF2B5EF4-FFF2-40B4-BE49-F238E27FC236}">
                      <a16:creationId xmlns:a16="http://schemas.microsoft.com/office/drawing/2014/main" xmlns="" id="{F0B7CF01-0651-4151-BA24-8CE25394D4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1861042" y="-821861"/>
                  <a:ext cx="371704" cy="371704"/>
                </a:xfrm>
                <a:prstGeom prst="rect">
                  <a:avLst/>
                </a:prstGeom>
              </p:spPr>
            </p:pic>
          </p:grp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0799C6C6-0B65-4C4F-84B0-D20151A2D772}"/>
                </a:ext>
              </a:extLst>
            </p:cNvPr>
            <p:cNvSpPr/>
            <p:nvPr/>
          </p:nvSpPr>
          <p:spPr>
            <a:xfrm>
              <a:off x="3302852" y="269904"/>
              <a:ext cx="344984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5. </a:t>
              </a:r>
              <a:r>
                <a:rPr lang="th-TH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ระบบสารสนเทศ</a:t>
              </a:r>
              <a:endParaRPr lang="en-GB" sz="4400" dirty="0">
                <a:latin typeface="DB HelvethaicaMon X Reg" panose="02000506090000020004" pitchFamily="2" charset="-34"/>
                <a:cs typeface="DB HelvethaicaMon X Reg" panose="02000506090000020004" pitchFamily="2" charset="-34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EF340249-3799-446E-A3BB-07B6CC4DF248}"/>
              </a:ext>
            </a:extLst>
          </p:cNvPr>
          <p:cNvGrpSpPr/>
          <p:nvPr/>
        </p:nvGrpSpPr>
        <p:grpSpPr>
          <a:xfrm>
            <a:off x="3344453" y="2606462"/>
            <a:ext cx="7778449" cy="551492"/>
            <a:chOff x="2907948" y="2509516"/>
            <a:chExt cx="7778449" cy="55149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C2E8D4FC-69E4-4F37-957D-D73E36194311}"/>
                </a:ext>
              </a:extLst>
            </p:cNvPr>
            <p:cNvGrpSpPr/>
            <p:nvPr/>
          </p:nvGrpSpPr>
          <p:grpSpPr>
            <a:xfrm>
              <a:off x="2907948" y="2518394"/>
              <a:ext cx="2171700" cy="538638"/>
              <a:chOff x="2832101" y="2518394"/>
              <a:chExt cx="2171700" cy="538638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xmlns="" id="{44DD3E72-6F43-42D3-83C7-5249E6698CCE}"/>
                  </a:ext>
                </a:extLst>
              </p:cNvPr>
              <p:cNvSpPr/>
              <p:nvPr/>
            </p:nvSpPr>
            <p:spPr>
              <a:xfrm>
                <a:off x="2832101" y="2518394"/>
                <a:ext cx="2171700" cy="529760"/>
              </a:xfrm>
              <a:prstGeom prst="roundRect">
                <a:avLst>
                  <a:gd name="adj" fmla="val 50000"/>
                </a:avLst>
              </a:prstGeom>
              <a:solidFill>
                <a:srgbClr val="FFFF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7FE3CE66-985F-4CF1-BEEC-AE23643D652F}"/>
                  </a:ext>
                </a:extLst>
              </p:cNvPr>
              <p:cNvSpPr/>
              <p:nvPr/>
            </p:nvSpPr>
            <p:spPr>
              <a:xfrm>
                <a:off x="2882573" y="2533812"/>
                <a:ext cx="207075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2800" dirty="0">
                    <a:latin typeface="DB HelvethaicaMon X 55 Regular" panose="02000506090000020004" pitchFamily="2" charset="-34"/>
                    <a:cs typeface="DB HelvethaicaMon X 55 Regular" panose="02000506090000020004" pitchFamily="2" charset="-34"/>
                  </a:rPr>
                  <a:t>สิ่งนำเข้า (ข้อมูลดิบ)</a:t>
                </a:r>
                <a:endParaRPr lang="en-GB" sz="2800" dirty="0">
                  <a:latin typeface="DB HelvethaicaMon X 55 Regular" panose="02000506090000020004" pitchFamily="2" charset="-34"/>
                  <a:cs typeface="DB HelvethaicaMon X 55 Regular" panose="02000506090000020004" pitchFamily="2" charset="-34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E622A800-A68A-4FFB-93E8-D89152805FA2}"/>
                </a:ext>
              </a:extLst>
            </p:cNvPr>
            <p:cNvGrpSpPr/>
            <p:nvPr/>
          </p:nvGrpSpPr>
          <p:grpSpPr>
            <a:xfrm>
              <a:off x="5538801" y="2509516"/>
              <a:ext cx="2171700" cy="551492"/>
              <a:chOff x="2832101" y="2518394"/>
              <a:chExt cx="2171700" cy="551492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xmlns="" id="{EDA371EC-5D08-43B2-A6E3-DC7D41E02692}"/>
                  </a:ext>
                </a:extLst>
              </p:cNvPr>
              <p:cNvSpPr/>
              <p:nvPr/>
            </p:nvSpPr>
            <p:spPr>
              <a:xfrm>
                <a:off x="2832101" y="2518394"/>
                <a:ext cx="2171700" cy="529760"/>
              </a:xfrm>
              <a:prstGeom prst="roundRect">
                <a:avLst>
                  <a:gd name="adj" fmla="val 50000"/>
                </a:avLst>
              </a:prstGeom>
              <a:solidFill>
                <a:srgbClr val="FFFF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9DDD0247-A2FF-4431-96D5-94A5B700C482}"/>
                  </a:ext>
                </a:extLst>
              </p:cNvPr>
              <p:cNvSpPr/>
              <p:nvPr/>
            </p:nvSpPr>
            <p:spPr>
              <a:xfrm>
                <a:off x="3055508" y="2546666"/>
                <a:ext cx="172488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2800" dirty="0">
                    <a:latin typeface="DB HelvethaicaMon X 55 Regular" panose="02000506090000020004" pitchFamily="2" charset="-34"/>
                    <a:cs typeface="DB HelvethaicaMon X 55 Regular" panose="02000506090000020004" pitchFamily="2" charset="-34"/>
                  </a:rPr>
                  <a:t>การประมวลผล</a:t>
                </a:r>
                <a:endParaRPr lang="en-GB" sz="2800" dirty="0">
                  <a:latin typeface="DB HelvethaicaMon X 55 Regular" panose="02000506090000020004" pitchFamily="2" charset="-34"/>
                  <a:cs typeface="DB HelvethaicaMon X 55 Regular" panose="02000506090000020004" pitchFamily="2" charset="-34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0E5B822B-E0FB-4603-9FBD-006BA77E7990}"/>
                </a:ext>
              </a:extLst>
            </p:cNvPr>
            <p:cNvGrpSpPr/>
            <p:nvPr/>
          </p:nvGrpSpPr>
          <p:grpSpPr>
            <a:xfrm>
              <a:off x="8295973" y="2509516"/>
              <a:ext cx="2390424" cy="538638"/>
              <a:chOff x="2630857" y="2518394"/>
              <a:chExt cx="2390424" cy="538638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xmlns="" id="{ABB51929-4614-40A4-A646-BB04DD821C6C}"/>
                  </a:ext>
                </a:extLst>
              </p:cNvPr>
              <p:cNvSpPr/>
              <p:nvPr/>
            </p:nvSpPr>
            <p:spPr>
              <a:xfrm>
                <a:off x="2630857" y="2518394"/>
                <a:ext cx="2372944" cy="529760"/>
              </a:xfrm>
              <a:prstGeom prst="roundRect">
                <a:avLst>
                  <a:gd name="adj" fmla="val 50000"/>
                </a:avLst>
              </a:prstGeom>
              <a:solidFill>
                <a:srgbClr val="FFFF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9510DCF4-BF4E-4F6F-86EF-5D16EFACE38D}"/>
                  </a:ext>
                </a:extLst>
              </p:cNvPr>
              <p:cNvSpPr/>
              <p:nvPr/>
            </p:nvSpPr>
            <p:spPr>
              <a:xfrm>
                <a:off x="2648337" y="2533812"/>
                <a:ext cx="237294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2800" dirty="0">
                    <a:latin typeface="DB HelvethaicaMon X 55 Regular" panose="02000506090000020004" pitchFamily="2" charset="-34"/>
                    <a:cs typeface="DB HelvethaicaMon X 55 Regular" panose="02000506090000020004" pitchFamily="2" charset="-34"/>
                  </a:rPr>
                  <a:t>สิ่งส่งออก (สารสนเทศ)</a:t>
                </a:r>
                <a:endParaRPr lang="en-GB" sz="2800" dirty="0">
                  <a:latin typeface="DB HelvethaicaMon X 55 Regular" panose="02000506090000020004" pitchFamily="2" charset="-34"/>
                  <a:cs typeface="DB HelvethaicaMon X 55 Regular" panose="02000506090000020004" pitchFamily="2" charset="-34"/>
                </a:endParaRPr>
              </a:p>
            </p:txBody>
          </p:sp>
        </p:grpSp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xmlns="" id="{4C055F68-295F-40F8-8D47-A282FBB3BDC8}"/>
                </a:ext>
              </a:extLst>
            </p:cNvPr>
            <p:cNvSpPr/>
            <p:nvPr/>
          </p:nvSpPr>
          <p:spPr>
            <a:xfrm rot="5400000">
              <a:off x="5110224" y="2688714"/>
              <a:ext cx="372624" cy="213417"/>
            </a:xfrm>
            <a:prstGeom prst="triangle">
              <a:avLst/>
            </a:prstGeom>
            <a:solidFill>
              <a:srgbClr val="E76F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xmlns="" id="{315A3153-D381-44EA-9499-E9C907E01EAD}"/>
                </a:ext>
              </a:extLst>
            </p:cNvPr>
            <p:cNvSpPr/>
            <p:nvPr/>
          </p:nvSpPr>
          <p:spPr>
            <a:xfrm rot="5400000">
              <a:off x="7854304" y="2676566"/>
              <a:ext cx="372624" cy="213417"/>
            </a:xfrm>
            <a:prstGeom prst="triangle">
              <a:avLst/>
            </a:prstGeom>
            <a:solidFill>
              <a:srgbClr val="E76F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BE4A8B23-8CF2-4357-A966-1D318F517ED4}"/>
              </a:ext>
            </a:extLst>
          </p:cNvPr>
          <p:cNvGrpSpPr/>
          <p:nvPr/>
        </p:nvGrpSpPr>
        <p:grpSpPr>
          <a:xfrm>
            <a:off x="3302852" y="3271344"/>
            <a:ext cx="7554825" cy="2906406"/>
            <a:chOff x="3070282" y="3176161"/>
            <a:chExt cx="7554825" cy="290640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C4D3729A-E4D7-4724-985F-EEBD1622E116}"/>
                </a:ext>
              </a:extLst>
            </p:cNvPr>
            <p:cNvGrpSpPr/>
            <p:nvPr/>
          </p:nvGrpSpPr>
          <p:grpSpPr>
            <a:xfrm>
              <a:off x="3070282" y="3852011"/>
              <a:ext cx="1298495" cy="532098"/>
              <a:chOff x="3148377" y="3667973"/>
              <a:chExt cx="1298495" cy="532098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43226509-F7B8-48BA-ACF3-AD6AA9FDBE15}"/>
                  </a:ext>
                </a:extLst>
              </p:cNvPr>
              <p:cNvSpPr/>
              <p:nvPr/>
            </p:nvSpPr>
            <p:spPr>
              <a:xfrm>
                <a:off x="3148377" y="3676851"/>
                <a:ext cx="1298495" cy="523220"/>
              </a:xfrm>
              <a:prstGeom prst="rect">
                <a:avLst/>
              </a:prstGeom>
              <a:solidFill>
                <a:srgbClr val="DCDC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2A236039-6F79-4AE9-BFBA-5C64BEDD73EB}"/>
                  </a:ext>
                </a:extLst>
              </p:cNvPr>
              <p:cNvSpPr/>
              <p:nvPr/>
            </p:nvSpPr>
            <p:spPr>
              <a:xfrm>
                <a:off x="3374347" y="3667973"/>
                <a:ext cx="94026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latin typeface="DB HelvethaicaMon X 55 Regular" panose="02000506090000020004" pitchFamily="2" charset="-34"/>
                    <a:cs typeface="DB HelvethaicaMon X 55 Regular" panose="02000506090000020004" pitchFamily="2" charset="-34"/>
                  </a:rPr>
                  <a:t>Data</a:t>
                </a:r>
                <a:endParaRPr lang="en-GB" sz="2800" dirty="0">
                  <a:latin typeface="DB HelvethaicaMon X 55 Regular" panose="02000506090000020004" pitchFamily="2" charset="-34"/>
                  <a:cs typeface="DB HelvethaicaMon X 55 Regular" panose="02000506090000020004" pitchFamily="2" charset="-34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0E717119-F727-4505-A242-922E1BB487D8}"/>
                </a:ext>
              </a:extLst>
            </p:cNvPr>
            <p:cNvGrpSpPr/>
            <p:nvPr/>
          </p:nvGrpSpPr>
          <p:grpSpPr>
            <a:xfrm>
              <a:off x="4540579" y="4371255"/>
              <a:ext cx="1298495" cy="536074"/>
              <a:chOff x="3148377" y="3663997"/>
              <a:chExt cx="1298495" cy="536074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9595F6A8-33F6-47A0-A943-9DA562B92747}"/>
                  </a:ext>
                </a:extLst>
              </p:cNvPr>
              <p:cNvSpPr/>
              <p:nvPr/>
            </p:nvSpPr>
            <p:spPr>
              <a:xfrm>
                <a:off x="3148377" y="3676851"/>
                <a:ext cx="1298495" cy="523220"/>
              </a:xfrm>
              <a:prstGeom prst="rect">
                <a:avLst/>
              </a:prstGeom>
              <a:solidFill>
                <a:srgbClr val="DCDC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7B2FDA02-5780-44D7-A9D5-2037E4450199}"/>
                  </a:ext>
                </a:extLst>
              </p:cNvPr>
              <p:cNvSpPr/>
              <p:nvPr/>
            </p:nvSpPr>
            <p:spPr>
              <a:xfrm>
                <a:off x="3426084" y="3663997"/>
                <a:ext cx="94026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DB HelvethaicaMon X 55 Regular" panose="02000506090000020004" pitchFamily="2" charset="-34"/>
                    <a:cs typeface="DB HelvethaicaMon X 55 Regular" panose="02000506090000020004" pitchFamily="2" charset="-34"/>
                  </a:rPr>
                  <a:t>Input</a:t>
                </a:r>
                <a:endParaRPr lang="en-GB" sz="2800" dirty="0">
                  <a:latin typeface="DB HelvethaicaMon X 55 Regular" panose="02000506090000020004" pitchFamily="2" charset="-34"/>
                  <a:cs typeface="DB HelvethaicaMon X 55 Regular" panose="02000506090000020004" pitchFamily="2" charset="-34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A68DFD5B-630E-4DA5-8F99-7A61FAE849C5}"/>
                </a:ext>
              </a:extLst>
            </p:cNvPr>
            <p:cNvGrpSpPr/>
            <p:nvPr/>
          </p:nvGrpSpPr>
          <p:grpSpPr>
            <a:xfrm>
              <a:off x="6103445" y="4384109"/>
              <a:ext cx="1427145" cy="532720"/>
              <a:chOff x="3084051" y="3667351"/>
              <a:chExt cx="1427145" cy="532720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31EB7A1C-AD38-475D-A063-5AF7994DF88C}"/>
                  </a:ext>
                </a:extLst>
              </p:cNvPr>
              <p:cNvSpPr/>
              <p:nvPr/>
            </p:nvSpPr>
            <p:spPr>
              <a:xfrm>
                <a:off x="3148377" y="3676851"/>
                <a:ext cx="1298495" cy="523220"/>
              </a:xfrm>
              <a:prstGeom prst="rect">
                <a:avLst/>
              </a:prstGeom>
              <a:solidFill>
                <a:srgbClr val="DCDC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7C7E6154-35B5-43C4-9D0E-1551F5224D1E}"/>
                  </a:ext>
                </a:extLst>
              </p:cNvPr>
              <p:cNvSpPr/>
              <p:nvPr/>
            </p:nvSpPr>
            <p:spPr>
              <a:xfrm>
                <a:off x="3084051" y="3667351"/>
                <a:ext cx="142714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DB HelvethaicaMon X 55 Regular" panose="02000506090000020004" pitchFamily="2" charset="-34"/>
                    <a:cs typeface="DB HelvethaicaMon X 55 Regular" panose="02000506090000020004" pitchFamily="2" charset="-34"/>
                  </a:rPr>
                  <a:t>Processing</a:t>
                </a:r>
                <a:endParaRPr lang="en-GB" sz="2800" dirty="0">
                  <a:latin typeface="DB HelvethaicaMon X 55 Regular" panose="02000506090000020004" pitchFamily="2" charset="-34"/>
                  <a:cs typeface="DB HelvethaicaMon X 55 Regular" panose="02000506090000020004" pitchFamily="2" charset="-34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8B20F224-8065-4F82-AFB2-7A839A85C936}"/>
                </a:ext>
              </a:extLst>
            </p:cNvPr>
            <p:cNvGrpSpPr/>
            <p:nvPr/>
          </p:nvGrpSpPr>
          <p:grpSpPr>
            <a:xfrm>
              <a:off x="7762507" y="4366505"/>
              <a:ext cx="1298495" cy="532720"/>
              <a:chOff x="3148377" y="3667351"/>
              <a:chExt cx="1298495" cy="532720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922FF731-96DA-4CE0-9237-5E40C1FCBB39}"/>
                  </a:ext>
                </a:extLst>
              </p:cNvPr>
              <p:cNvSpPr/>
              <p:nvPr/>
            </p:nvSpPr>
            <p:spPr>
              <a:xfrm>
                <a:off x="3148377" y="3676851"/>
                <a:ext cx="1298495" cy="523220"/>
              </a:xfrm>
              <a:prstGeom prst="rect">
                <a:avLst/>
              </a:prstGeom>
              <a:solidFill>
                <a:srgbClr val="DCDC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AC587DD9-1B5B-43ED-AF23-1F937C36258B}"/>
                  </a:ext>
                </a:extLst>
              </p:cNvPr>
              <p:cNvSpPr/>
              <p:nvPr/>
            </p:nvSpPr>
            <p:spPr>
              <a:xfrm>
                <a:off x="3307396" y="3667351"/>
                <a:ext cx="94511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DB HelvethaicaMon X 55 Regular" panose="02000506090000020004" pitchFamily="2" charset="-34"/>
                    <a:cs typeface="DB HelvethaicaMon X 55 Regular" panose="02000506090000020004" pitchFamily="2" charset="-34"/>
                  </a:rPr>
                  <a:t>Output</a:t>
                </a:r>
                <a:endParaRPr lang="en-GB" sz="2800" dirty="0">
                  <a:latin typeface="DB HelvethaicaMon X 55 Regular" panose="02000506090000020004" pitchFamily="2" charset="-34"/>
                  <a:cs typeface="DB HelvethaicaMon X 55 Regular" panose="02000506090000020004" pitchFamily="2" charset="-34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8898890D-C4EA-4341-8391-CBFD0782A715}"/>
                </a:ext>
              </a:extLst>
            </p:cNvPr>
            <p:cNvGrpSpPr/>
            <p:nvPr/>
          </p:nvGrpSpPr>
          <p:grpSpPr>
            <a:xfrm>
              <a:off x="6167771" y="3176161"/>
              <a:ext cx="1298495" cy="544952"/>
              <a:chOff x="3148377" y="3655119"/>
              <a:chExt cx="1298495" cy="544952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F0C4F010-C2D6-44DD-B428-DB1DE5CF7F9D}"/>
                  </a:ext>
                </a:extLst>
              </p:cNvPr>
              <p:cNvSpPr/>
              <p:nvPr/>
            </p:nvSpPr>
            <p:spPr>
              <a:xfrm>
                <a:off x="3148377" y="3676851"/>
                <a:ext cx="1298495" cy="523220"/>
              </a:xfrm>
              <a:prstGeom prst="rect">
                <a:avLst/>
              </a:prstGeom>
              <a:solidFill>
                <a:srgbClr val="DCDC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3099C6F1-22A5-40AD-AA1F-B1F2C943BE73}"/>
                  </a:ext>
                </a:extLst>
              </p:cNvPr>
              <p:cNvSpPr/>
              <p:nvPr/>
            </p:nvSpPr>
            <p:spPr>
              <a:xfrm>
                <a:off x="3288358" y="3655119"/>
                <a:ext cx="105953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latin typeface="DB HelvethaicaMon X 55 Regular" panose="02000506090000020004" pitchFamily="2" charset="-34"/>
                    <a:cs typeface="DB HelvethaicaMon X 55 Regular" panose="02000506090000020004" pitchFamily="2" charset="-34"/>
                  </a:rPr>
                  <a:t>Storage</a:t>
                </a:r>
                <a:endParaRPr lang="en-GB" sz="2800" dirty="0">
                  <a:latin typeface="DB HelvethaicaMon X 55 Regular" panose="02000506090000020004" pitchFamily="2" charset="-34"/>
                  <a:cs typeface="DB HelvethaicaMon X 55 Regular" panose="02000506090000020004" pitchFamily="2" charset="-34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16A5D179-5EF9-4F01-8326-16C34B669A7A}"/>
                </a:ext>
              </a:extLst>
            </p:cNvPr>
            <p:cNvGrpSpPr/>
            <p:nvPr/>
          </p:nvGrpSpPr>
          <p:grpSpPr>
            <a:xfrm>
              <a:off x="6167771" y="5550469"/>
              <a:ext cx="1298495" cy="532098"/>
              <a:chOff x="3148377" y="3667973"/>
              <a:chExt cx="1298495" cy="532098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2AD4C65F-6BEB-44C7-BA78-472AEB4A190D}"/>
                  </a:ext>
                </a:extLst>
              </p:cNvPr>
              <p:cNvSpPr/>
              <p:nvPr/>
            </p:nvSpPr>
            <p:spPr>
              <a:xfrm>
                <a:off x="3148377" y="3676851"/>
                <a:ext cx="1298495" cy="523220"/>
              </a:xfrm>
              <a:prstGeom prst="rect">
                <a:avLst/>
              </a:prstGeom>
              <a:solidFill>
                <a:srgbClr val="DCDC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3C5A539E-E603-4889-9C59-123BA62D5451}"/>
                  </a:ext>
                </a:extLst>
              </p:cNvPr>
              <p:cNvSpPr/>
              <p:nvPr/>
            </p:nvSpPr>
            <p:spPr>
              <a:xfrm>
                <a:off x="3161364" y="3667973"/>
                <a:ext cx="127252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DB HelvethaicaMon X 55 Regular" panose="02000506090000020004" pitchFamily="2" charset="-34"/>
                    <a:cs typeface="DB HelvethaicaMon X 55 Regular" panose="02000506090000020004" pitchFamily="2" charset="-34"/>
                  </a:rPr>
                  <a:t>Feedback</a:t>
                </a:r>
                <a:endParaRPr lang="en-GB" sz="2800" dirty="0">
                  <a:latin typeface="DB HelvethaicaMon X 55 Regular" panose="02000506090000020004" pitchFamily="2" charset="-34"/>
                  <a:cs typeface="DB HelvethaicaMon X 55 Regular" panose="02000506090000020004" pitchFamily="2" charset="-34"/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98D71FEA-B814-4D92-AADC-1138F66FBDFA}"/>
                </a:ext>
              </a:extLst>
            </p:cNvPr>
            <p:cNvGrpSpPr/>
            <p:nvPr/>
          </p:nvGrpSpPr>
          <p:grpSpPr>
            <a:xfrm>
              <a:off x="9109889" y="3800683"/>
              <a:ext cx="1515218" cy="523220"/>
              <a:chOff x="3098766" y="3676851"/>
              <a:chExt cx="1515218" cy="523220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007B331D-103F-4D47-905E-161D75E699ED}"/>
                  </a:ext>
                </a:extLst>
              </p:cNvPr>
              <p:cNvSpPr/>
              <p:nvPr/>
            </p:nvSpPr>
            <p:spPr>
              <a:xfrm>
                <a:off x="3148377" y="3676851"/>
                <a:ext cx="1298495" cy="523220"/>
              </a:xfrm>
              <a:prstGeom prst="rect">
                <a:avLst/>
              </a:prstGeom>
              <a:solidFill>
                <a:srgbClr val="DCDC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83EF8F5F-2065-4969-A2BE-FFA9A454EB5D}"/>
                  </a:ext>
                </a:extLst>
              </p:cNvPr>
              <p:cNvSpPr/>
              <p:nvPr/>
            </p:nvSpPr>
            <p:spPr>
              <a:xfrm>
                <a:off x="3098766" y="3676851"/>
                <a:ext cx="151521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DB HelvethaicaMon X 55 Regular" panose="02000506090000020004" pitchFamily="2" charset="-34"/>
                    <a:cs typeface="DB HelvethaicaMon X 55 Regular" panose="02000506090000020004" pitchFamily="2" charset="-34"/>
                  </a:rPr>
                  <a:t>I</a:t>
                </a:r>
                <a:r>
                  <a:rPr lang="en-US" sz="2800" dirty="0" smtClean="0">
                    <a:latin typeface="DB HelvethaicaMon X 55 Regular" panose="02000506090000020004" pitchFamily="2" charset="-34"/>
                    <a:cs typeface="DB HelvethaicaMon X 55 Regular" panose="02000506090000020004" pitchFamily="2" charset="-34"/>
                  </a:rPr>
                  <a:t>nformation</a:t>
                </a:r>
                <a:endParaRPr lang="en-GB" sz="2800" dirty="0">
                  <a:latin typeface="DB HelvethaicaMon X 55 Regular" panose="02000506090000020004" pitchFamily="2" charset="-34"/>
                  <a:cs typeface="DB HelvethaicaMon X 55 Regular" panose="02000506090000020004" pitchFamily="2" charset="-34"/>
                </a:endParaRPr>
              </a:p>
            </p:txBody>
          </p:sp>
        </p:grp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xmlns="" id="{B39E284B-EDCE-49E8-B0C7-7AD29B5DE5A4}"/>
                </a:ext>
              </a:extLst>
            </p:cNvPr>
            <p:cNvCxnSpPr>
              <a:cxnSpLocks/>
              <a:endCxn id="35" idx="1"/>
            </p:cNvCxnSpPr>
            <p:nvPr/>
          </p:nvCxnSpPr>
          <p:spPr>
            <a:xfrm flipV="1">
              <a:off x="3108114" y="4645719"/>
              <a:ext cx="1432465" cy="16778"/>
            </a:xfrm>
            <a:prstGeom prst="straightConnector1">
              <a:avLst/>
            </a:prstGeom>
            <a:ln w="28575">
              <a:solidFill>
                <a:srgbClr val="77787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xmlns="" id="{765BAA7E-2465-458A-9080-A812A8E2B012}"/>
                </a:ext>
              </a:extLst>
            </p:cNvPr>
            <p:cNvCxnSpPr>
              <a:cxnSpLocks/>
              <a:stCxn id="35" idx="3"/>
              <a:endCxn id="39" idx="1"/>
            </p:cNvCxnSpPr>
            <p:nvPr/>
          </p:nvCxnSpPr>
          <p:spPr>
            <a:xfrm>
              <a:off x="5839074" y="4645719"/>
              <a:ext cx="264371" cy="0"/>
            </a:xfrm>
            <a:prstGeom prst="straightConnector1">
              <a:avLst/>
            </a:prstGeom>
            <a:ln w="28575">
              <a:solidFill>
                <a:srgbClr val="77787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xmlns="" id="{9B227D79-3B26-4225-A565-8A68F91196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58821" y="4637615"/>
              <a:ext cx="303686" cy="8104"/>
            </a:xfrm>
            <a:prstGeom prst="straightConnector1">
              <a:avLst/>
            </a:prstGeom>
            <a:ln w="28575">
              <a:solidFill>
                <a:srgbClr val="77787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xmlns="" id="{4E66B9B2-D01E-4E6E-BD7E-B9C2431ED8AD}"/>
                </a:ext>
              </a:extLst>
            </p:cNvPr>
            <p:cNvCxnSpPr>
              <a:cxnSpLocks/>
            </p:cNvCxnSpPr>
            <p:nvPr/>
          </p:nvCxnSpPr>
          <p:spPr>
            <a:xfrm>
              <a:off x="9051467" y="4645719"/>
              <a:ext cx="1515423" cy="0"/>
            </a:xfrm>
            <a:prstGeom prst="straightConnector1">
              <a:avLst/>
            </a:prstGeom>
            <a:ln w="28575">
              <a:solidFill>
                <a:srgbClr val="77787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xmlns="" id="{6155F2A4-0920-4C23-A4DB-3013AAEC73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55836" y="3700110"/>
              <a:ext cx="1" cy="693499"/>
            </a:xfrm>
            <a:prstGeom prst="straightConnector1">
              <a:avLst/>
            </a:prstGeom>
            <a:ln w="28575">
              <a:solidFill>
                <a:srgbClr val="777878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xmlns="" id="{9462F611-C030-402E-A8F3-1031BA63AD88}"/>
                </a:ext>
              </a:extLst>
            </p:cNvPr>
            <p:cNvGrpSpPr/>
            <p:nvPr/>
          </p:nvGrpSpPr>
          <p:grpSpPr>
            <a:xfrm>
              <a:off x="5288417" y="4889725"/>
              <a:ext cx="3105665" cy="669622"/>
              <a:chOff x="5288417" y="4889725"/>
              <a:chExt cx="3105665" cy="669622"/>
            </a:xfrm>
          </p:grpSpPr>
          <p:cxnSp>
            <p:nvCxnSpPr>
              <p:cNvPr id="76" name="Connector: Elbow 75">
                <a:extLst>
                  <a:ext uri="{FF2B5EF4-FFF2-40B4-BE49-F238E27FC236}">
                    <a16:creationId xmlns:a16="http://schemas.microsoft.com/office/drawing/2014/main" xmlns="" id="{3FF1708B-D42A-48B6-902F-4B7CBC2B8DFB}"/>
                  </a:ext>
                </a:extLst>
              </p:cNvPr>
              <p:cNvCxnSpPr>
                <a:cxnSpLocks/>
                <a:stCxn id="48" idx="0"/>
                <a:endCxn id="36" idx="2"/>
              </p:cNvCxnSpPr>
              <p:nvPr/>
            </p:nvCxnSpPr>
            <p:spPr>
              <a:xfrm rot="16200000" flipV="1">
                <a:off x="5724721" y="4458171"/>
                <a:ext cx="655994" cy="1528601"/>
              </a:xfrm>
              <a:prstGeom prst="bentConnector3">
                <a:avLst>
                  <a:gd name="adj1" fmla="val 26768"/>
                </a:avLst>
              </a:prstGeom>
              <a:ln w="28575">
                <a:solidFill>
                  <a:srgbClr val="77787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nector: Elbow 79">
                <a:extLst>
                  <a:ext uri="{FF2B5EF4-FFF2-40B4-BE49-F238E27FC236}">
                    <a16:creationId xmlns:a16="http://schemas.microsoft.com/office/drawing/2014/main" xmlns="" id="{68AD066B-A3E5-4B58-BC6C-4EBB53123BBC}"/>
                  </a:ext>
                </a:extLst>
              </p:cNvPr>
              <p:cNvCxnSpPr>
                <a:cxnSpLocks/>
                <a:stCxn id="47" idx="0"/>
                <a:endCxn id="39" idx="2"/>
              </p:cNvCxnSpPr>
              <p:nvPr/>
            </p:nvCxnSpPr>
            <p:spPr>
              <a:xfrm rot="16200000" flipV="1">
                <a:off x="6491010" y="5233337"/>
                <a:ext cx="652018" cy="1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rgbClr val="77787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nector: Elbow 83">
                <a:extLst>
                  <a:ext uri="{FF2B5EF4-FFF2-40B4-BE49-F238E27FC236}">
                    <a16:creationId xmlns:a16="http://schemas.microsoft.com/office/drawing/2014/main" xmlns="" id="{31E2E8C7-92ED-4A70-851F-B316D19F1644}"/>
                  </a:ext>
                </a:extLst>
              </p:cNvPr>
              <p:cNvCxnSpPr>
                <a:cxnSpLocks/>
                <a:stCxn id="48" idx="0"/>
                <a:endCxn id="42" idx="2"/>
              </p:cNvCxnSpPr>
              <p:nvPr/>
            </p:nvCxnSpPr>
            <p:spPr>
              <a:xfrm rot="5400000" flipH="1" flipV="1">
                <a:off x="7275178" y="4431565"/>
                <a:ext cx="660744" cy="1577064"/>
              </a:xfrm>
              <a:prstGeom prst="bentConnector3">
                <a:avLst>
                  <a:gd name="adj1" fmla="val 26935"/>
                </a:avLst>
              </a:prstGeom>
              <a:ln w="28575">
                <a:solidFill>
                  <a:srgbClr val="77787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0757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">
            <a:extLst>
              <a:ext uri="{FF2B5EF4-FFF2-40B4-BE49-F238E27FC236}">
                <a16:creationId xmlns:a16="http://schemas.microsoft.com/office/drawing/2014/main" xmlns="" id="{2FB6FAC6-1033-401C-9689-9933CC172281}"/>
              </a:ext>
            </a:extLst>
          </p:cNvPr>
          <p:cNvGrpSpPr/>
          <p:nvPr/>
        </p:nvGrpSpPr>
        <p:grpSpPr>
          <a:xfrm>
            <a:off x="-2" y="4785087"/>
            <a:ext cx="12191999" cy="1905607"/>
            <a:chOff x="0" y="0"/>
            <a:chExt cx="6229756" cy="3154435"/>
          </a:xfrm>
        </p:grpSpPr>
        <p:sp>
          <p:nvSpPr>
            <p:cNvPr id="42" name="Freeform 3">
              <a:extLst>
                <a:ext uri="{FF2B5EF4-FFF2-40B4-BE49-F238E27FC236}">
                  <a16:creationId xmlns:a16="http://schemas.microsoft.com/office/drawing/2014/main" xmlns="" id="{26E8D239-555C-464C-A165-3C8670A8195B}"/>
                </a:ext>
              </a:extLst>
            </p:cNvPr>
            <p:cNvSpPr/>
            <p:nvPr/>
          </p:nvSpPr>
          <p:spPr>
            <a:xfrm>
              <a:off x="0" y="0"/>
              <a:ext cx="6229756" cy="3154435"/>
            </a:xfrm>
            <a:custGeom>
              <a:avLst/>
              <a:gdLst/>
              <a:ahLst/>
              <a:cxnLst/>
              <a:rect l="l" t="t" r="r" b="b"/>
              <a:pathLst>
                <a:path w="6229756" h="3154435">
                  <a:moveTo>
                    <a:pt x="0" y="0"/>
                  </a:moveTo>
                  <a:lnTo>
                    <a:pt x="6229756" y="0"/>
                  </a:lnTo>
                  <a:lnTo>
                    <a:pt x="6229756" y="3154435"/>
                  </a:lnTo>
                  <a:lnTo>
                    <a:pt x="0" y="3154435"/>
                  </a:lnTo>
                  <a:close/>
                </a:path>
              </a:pathLst>
            </a:custGeom>
            <a:solidFill>
              <a:srgbClr val="AABDFF"/>
            </a:solidFill>
          </p:spPr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951694C-D7F1-4FA2-92C7-D56F461F2720}"/>
              </a:ext>
            </a:extLst>
          </p:cNvPr>
          <p:cNvGrpSpPr/>
          <p:nvPr/>
        </p:nvGrpSpPr>
        <p:grpSpPr>
          <a:xfrm>
            <a:off x="553300" y="328987"/>
            <a:ext cx="5687924" cy="673100"/>
            <a:chOff x="3937000" y="-952500"/>
            <a:chExt cx="5687924" cy="67310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2F8632D9-E52F-4E49-AAD4-5305A2FDAD3D}"/>
                </a:ext>
              </a:extLst>
            </p:cNvPr>
            <p:cNvSpPr/>
            <p:nvPr/>
          </p:nvSpPr>
          <p:spPr>
            <a:xfrm>
              <a:off x="3937000" y="-952500"/>
              <a:ext cx="5687924" cy="6731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77EA252E-93E6-44FE-A42C-50A8C495662A}"/>
                </a:ext>
              </a:extLst>
            </p:cNvPr>
            <p:cNvGrpSpPr/>
            <p:nvPr/>
          </p:nvGrpSpPr>
          <p:grpSpPr>
            <a:xfrm>
              <a:off x="4235462" y="-800100"/>
              <a:ext cx="364308" cy="368300"/>
              <a:chOff x="662551" y="559883"/>
              <a:chExt cx="364308" cy="368300"/>
            </a:xfrm>
          </p:grpSpPr>
          <p:sp>
            <p:nvSpPr>
              <p:cNvPr id="30" name="AutoShape 9">
                <a:extLst>
                  <a:ext uri="{FF2B5EF4-FFF2-40B4-BE49-F238E27FC236}">
                    <a16:creationId xmlns:a16="http://schemas.microsoft.com/office/drawing/2014/main" xmlns="" id="{C0C0EE26-E7A8-4212-BBE8-31EC7DEED71D}"/>
                  </a:ext>
                </a:extLst>
              </p:cNvPr>
              <p:cNvSpPr/>
              <p:nvPr/>
            </p:nvSpPr>
            <p:spPr>
              <a:xfrm>
                <a:off x="662551" y="559883"/>
                <a:ext cx="364308" cy="1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1" name="AutoShape 10">
                <a:extLst>
                  <a:ext uri="{FF2B5EF4-FFF2-40B4-BE49-F238E27FC236}">
                    <a16:creationId xmlns:a16="http://schemas.microsoft.com/office/drawing/2014/main" xmlns="" id="{1BCE2F05-2653-4BAD-88BE-6E1359BA0A2E}"/>
                  </a:ext>
                </a:extLst>
              </p:cNvPr>
              <p:cNvSpPr/>
              <p:nvPr/>
            </p:nvSpPr>
            <p:spPr>
              <a:xfrm>
                <a:off x="662551" y="744033"/>
                <a:ext cx="364308" cy="1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2" name="AutoShape 11">
                <a:extLst>
                  <a:ext uri="{FF2B5EF4-FFF2-40B4-BE49-F238E27FC236}">
                    <a16:creationId xmlns:a16="http://schemas.microsoft.com/office/drawing/2014/main" xmlns="" id="{9D04DB23-A442-4E72-8B7F-C0018A001A56}"/>
                  </a:ext>
                </a:extLst>
              </p:cNvPr>
              <p:cNvSpPr/>
              <p:nvPr/>
            </p:nvSpPr>
            <p:spPr>
              <a:xfrm>
                <a:off x="662551" y="928182"/>
                <a:ext cx="364308" cy="1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pic>
          <p:nvPicPr>
            <p:cNvPr id="15" name="Picture 13">
              <a:extLst>
                <a:ext uri="{FF2B5EF4-FFF2-40B4-BE49-F238E27FC236}">
                  <a16:creationId xmlns:a16="http://schemas.microsoft.com/office/drawing/2014/main" xmlns="" id="{D94D3362-0949-42F0-9496-791221BDC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842053" y="-803505"/>
              <a:ext cx="371704" cy="371704"/>
            </a:xfrm>
            <a:prstGeom prst="rect">
              <a:avLst/>
            </a:prstGeom>
          </p:spPr>
        </p:pic>
      </p:grpSp>
      <p:sp>
        <p:nvSpPr>
          <p:cNvPr id="26" name="Freeform 6">
            <a:extLst>
              <a:ext uri="{FF2B5EF4-FFF2-40B4-BE49-F238E27FC236}">
                <a16:creationId xmlns:a16="http://schemas.microsoft.com/office/drawing/2014/main" xmlns="" id="{E03EC5DD-C1B0-406D-B817-E29DD1096BF3}"/>
              </a:ext>
            </a:extLst>
          </p:cNvPr>
          <p:cNvSpPr/>
          <p:nvPr/>
        </p:nvSpPr>
        <p:spPr>
          <a:xfrm>
            <a:off x="0" y="6562196"/>
            <a:ext cx="12191997" cy="379182"/>
          </a:xfrm>
          <a:custGeom>
            <a:avLst/>
            <a:gdLst/>
            <a:ahLst/>
            <a:cxnLst/>
            <a:rect l="l" t="t" r="r" b="b"/>
            <a:pathLst>
              <a:path w="4816592" h="149800">
                <a:moveTo>
                  <a:pt x="0" y="0"/>
                </a:moveTo>
                <a:lnTo>
                  <a:pt x="4816592" y="0"/>
                </a:lnTo>
                <a:lnTo>
                  <a:pt x="4816592" y="149800"/>
                </a:lnTo>
                <a:lnTo>
                  <a:pt x="0" y="149800"/>
                </a:lnTo>
                <a:close/>
              </a:path>
            </a:pathLst>
          </a:custGeom>
          <a:solidFill>
            <a:srgbClr val="DCDCDD"/>
          </a:solidFill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CE9A065-A2ED-4FDE-977B-945CBB99D4C1}"/>
              </a:ext>
            </a:extLst>
          </p:cNvPr>
          <p:cNvSpPr/>
          <p:nvPr/>
        </p:nvSpPr>
        <p:spPr>
          <a:xfrm>
            <a:off x="1894676" y="279113"/>
            <a:ext cx="33538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dirty="0">
                <a:solidFill>
                  <a:prstClr val="black"/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จุดประสงค์การสอน</a:t>
            </a:r>
            <a:endParaRPr lang="en-GB" sz="4400" dirty="0">
              <a:solidFill>
                <a:prstClr val="black"/>
              </a:solidFill>
              <a:latin typeface="DB HelvethaicaMon X Reg" panose="02000506090000020004" pitchFamily="2" charset="-34"/>
              <a:cs typeface="DB HelvethaicaMon X Reg" panose="02000506090000020004" pitchFamily="2" charset="-34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834B72A4-656C-4188-B3F4-40976FD35E42}"/>
              </a:ext>
            </a:extLst>
          </p:cNvPr>
          <p:cNvGrpSpPr/>
          <p:nvPr/>
        </p:nvGrpSpPr>
        <p:grpSpPr>
          <a:xfrm>
            <a:off x="9366110" y="5960847"/>
            <a:ext cx="1130004" cy="228304"/>
            <a:chOff x="635296" y="5804196"/>
            <a:chExt cx="1130004" cy="228304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0E8B2FE6-DD62-44A4-93A7-A6F735A6F9FA}"/>
                </a:ext>
              </a:extLst>
            </p:cNvPr>
            <p:cNvSpPr/>
            <p:nvPr/>
          </p:nvSpPr>
          <p:spPr>
            <a:xfrm>
              <a:off x="635296" y="5804196"/>
              <a:ext cx="228304" cy="228304"/>
            </a:xfrm>
            <a:prstGeom prst="ellipse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74C3275B-896A-47A2-9443-C7A21A2493D6}"/>
                </a:ext>
              </a:extLst>
            </p:cNvPr>
            <p:cNvSpPr/>
            <p:nvPr/>
          </p:nvSpPr>
          <p:spPr>
            <a:xfrm>
              <a:off x="1092496" y="5804196"/>
              <a:ext cx="228304" cy="228304"/>
            </a:xfrm>
            <a:prstGeom prst="ellipse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6BE5007B-A45A-4BF3-B292-E87784167E56}"/>
                </a:ext>
              </a:extLst>
            </p:cNvPr>
            <p:cNvSpPr/>
            <p:nvPr/>
          </p:nvSpPr>
          <p:spPr>
            <a:xfrm>
              <a:off x="1536996" y="5804196"/>
              <a:ext cx="228304" cy="228304"/>
            </a:xfrm>
            <a:prstGeom prst="ellipse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362ADA36-2B78-41D6-8620-25592953A600}"/>
              </a:ext>
            </a:extLst>
          </p:cNvPr>
          <p:cNvSpPr/>
          <p:nvPr/>
        </p:nvSpPr>
        <p:spPr>
          <a:xfrm>
            <a:off x="687476" y="1031539"/>
            <a:ext cx="11440489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เพื่อให้ผู้เรียนอธิบายความหมายและองค์ประกอบของเทคโนโลยีสารสนเทศได้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เพื่อให้ผู้เรียนสามารถอธิบายขั้นตอนกระบวนการผลิตสารสนเทศและคุณสมบัติสารสนเทศที่ดีได้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เพื่อให้ผู้เรียนอธิบายความหมาย ส่วนประกอบ และกระบวนการทำงานของระบบสารสนเทศได้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เพื่อให้ผู้เรียนยกตัวอย่างบทบาทของเทคโนโลยีสารสนเทศได้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เพื่อให้ผู้เรียนอภิปรายแนวโน้มการพัฒนาเทคโนโลยีสารสนเทศในศตวรรษที่ </a:t>
            </a:r>
            <a:r>
              <a:rPr lang="en-US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21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ได้</a:t>
            </a:r>
            <a:endParaRPr lang="en-GB" sz="32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  <p:pic>
        <p:nvPicPr>
          <p:cNvPr id="33" name="Picture 7">
            <a:extLst>
              <a:ext uri="{FF2B5EF4-FFF2-40B4-BE49-F238E27FC236}">
                <a16:creationId xmlns:a16="http://schemas.microsoft.com/office/drawing/2014/main" xmlns="" id="{CFD53163-DC38-4190-B2F0-F40DB96D5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458947" y="3663154"/>
            <a:ext cx="1398273" cy="286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184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2CB0609-B2A2-4CFF-AFCE-B0999821B7EA}"/>
              </a:ext>
            </a:extLst>
          </p:cNvPr>
          <p:cNvGrpSpPr/>
          <p:nvPr/>
        </p:nvGrpSpPr>
        <p:grpSpPr>
          <a:xfrm>
            <a:off x="8663194" y="1624337"/>
            <a:ext cx="5296796" cy="5164094"/>
            <a:chOff x="7315200" y="500106"/>
            <a:chExt cx="6781800" cy="661189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840D4CE1-F6A7-43C2-AB2B-253FB4C7945E}"/>
                </a:ext>
              </a:extLst>
            </p:cNvPr>
            <p:cNvSpPr/>
            <p:nvPr/>
          </p:nvSpPr>
          <p:spPr>
            <a:xfrm>
              <a:off x="7315200" y="500106"/>
              <a:ext cx="6781800" cy="6611894"/>
            </a:xfrm>
            <a:prstGeom prst="ellipse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xmlns="" id="{E98BA96D-4081-4C9B-A63E-240DE72A86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30086" r="3828"/>
            <a:stretch/>
          </p:blipFill>
          <p:spPr>
            <a:xfrm>
              <a:off x="7738816" y="2728500"/>
              <a:ext cx="4113921" cy="2399473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90CC475-220C-40A3-A065-FDE14113BA8B}"/>
              </a:ext>
            </a:extLst>
          </p:cNvPr>
          <p:cNvSpPr/>
          <p:nvPr/>
        </p:nvSpPr>
        <p:spPr>
          <a:xfrm>
            <a:off x="515767" y="1496414"/>
            <a:ext cx="84782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DB HelvethaicaMon X Med" panose="02000506090000020004" pitchFamily="2" charset="-34"/>
                <a:cs typeface="DB HelvethaicaMon X Med" panose="02000506090000020004" pitchFamily="2" charset="-34"/>
              </a:rPr>
              <a:t>5.5.1) </a:t>
            </a:r>
            <a:r>
              <a:rPr lang="th-TH" sz="3200" dirty="0">
                <a:solidFill>
                  <a:srgbClr val="002060"/>
                </a:solidFill>
                <a:latin typeface="DB HelvethaicaMon X Med" panose="02000506090000020004" pitchFamily="2" charset="-34"/>
                <a:cs typeface="DB HelvethaicaMon X Med" panose="02000506090000020004" pitchFamily="2" charset="-34"/>
              </a:rPr>
              <a:t>การนำเข้าข้อมูล (</a:t>
            </a:r>
            <a:r>
              <a:rPr lang="en-GB" sz="3200" dirty="0">
                <a:solidFill>
                  <a:srgbClr val="002060"/>
                </a:solidFill>
                <a:latin typeface="DB HelvethaicaMon X Med" panose="02000506090000020004" pitchFamily="2" charset="-34"/>
                <a:cs typeface="DB HelvethaicaMon X Med" panose="02000506090000020004" pitchFamily="2" charset="-34"/>
              </a:rPr>
              <a:t>Input)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เป็น</a:t>
            </a:r>
            <a:r>
              <a:rPr lang="th-TH" sz="3200" dirty="0">
                <a:solidFill>
                  <a:srgbClr val="0070C0"/>
                </a:solidFill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การนำข้อมูลดิบที่ได้จากการเก็บรวบรวมเข้าสู่การประมวลผลให้เป็นระบบสารสนเทศ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เช่น การบันทึกการขายรายวัน รูปภาพ แบบฟอร์มต่างๆ โดยข้อมูลที่ถูกบันทึกอยู่ในระบบอาจต้องทำการแก้ไขปรับปรุงอีกหลายครั้งเพื่อให้แน่ใจว่าข้อมูลถูกบันทึกไว้อย่างถูกต้อง</a:t>
            </a:r>
            <a:endParaRPr lang="en-GB" sz="32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E242B0B-E4D6-474A-A0BB-CEBF52A2FBC4}"/>
              </a:ext>
            </a:extLst>
          </p:cNvPr>
          <p:cNvSpPr/>
          <p:nvPr/>
        </p:nvSpPr>
        <p:spPr>
          <a:xfrm>
            <a:off x="515767" y="4042985"/>
            <a:ext cx="79117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Mon X Med" panose="02000506090000020004" pitchFamily="2" charset="-34"/>
                <a:cs typeface="DB HelvethaicaMon X Med" panose="02000506090000020004" pitchFamily="2" charset="-34"/>
              </a:rPr>
              <a:t>5.5.2) 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Med" panose="02000506090000020004" pitchFamily="2" charset="-34"/>
                <a:cs typeface="DB HelvethaicaMon X Med" panose="02000506090000020004" pitchFamily="2" charset="-34"/>
              </a:rPr>
              <a:t>การประมวลผลข้อมูล (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DB HelvethaicaMon X Med" panose="02000506090000020004" pitchFamily="2" charset="-34"/>
                <a:cs typeface="DB HelvethaicaMon X Med" panose="02000506090000020004" pitchFamily="2" charset="-34"/>
              </a:rPr>
              <a:t>Processing) </a:t>
            </a:r>
            <a:r>
              <a:rPr lang="th-TH" sz="3200" dirty="0">
                <a:solidFill>
                  <a:srgbClr val="0070C0"/>
                </a:solidFill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เป็นการคิด หรือคำนวณ ข้อมูลดิบให้เป็นสารสนเทศตามความต้องการของผู้ใช้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ซึ่งประกอบด้วยกระบวนการต่างๆ เช่น การจำแนกประเภทวันหยุดราชการบนปฏิทิน การเรียงลำดับรายได้ของผู้ปกครอง</a:t>
            </a:r>
            <a:endParaRPr lang="en-GB" sz="32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C5C8198-645C-4973-9283-AA38B03C5033}"/>
              </a:ext>
            </a:extLst>
          </p:cNvPr>
          <p:cNvGrpSpPr/>
          <p:nvPr/>
        </p:nvGrpSpPr>
        <p:grpSpPr>
          <a:xfrm>
            <a:off x="-2" y="-26098"/>
            <a:ext cx="12191999" cy="1226510"/>
            <a:chOff x="-2" y="-26098"/>
            <a:chExt cx="12191999" cy="122651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B54FC8CC-16AD-4C05-A833-53EC6114CD93}"/>
                </a:ext>
              </a:extLst>
            </p:cNvPr>
            <p:cNvGrpSpPr/>
            <p:nvPr/>
          </p:nvGrpSpPr>
          <p:grpSpPr>
            <a:xfrm>
              <a:off x="-2" y="-26098"/>
              <a:ext cx="12191999" cy="1226510"/>
              <a:chOff x="-2" y="-26098"/>
              <a:chExt cx="12191999" cy="1226510"/>
            </a:xfrm>
          </p:grpSpPr>
          <p:grpSp>
            <p:nvGrpSpPr>
              <p:cNvPr id="8" name="Group 2">
                <a:extLst>
                  <a:ext uri="{FF2B5EF4-FFF2-40B4-BE49-F238E27FC236}">
                    <a16:creationId xmlns:a16="http://schemas.microsoft.com/office/drawing/2014/main" xmlns="" id="{779ACE0B-9260-47E0-BB19-4A5CC4C49D38}"/>
                  </a:ext>
                </a:extLst>
              </p:cNvPr>
              <p:cNvGrpSpPr/>
              <p:nvPr/>
            </p:nvGrpSpPr>
            <p:grpSpPr>
              <a:xfrm>
                <a:off x="-2" y="-26098"/>
                <a:ext cx="12191999" cy="1226510"/>
                <a:chOff x="0" y="0"/>
                <a:chExt cx="6229756" cy="3154435"/>
              </a:xfrm>
            </p:grpSpPr>
            <p:sp>
              <p:nvSpPr>
                <p:cNvPr id="19" name="Freeform 3">
                  <a:extLst>
                    <a:ext uri="{FF2B5EF4-FFF2-40B4-BE49-F238E27FC236}">
                      <a16:creationId xmlns:a16="http://schemas.microsoft.com/office/drawing/2014/main" xmlns="" id="{C43C5A93-9773-42E1-97C0-4C8F0C483C4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229756" cy="3154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9756" h="3154435">
                      <a:moveTo>
                        <a:pt x="0" y="0"/>
                      </a:moveTo>
                      <a:lnTo>
                        <a:pt x="6229756" y="0"/>
                      </a:lnTo>
                      <a:lnTo>
                        <a:pt x="6229756" y="3154435"/>
                      </a:lnTo>
                      <a:lnTo>
                        <a:pt x="0" y="3154435"/>
                      </a:lnTo>
                      <a:close/>
                    </a:path>
                  </a:pathLst>
                </a:custGeom>
                <a:solidFill>
                  <a:srgbClr val="AABDFF"/>
                </a:solidFill>
              </p:spPr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xmlns="" id="{08537E0D-DF86-4574-9DEE-7D80E59EA263}"/>
                  </a:ext>
                </a:extLst>
              </p:cNvPr>
              <p:cNvGrpSpPr/>
              <p:nvPr/>
            </p:nvGrpSpPr>
            <p:grpSpPr>
              <a:xfrm>
                <a:off x="553299" y="328987"/>
                <a:ext cx="8667703" cy="651277"/>
                <a:chOff x="3936999" y="-952500"/>
                <a:chExt cx="8667703" cy="651277"/>
              </a:xfrm>
            </p:grpSpPr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xmlns="" id="{ED71398F-4BAF-4DA2-9E2B-9CD625F95B18}"/>
                    </a:ext>
                  </a:extLst>
                </p:cNvPr>
                <p:cNvSpPr/>
                <p:nvPr/>
              </p:nvSpPr>
              <p:spPr>
                <a:xfrm>
                  <a:off x="3936999" y="-952500"/>
                  <a:ext cx="8667703" cy="65127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xmlns="" id="{7BD7E075-BD88-4CBF-BDD9-B970C59BACE2}"/>
                    </a:ext>
                  </a:extLst>
                </p:cNvPr>
                <p:cNvGrpSpPr/>
                <p:nvPr/>
              </p:nvGrpSpPr>
              <p:grpSpPr>
                <a:xfrm>
                  <a:off x="4235462" y="-800100"/>
                  <a:ext cx="364308" cy="368300"/>
                  <a:chOff x="662551" y="559883"/>
                  <a:chExt cx="364308" cy="368300"/>
                </a:xfrm>
              </p:grpSpPr>
              <p:sp>
                <p:nvSpPr>
                  <p:cNvPr id="16" name="AutoShape 9">
                    <a:extLst>
                      <a:ext uri="{FF2B5EF4-FFF2-40B4-BE49-F238E27FC236}">
                        <a16:creationId xmlns:a16="http://schemas.microsoft.com/office/drawing/2014/main" xmlns="" id="{0CA6EEC2-6A53-49FE-9446-65ECA1E5BE24}"/>
                      </a:ext>
                    </a:extLst>
                  </p:cNvPr>
                  <p:cNvSpPr/>
                  <p:nvPr/>
                </p:nvSpPr>
                <p:spPr>
                  <a:xfrm>
                    <a:off x="662551" y="55988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17" name="AutoShape 10">
                    <a:extLst>
                      <a:ext uri="{FF2B5EF4-FFF2-40B4-BE49-F238E27FC236}">
                        <a16:creationId xmlns:a16="http://schemas.microsoft.com/office/drawing/2014/main" xmlns="" id="{D294C422-679F-403E-8002-AA42263BBC93}"/>
                      </a:ext>
                    </a:extLst>
                  </p:cNvPr>
                  <p:cNvSpPr/>
                  <p:nvPr/>
                </p:nvSpPr>
                <p:spPr>
                  <a:xfrm>
                    <a:off x="662551" y="74403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18" name="AutoShape 11">
                    <a:extLst>
                      <a:ext uri="{FF2B5EF4-FFF2-40B4-BE49-F238E27FC236}">
                        <a16:creationId xmlns:a16="http://schemas.microsoft.com/office/drawing/2014/main" xmlns="" id="{4D2A084E-EC0B-4B8A-BFC8-D27B0CF2FD4C}"/>
                      </a:ext>
                    </a:extLst>
                  </p:cNvPr>
                  <p:cNvSpPr/>
                  <p:nvPr/>
                </p:nvSpPr>
                <p:spPr>
                  <a:xfrm>
                    <a:off x="662551" y="928182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</p:grpSp>
            <p:pic>
              <p:nvPicPr>
                <p:cNvPr id="15" name="Picture 13">
                  <a:extLst>
                    <a:ext uri="{FF2B5EF4-FFF2-40B4-BE49-F238E27FC236}">
                      <a16:creationId xmlns:a16="http://schemas.microsoft.com/office/drawing/2014/main" xmlns="" id="{1E2937A0-7EC9-494C-9816-891F0D6E90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1861042" y="-821861"/>
                  <a:ext cx="371704" cy="371704"/>
                </a:xfrm>
                <a:prstGeom prst="rect">
                  <a:avLst/>
                </a:prstGeom>
              </p:spPr>
            </p:pic>
          </p:grp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9A31A552-FC42-43F0-BDD8-DD9D4DD6865F}"/>
                </a:ext>
              </a:extLst>
            </p:cNvPr>
            <p:cNvSpPr/>
            <p:nvPr/>
          </p:nvSpPr>
          <p:spPr>
            <a:xfrm>
              <a:off x="3302852" y="269904"/>
              <a:ext cx="344984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5. </a:t>
              </a:r>
              <a:r>
                <a:rPr lang="th-TH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ระบบสารสนเทศ</a:t>
              </a:r>
              <a:endParaRPr lang="en-GB" sz="4400" dirty="0">
                <a:latin typeface="DB HelvethaicaMon X Reg" panose="02000506090000020004" pitchFamily="2" charset="-34"/>
                <a:cs typeface="DB HelvethaicaMon X Reg" panose="02000506090000020004" pitchFamily="2" charset="-34"/>
              </a:endParaRPr>
            </a:p>
          </p:txBody>
        </p:sp>
      </p:grpSp>
      <p:sp>
        <p:nvSpPr>
          <p:cNvPr id="20" name="Freeform 6">
            <a:extLst>
              <a:ext uri="{FF2B5EF4-FFF2-40B4-BE49-F238E27FC236}">
                <a16:creationId xmlns:a16="http://schemas.microsoft.com/office/drawing/2014/main" xmlns="" id="{612BC984-5589-44AF-B806-275EF77C4CA6}"/>
              </a:ext>
            </a:extLst>
          </p:cNvPr>
          <p:cNvSpPr/>
          <p:nvPr/>
        </p:nvSpPr>
        <p:spPr>
          <a:xfrm>
            <a:off x="0" y="6529013"/>
            <a:ext cx="12191997" cy="379182"/>
          </a:xfrm>
          <a:custGeom>
            <a:avLst/>
            <a:gdLst/>
            <a:ahLst/>
            <a:cxnLst/>
            <a:rect l="l" t="t" r="r" b="b"/>
            <a:pathLst>
              <a:path w="4816592" h="149800">
                <a:moveTo>
                  <a:pt x="0" y="0"/>
                </a:moveTo>
                <a:lnTo>
                  <a:pt x="4816592" y="0"/>
                </a:lnTo>
                <a:lnTo>
                  <a:pt x="4816592" y="149800"/>
                </a:lnTo>
                <a:lnTo>
                  <a:pt x="0" y="149800"/>
                </a:lnTo>
                <a:close/>
              </a:path>
            </a:pathLst>
          </a:custGeom>
          <a:solidFill>
            <a:srgbClr val="DCDCDD"/>
          </a:solidFill>
        </p:spPr>
      </p:sp>
    </p:spTree>
    <p:extLst>
      <p:ext uri="{BB962C8B-B14F-4D97-AF65-F5344CB8AC3E}">
        <p14:creationId xmlns:p14="http://schemas.microsoft.com/office/powerpoint/2010/main" val="40987880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3ACF381-0829-424B-BC3A-587A53829E56}"/>
              </a:ext>
            </a:extLst>
          </p:cNvPr>
          <p:cNvSpPr/>
          <p:nvPr/>
        </p:nvSpPr>
        <p:spPr>
          <a:xfrm>
            <a:off x="515767" y="3085067"/>
            <a:ext cx="97473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Mon X Med" panose="02000506090000020004" pitchFamily="2" charset="-34"/>
                <a:cs typeface="DB HelvethaicaMon X Med" panose="02000506090000020004" pitchFamily="2" charset="-34"/>
              </a:rPr>
              <a:t>5.5.4) 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Med" panose="02000506090000020004" pitchFamily="2" charset="-34"/>
                <a:cs typeface="DB HelvethaicaMon X Med" panose="02000506090000020004" pitchFamily="2" charset="-34"/>
              </a:rPr>
              <a:t>การจัดเก็บข้อมูล (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DB HelvethaicaMon X Med" panose="02000506090000020004" pitchFamily="2" charset="-34"/>
                <a:cs typeface="DB HelvethaicaMon X Med" panose="02000506090000020004" pitchFamily="2" charset="-34"/>
              </a:rPr>
              <a:t>Storage) </a:t>
            </a:r>
            <a:r>
              <a:rPr lang="th-TH" sz="3200" dirty="0">
                <a:solidFill>
                  <a:srgbClr val="0070C0"/>
                </a:solidFill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เป็นการจัดเก็บข้อมูลดิบหรือสารสนเทศทั้งหมด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ที่เกี่ยวข้องกับระบบสารสนเทศ โดยเก็บบันทึกไว้ในสื่อประเภทต่างๆ เช่น </a:t>
            </a:r>
            <a:endParaRPr lang="en-US" sz="32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593AE0A-3E25-4FA0-9C9E-F25979ABC0CC}"/>
              </a:ext>
            </a:extLst>
          </p:cNvPr>
          <p:cNvGrpSpPr/>
          <p:nvPr/>
        </p:nvGrpSpPr>
        <p:grpSpPr>
          <a:xfrm>
            <a:off x="-2" y="-26098"/>
            <a:ext cx="12191999" cy="1226510"/>
            <a:chOff x="-2" y="-26098"/>
            <a:chExt cx="12191999" cy="122651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173B85AD-BC42-45A0-B630-256B2980AA09}"/>
                </a:ext>
              </a:extLst>
            </p:cNvPr>
            <p:cNvGrpSpPr/>
            <p:nvPr/>
          </p:nvGrpSpPr>
          <p:grpSpPr>
            <a:xfrm>
              <a:off x="-2" y="-26098"/>
              <a:ext cx="12191999" cy="1226510"/>
              <a:chOff x="-2" y="-26098"/>
              <a:chExt cx="12191999" cy="1226510"/>
            </a:xfrm>
          </p:grpSpPr>
          <p:grpSp>
            <p:nvGrpSpPr>
              <p:cNvPr id="8" name="Group 2">
                <a:extLst>
                  <a:ext uri="{FF2B5EF4-FFF2-40B4-BE49-F238E27FC236}">
                    <a16:creationId xmlns:a16="http://schemas.microsoft.com/office/drawing/2014/main" xmlns="" id="{DCC234B4-F676-4FDD-91A7-F341F9AF04BB}"/>
                  </a:ext>
                </a:extLst>
              </p:cNvPr>
              <p:cNvGrpSpPr/>
              <p:nvPr/>
            </p:nvGrpSpPr>
            <p:grpSpPr>
              <a:xfrm>
                <a:off x="-2" y="-26098"/>
                <a:ext cx="12191999" cy="1226510"/>
                <a:chOff x="0" y="0"/>
                <a:chExt cx="6229756" cy="3154435"/>
              </a:xfrm>
            </p:grpSpPr>
            <p:sp>
              <p:nvSpPr>
                <p:cNvPr id="18" name="Freeform 3">
                  <a:extLst>
                    <a:ext uri="{FF2B5EF4-FFF2-40B4-BE49-F238E27FC236}">
                      <a16:creationId xmlns:a16="http://schemas.microsoft.com/office/drawing/2014/main" xmlns="" id="{A5B243E5-D21A-42D6-B2BB-881D2C8A0C1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229756" cy="3154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9756" h="3154435">
                      <a:moveTo>
                        <a:pt x="0" y="0"/>
                      </a:moveTo>
                      <a:lnTo>
                        <a:pt x="6229756" y="0"/>
                      </a:lnTo>
                      <a:lnTo>
                        <a:pt x="6229756" y="3154435"/>
                      </a:lnTo>
                      <a:lnTo>
                        <a:pt x="0" y="3154435"/>
                      </a:lnTo>
                      <a:close/>
                    </a:path>
                  </a:pathLst>
                </a:custGeom>
                <a:solidFill>
                  <a:srgbClr val="AABDFF"/>
                </a:solidFill>
              </p:spPr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xmlns="" id="{B2CD7CBD-8C03-4874-96AA-233A4A814D4C}"/>
                  </a:ext>
                </a:extLst>
              </p:cNvPr>
              <p:cNvGrpSpPr/>
              <p:nvPr/>
            </p:nvGrpSpPr>
            <p:grpSpPr>
              <a:xfrm>
                <a:off x="553299" y="328987"/>
                <a:ext cx="8667703" cy="651277"/>
                <a:chOff x="3936999" y="-952500"/>
                <a:chExt cx="8667703" cy="651277"/>
              </a:xfrm>
            </p:grpSpPr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xmlns="" id="{02385A5C-C9C2-4F0C-90B5-E75F3D21F933}"/>
                    </a:ext>
                  </a:extLst>
                </p:cNvPr>
                <p:cNvSpPr/>
                <p:nvPr/>
              </p:nvSpPr>
              <p:spPr>
                <a:xfrm>
                  <a:off x="3936999" y="-952500"/>
                  <a:ext cx="8667703" cy="65127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xmlns="" id="{7C2CA769-B626-4CE7-B015-ED90978B9263}"/>
                    </a:ext>
                  </a:extLst>
                </p:cNvPr>
                <p:cNvGrpSpPr/>
                <p:nvPr/>
              </p:nvGrpSpPr>
              <p:grpSpPr>
                <a:xfrm>
                  <a:off x="4235462" y="-800100"/>
                  <a:ext cx="364308" cy="368300"/>
                  <a:chOff x="662551" y="559883"/>
                  <a:chExt cx="364308" cy="368300"/>
                </a:xfrm>
              </p:grpSpPr>
              <p:sp>
                <p:nvSpPr>
                  <p:cNvPr id="15" name="AutoShape 9">
                    <a:extLst>
                      <a:ext uri="{FF2B5EF4-FFF2-40B4-BE49-F238E27FC236}">
                        <a16:creationId xmlns:a16="http://schemas.microsoft.com/office/drawing/2014/main" xmlns="" id="{08FABBB9-71FB-42ED-BDEE-9C1A009E2362}"/>
                      </a:ext>
                    </a:extLst>
                  </p:cNvPr>
                  <p:cNvSpPr/>
                  <p:nvPr/>
                </p:nvSpPr>
                <p:spPr>
                  <a:xfrm>
                    <a:off x="662551" y="55988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16" name="AutoShape 10">
                    <a:extLst>
                      <a:ext uri="{FF2B5EF4-FFF2-40B4-BE49-F238E27FC236}">
                        <a16:creationId xmlns:a16="http://schemas.microsoft.com/office/drawing/2014/main" xmlns="" id="{B233EE6B-A337-4055-B190-C7C49418C3AA}"/>
                      </a:ext>
                    </a:extLst>
                  </p:cNvPr>
                  <p:cNvSpPr/>
                  <p:nvPr/>
                </p:nvSpPr>
                <p:spPr>
                  <a:xfrm>
                    <a:off x="662551" y="74403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17" name="AutoShape 11">
                    <a:extLst>
                      <a:ext uri="{FF2B5EF4-FFF2-40B4-BE49-F238E27FC236}">
                        <a16:creationId xmlns:a16="http://schemas.microsoft.com/office/drawing/2014/main" xmlns="" id="{B32BB190-1583-45D3-B6F3-612CF7CC8345}"/>
                      </a:ext>
                    </a:extLst>
                  </p:cNvPr>
                  <p:cNvSpPr/>
                  <p:nvPr/>
                </p:nvSpPr>
                <p:spPr>
                  <a:xfrm>
                    <a:off x="662551" y="928182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</p:grpSp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xmlns="" id="{2351CE32-9474-4AD4-B0A2-8EF6DE7B15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1861042" y="-821861"/>
                  <a:ext cx="371704" cy="371704"/>
                </a:xfrm>
                <a:prstGeom prst="rect">
                  <a:avLst/>
                </a:prstGeom>
              </p:spPr>
            </p:pic>
          </p:grp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158626B9-0882-45CA-B7A1-37DC04A39840}"/>
                </a:ext>
              </a:extLst>
            </p:cNvPr>
            <p:cNvSpPr/>
            <p:nvPr/>
          </p:nvSpPr>
          <p:spPr>
            <a:xfrm>
              <a:off x="3302852" y="269904"/>
              <a:ext cx="344984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5. </a:t>
              </a:r>
              <a:r>
                <a:rPr lang="th-TH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ระบบสารสนเทศ</a:t>
              </a:r>
              <a:endParaRPr lang="en-GB" sz="4400" dirty="0">
                <a:latin typeface="DB HelvethaicaMon X Reg" panose="02000506090000020004" pitchFamily="2" charset="-34"/>
                <a:cs typeface="DB HelvethaicaMon X Reg" panose="02000506090000020004" pitchFamily="2" charset="-34"/>
              </a:endParaRPr>
            </a:p>
          </p:txBody>
        </p:sp>
      </p:grpSp>
      <p:sp>
        <p:nvSpPr>
          <p:cNvPr id="19" name="Freeform 6">
            <a:extLst>
              <a:ext uri="{FF2B5EF4-FFF2-40B4-BE49-F238E27FC236}">
                <a16:creationId xmlns:a16="http://schemas.microsoft.com/office/drawing/2014/main" xmlns="" id="{47A7C8A7-2E3A-4766-A979-7DC1212B94C9}"/>
              </a:ext>
            </a:extLst>
          </p:cNvPr>
          <p:cNvSpPr/>
          <p:nvPr/>
        </p:nvSpPr>
        <p:spPr>
          <a:xfrm>
            <a:off x="0" y="6529013"/>
            <a:ext cx="12191997" cy="379182"/>
          </a:xfrm>
          <a:custGeom>
            <a:avLst/>
            <a:gdLst/>
            <a:ahLst/>
            <a:cxnLst/>
            <a:rect l="l" t="t" r="r" b="b"/>
            <a:pathLst>
              <a:path w="4816592" h="149800">
                <a:moveTo>
                  <a:pt x="0" y="0"/>
                </a:moveTo>
                <a:lnTo>
                  <a:pt x="4816592" y="0"/>
                </a:lnTo>
                <a:lnTo>
                  <a:pt x="4816592" y="149800"/>
                </a:lnTo>
                <a:lnTo>
                  <a:pt x="0" y="149800"/>
                </a:lnTo>
                <a:close/>
              </a:path>
            </a:pathLst>
          </a:custGeom>
          <a:solidFill>
            <a:srgbClr val="DCDCDD"/>
          </a:solidFill>
        </p:spPr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67036DD-930F-433B-8DF1-FA7575757C26}"/>
              </a:ext>
            </a:extLst>
          </p:cNvPr>
          <p:cNvSpPr/>
          <p:nvPr/>
        </p:nvSpPr>
        <p:spPr>
          <a:xfrm>
            <a:off x="515767" y="4305843"/>
            <a:ext cx="95789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แผ่นบันทึก ฮาร์ดดิสก์ แผ่นซีดี เทป และอื่นๆ เพื่อสามารถนำกลับมาใช้ได้ในภายหลัง </a:t>
            </a:r>
            <a:endParaRPr lang="en-US" sz="32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ข้อมูลอาจถูกเก็บอยู่ในรูปแบบของฟิลด์ (</a:t>
            </a:r>
            <a:r>
              <a:rPr lang="en-GB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Fields)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ระเบียนข้อมูล (</a:t>
            </a:r>
            <a:r>
              <a:rPr lang="en-GB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Records)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แฟ้มข้อมูล (</a:t>
            </a:r>
            <a:r>
              <a:rPr lang="en-GB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Files)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และฐานข้อมูล (</a:t>
            </a:r>
            <a:r>
              <a:rPr lang="en-GB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Databases)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ข้อมูลที่เก็บบันทึกไว้เหล่านี้จะถูกนำมาใช้ต่อในการประมวลผลหรือเรียกดู</a:t>
            </a:r>
            <a:endParaRPr lang="en-GB" sz="32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8A3DA0C-80ED-47F1-AF26-D8038336FA32}"/>
              </a:ext>
            </a:extLst>
          </p:cNvPr>
          <p:cNvSpPr/>
          <p:nvPr/>
        </p:nvSpPr>
        <p:spPr>
          <a:xfrm>
            <a:off x="515767" y="1476533"/>
            <a:ext cx="835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Mon X Med" panose="02000506090000020004" pitchFamily="2" charset="-34"/>
                <a:cs typeface="DB HelvethaicaMon X Med" panose="02000506090000020004" pitchFamily="2" charset="-34"/>
              </a:rPr>
              <a:t>5.5.3) 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Med" panose="02000506090000020004" pitchFamily="2" charset="-34"/>
                <a:cs typeface="DB HelvethaicaMon X Med" panose="02000506090000020004" pitchFamily="2" charset="-34"/>
              </a:rPr>
              <a:t>การแสดงผล (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DB HelvethaicaMon X Med" panose="02000506090000020004" pitchFamily="2" charset="-34"/>
                <a:cs typeface="DB HelvethaicaMon X Med" panose="02000506090000020004" pitchFamily="2" charset="-34"/>
              </a:rPr>
              <a:t>Output) </a:t>
            </a:r>
            <a:r>
              <a:rPr lang="th-TH" sz="3200" dirty="0">
                <a:solidFill>
                  <a:srgbClr val="0070C0"/>
                </a:solidFill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เป็นการนำผลลัพธ์ที่ได้จากการประมวลผลมาแสดงในรูปแบบที่ผู้ใช้ต้องการ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 ได้แก่ การได้รับรายงานสรุปยอดการผลิตของสินค้า จากจอคอมพิวเตอร์ หรือเป็นเสียงผ่านทางโทรศัพท์ เป็นต้น</a:t>
            </a:r>
            <a:endParaRPr lang="en-GB" sz="32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  <p:pic>
        <p:nvPicPr>
          <p:cNvPr id="24" name="Picture 12">
            <a:extLst>
              <a:ext uri="{FF2B5EF4-FFF2-40B4-BE49-F238E27FC236}">
                <a16:creationId xmlns:a16="http://schemas.microsoft.com/office/drawing/2014/main" xmlns="" id="{0A8B648E-4DE6-4A20-BED0-18639E30BE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0256824" y="2547564"/>
            <a:ext cx="1578102" cy="398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65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D3BA956-ACEF-4690-9180-79404DD43594}"/>
              </a:ext>
            </a:extLst>
          </p:cNvPr>
          <p:cNvSpPr/>
          <p:nvPr/>
        </p:nvSpPr>
        <p:spPr>
          <a:xfrm>
            <a:off x="515767" y="3639054"/>
            <a:ext cx="85245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Mon X Med" panose="02000506090000020004" pitchFamily="2" charset="-34"/>
                <a:cs typeface="DB HelvethaicaMon X Med" panose="02000506090000020004" pitchFamily="2" charset="-34"/>
              </a:rPr>
              <a:t>5.5.6) 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Med" panose="02000506090000020004" pitchFamily="2" charset="-34"/>
                <a:cs typeface="DB HelvethaicaMon X Med" panose="02000506090000020004" pitchFamily="2" charset="-34"/>
              </a:rPr>
              <a:t>การไหลกลับ (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DB HelvethaicaMon X Med" panose="02000506090000020004" pitchFamily="2" charset="-34"/>
                <a:cs typeface="DB HelvethaicaMon X Med" panose="02000506090000020004" pitchFamily="2" charset="-34"/>
              </a:rPr>
              <a:t>Feedback) </a:t>
            </a:r>
            <a:r>
              <a:rPr lang="th-TH" sz="3200" dirty="0">
                <a:solidFill>
                  <a:srgbClr val="0070C0"/>
                </a:solidFill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เป็นกระบวนการที่เกิดจากการพิจารณาผลของสารสนเทศที่เกิดขึ้น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 หากการแสดงผลไม่ตรงกับความต้องการของผู้ใช้งาน กระบวนการดำเนินการก็สามารถไหลย้อนกลับ ตรวจสอบความผิดพลาด ตั้งแต่ขั้นตอนการนำข้อมูลเข้า หรือขั้นตอนการประมวลผล เพื่อตรวจสอบและแก้ไขให้เกิดความถูกต้องในแต่ละกระบวนการได้</a:t>
            </a:r>
            <a:endParaRPr lang="en-GB" sz="32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2FFE9E3-DAD9-487E-B8F8-A67DA23F29F4}"/>
              </a:ext>
            </a:extLst>
          </p:cNvPr>
          <p:cNvGrpSpPr/>
          <p:nvPr/>
        </p:nvGrpSpPr>
        <p:grpSpPr>
          <a:xfrm>
            <a:off x="-2" y="-26098"/>
            <a:ext cx="12191999" cy="1226510"/>
            <a:chOff x="-2" y="-26098"/>
            <a:chExt cx="12191999" cy="122651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0E07617F-C861-4198-9EFB-36D76F7269F0}"/>
                </a:ext>
              </a:extLst>
            </p:cNvPr>
            <p:cNvGrpSpPr/>
            <p:nvPr/>
          </p:nvGrpSpPr>
          <p:grpSpPr>
            <a:xfrm>
              <a:off x="-2" y="-26098"/>
              <a:ext cx="12191999" cy="1226510"/>
              <a:chOff x="-2" y="-26098"/>
              <a:chExt cx="12191999" cy="1226510"/>
            </a:xfrm>
          </p:grpSpPr>
          <p:grpSp>
            <p:nvGrpSpPr>
              <p:cNvPr id="10" name="Group 2">
                <a:extLst>
                  <a:ext uri="{FF2B5EF4-FFF2-40B4-BE49-F238E27FC236}">
                    <a16:creationId xmlns:a16="http://schemas.microsoft.com/office/drawing/2014/main" xmlns="" id="{9547B082-CE05-477D-B4C1-C6D137D4B52A}"/>
                  </a:ext>
                </a:extLst>
              </p:cNvPr>
              <p:cNvGrpSpPr/>
              <p:nvPr/>
            </p:nvGrpSpPr>
            <p:grpSpPr>
              <a:xfrm>
                <a:off x="-2" y="-26098"/>
                <a:ext cx="12191999" cy="1226510"/>
                <a:chOff x="0" y="0"/>
                <a:chExt cx="6229756" cy="3154435"/>
              </a:xfrm>
            </p:grpSpPr>
            <p:sp>
              <p:nvSpPr>
                <p:cNvPr id="18" name="Freeform 3">
                  <a:extLst>
                    <a:ext uri="{FF2B5EF4-FFF2-40B4-BE49-F238E27FC236}">
                      <a16:creationId xmlns:a16="http://schemas.microsoft.com/office/drawing/2014/main" xmlns="" id="{B03582A8-775D-4C5E-8C58-8C17CD2DAE1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229756" cy="3154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9756" h="3154435">
                      <a:moveTo>
                        <a:pt x="0" y="0"/>
                      </a:moveTo>
                      <a:lnTo>
                        <a:pt x="6229756" y="0"/>
                      </a:lnTo>
                      <a:lnTo>
                        <a:pt x="6229756" y="3154435"/>
                      </a:lnTo>
                      <a:lnTo>
                        <a:pt x="0" y="3154435"/>
                      </a:lnTo>
                      <a:close/>
                    </a:path>
                  </a:pathLst>
                </a:custGeom>
                <a:solidFill>
                  <a:srgbClr val="AABDFF"/>
                </a:solidFill>
              </p:spPr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92DA2E5F-BBBB-43BB-B0E9-83A3BB748916}"/>
                  </a:ext>
                </a:extLst>
              </p:cNvPr>
              <p:cNvGrpSpPr/>
              <p:nvPr/>
            </p:nvGrpSpPr>
            <p:grpSpPr>
              <a:xfrm>
                <a:off x="553299" y="328987"/>
                <a:ext cx="8667703" cy="651277"/>
                <a:chOff x="3936999" y="-952500"/>
                <a:chExt cx="8667703" cy="651277"/>
              </a:xfrm>
            </p:grpSpPr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xmlns="" id="{A102BC78-BB12-48AA-85D8-DD94C65D1958}"/>
                    </a:ext>
                  </a:extLst>
                </p:cNvPr>
                <p:cNvSpPr/>
                <p:nvPr/>
              </p:nvSpPr>
              <p:spPr>
                <a:xfrm>
                  <a:off x="3936999" y="-952500"/>
                  <a:ext cx="8667703" cy="65127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xmlns="" id="{591A96E7-30CF-4D37-BDF5-2CC9B1F6D11D}"/>
                    </a:ext>
                  </a:extLst>
                </p:cNvPr>
                <p:cNvGrpSpPr/>
                <p:nvPr/>
              </p:nvGrpSpPr>
              <p:grpSpPr>
                <a:xfrm>
                  <a:off x="4235462" y="-800100"/>
                  <a:ext cx="364308" cy="368300"/>
                  <a:chOff x="662551" y="559883"/>
                  <a:chExt cx="364308" cy="368300"/>
                </a:xfrm>
              </p:grpSpPr>
              <p:sp>
                <p:nvSpPr>
                  <p:cNvPr id="15" name="AutoShape 9">
                    <a:extLst>
                      <a:ext uri="{FF2B5EF4-FFF2-40B4-BE49-F238E27FC236}">
                        <a16:creationId xmlns:a16="http://schemas.microsoft.com/office/drawing/2014/main" xmlns="" id="{67C78DE8-AD7E-4B5F-964E-168C8CB559E1}"/>
                      </a:ext>
                    </a:extLst>
                  </p:cNvPr>
                  <p:cNvSpPr/>
                  <p:nvPr/>
                </p:nvSpPr>
                <p:spPr>
                  <a:xfrm>
                    <a:off x="662551" y="55988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16" name="AutoShape 10">
                    <a:extLst>
                      <a:ext uri="{FF2B5EF4-FFF2-40B4-BE49-F238E27FC236}">
                        <a16:creationId xmlns:a16="http://schemas.microsoft.com/office/drawing/2014/main" xmlns="" id="{13A9114D-D980-4D24-B89E-17AA13786A17}"/>
                      </a:ext>
                    </a:extLst>
                  </p:cNvPr>
                  <p:cNvSpPr/>
                  <p:nvPr/>
                </p:nvSpPr>
                <p:spPr>
                  <a:xfrm>
                    <a:off x="662551" y="74403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17" name="AutoShape 11">
                    <a:extLst>
                      <a:ext uri="{FF2B5EF4-FFF2-40B4-BE49-F238E27FC236}">
                        <a16:creationId xmlns:a16="http://schemas.microsoft.com/office/drawing/2014/main" xmlns="" id="{65232F54-8484-48E8-87A2-91C1A284C547}"/>
                      </a:ext>
                    </a:extLst>
                  </p:cNvPr>
                  <p:cNvSpPr/>
                  <p:nvPr/>
                </p:nvSpPr>
                <p:spPr>
                  <a:xfrm>
                    <a:off x="662551" y="928182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</p:grpSp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xmlns="" id="{19890BD5-B50C-4AC7-81F3-ED816A83C8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1861042" y="-821861"/>
                  <a:ext cx="371704" cy="371704"/>
                </a:xfrm>
                <a:prstGeom prst="rect">
                  <a:avLst/>
                </a:prstGeom>
              </p:spPr>
            </p:pic>
          </p:grp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79417DBC-8279-4FCD-B121-1C2A95599E46}"/>
                </a:ext>
              </a:extLst>
            </p:cNvPr>
            <p:cNvSpPr/>
            <p:nvPr/>
          </p:nvSpPr>
          <p:spPr>
            <a:xfrm>
              <a:off x="3302852" y="269904"/>
              <a:ext cx="344984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5. </a:t>
              </a:r>
              <a:r>
                <a:rPr lang="th-TH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ระบบสารสนเทศ</a:t>
              </a:r>
              <a:endParaRPr lang="en-GB" sz="4400" dirty="0">
                <a:latin typeface="DB HelvethaicaMon X Reg" panose="02000506090000020004" pitchFamily="2" charset="-34"/>
                <a:cs typeface="DB HelvethaicaMon X Reg" panose="02000506090000020004" pitchFamily="2" charset="-34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047D4AA-B350-4BE8-98CA-77BC976436B2}"/>
              </a:ext>
            </a:extLst>
          </p:cNvPr>
          <p:cNvSpPr/>
          <p:nvPr/>
        </p:nvSpPr>
        <p:spPr>
          <a:xfrm>
            <a:off x="515767" y="1476533"/>
            <a:ext cx="9093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Mon X Med" panose="02000506090000020004" pitchFamily="2" charset="-34"/>
                <a:cs typeface="DB HelvethaicaMon X Med" panose="02000506090000020004" pitchFamily="2" charset="-34"/>
              </a:rPr>
              <a:t>5.5.5) 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Med" panose="02000506090000020004" pitchFamily="2" charset="-34"/>
                <a:cs typeface="DB HelvethaicaMon X Med" panose="02000506090000020004" pitchFamily="2" charset="-34"/>
              </a:rPr>
              <a:t>การควบคุม (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DB HelvethaicaMon X Med" panose="02000506090000020004" pitchFamily="2" charset="-34"/>
                <a:cs typeface="DB HelvethaicaMon X Med" panose="02000506090000020004" pitchFamily="2" charset="-34"/>
              </a:rPr>
              <a:t>Control) </a:t>
            </a:r>
            <a:r>
              <a:rPr lang="th-TH" sz="3200" dirty="0">
                <a:solidFill>
                  <a:srgbClr val="0070C0"/>
                </a:solidFill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เป็นการควบคุมและประเมินผลกระบวนการทำงานของระบบสารสนเทศ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เพื่อตรวจสอบและแจ้งให้ทราบว่าการทำงานของระบบตรงตามมาตรฐาน และสามารถนำผลการตรวจสอบไปแก้ไขปรับปรุงระบบให้ต่อไป</a:t>
            </a:r>
            <a:endParaRPr lang="en-GB" sz="32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xmlns="" id="{FAD8848A-3D84-44B6-B764-AC8A53D7F668}"/>
              </a:ext>
            </a:extLst>
          </p:cNvPr>
          <p:cNvSpPr/>
          <p:nvPr/>
        </p:nvSpPr>
        <p:spPr>
          <a:xfrm>
            <a:off x="0" y="6529013"/>
            <a:ext cx="12191997" cy="379182"/>
          </a:xfrm>
          <a:custGeom>
            <a:avLst/>
            <a:gdLst/>
            <a:ahLst/>
            <a:cxnLst/>
            <a:rect l="l" t="t" r="r" b="b"/>
            <a:pathLst>
              <a:path w="4816592" h="149800">
                <a:moveTo>
                  <a:pt x="0" y="0"/>
                </a:moveTo>
                <a:lnTo>
                  <a:pt x="4816592" y="0"/>
                </a:lnTo>
                <a:lnTo>
                  <a:pt x="4816592" y="149800"/>
                </a:lnTo>
                <a:lnTo>
                  <a:pt x="0" y="149800"/>
                </a:lnTo>
                <a:close/>
              </a:path>
            </a:pathLst>
          </a:custGeom>
          <a:solidFill>
            <a:srgbClr val="DCDCDD"/>
          </a:solidFill>
        </p:spPr>
      </p:sp>
      <p:pic>
        <p:nvPicPr>
          <p:cNvPr id="21" name="Picture 7">
            <a:extLst>
              <a:ext uri="{FF2B5EF4-FFF2-40B4-BE49-F238E27FC236}">
                <a16:creationId xmlns:a16="http://schemas.microsoft.com/office/drawing/2014/main" xmlns="" id="{9CAFF17D-00F0-4861-9549-2CB20E1A6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083800" y="3429000"/>
            <a:ext cx="1592433" cy="326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682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xmlns="" id="{E6BBB3D4-DF85-4A98-A4CA-1F104608D619}"/>
              </a:ext>
            </a:extLst>
          </p:cNvPr>
          <p:cNvSpPr/>
          <p:nvPr/>
        </p:nvSpPr>
        <p:spPr>
          <a:xfrm flipH="1">
            <a:off x="0" y="0"/>
            <a:ext cx="12248201" cy="6548468"/>
          </a:xfrm>
          <a:prstGeom prst="rtTriangle">
            <a:avLst/>
          </a:prstGeom>
          <a:solidFill>
            <a:srgbClr val="AA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xmlns="" id="{BDB9A6F6-8686-4FB4-BDD4-EFFFC0D34652}"/>
              </a:ext>
            </a:extLst>
          </p:cNvPr>
          <p:cNvSpPr/>
          <p:nvPr/>
        </p:nvSpPr>
        <p:spPr>
          <a:xfrm>
            <a:off x="0" y="6529013"/>
            <a:ext cx="12191997" cy="379182"/>
          </a:xfrm>
          <a:custGeom>
            <a:avLst/>
            <a:gdLst/>
            <a:ahLst/>
            <a:cxnLst/>
            <a:rect l="l" t="t" r="r" b="b"/>
            <a:pathLst>
              <a:path w="4816592" h="149800">
                <a:moveTo>
                  <a:pt x="0" y="0"/>
                </a:moveTo>
                <a:lnTo>
                  <a:pt x="4816592" y="0"/>
                </a:lnTo>
                <a:lnTo>
                  <a:pt x="4816592" y="149800"/>
                </a:lnTo>
                <a:lnTo>
                  <a:pt x="0" y="149800"/>
                </a:lnTo>
                <a:close/>
              </a:path>
            </a:pathLst>
          </a:custGeom>
          <a:solidFill>
            <a:srgbClr val="DCDCDD"/>
          </a:solidFill>
        </p:spPr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xmlns="" id="{92434907-B178-4384-AE81-2A50AF534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666294" y="4235570"/>
            <a:ext cx="1450818" cy="2312898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xmlns="" id="{200C78A0-26B2-45FC-AA15-3472A0D49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5471900" y="1750871"/>
            <a:ext cx="6326399" cy="51071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46ED922-D8E1-445B-BAE3-28B0A1B6E3D1}"/>
              </a:ext>
            </a:extLst>
          </p:cNvPr>
          <p:cNvSpPr/>
          <p:nvPr/>
        </p:nvSpPr>
        <p:spPr>
          <a:xfrm>
            <a:off x="630206" y="1366150"/>
            <a:ext cx="60225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6. </a:t>
            </a:r>
            <a:r>
              <a:rPr lang="th-TH" sz="4400" dirty="0"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บทบาทของเทคโนโลยีสารสนเทศ</a:t>
            </a:r>
            <a:endParaRPr lang="en-GB" sz="4400" dirty="0">
              <a:latin typeface="DB HelvethaicaMon X Reg" panose="02000506090000020004" pitchFamily="2" charset="-34"/>
              <a:cs typeface="DB HelvethaicaMon X Reg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177167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A7068E4-B572-45CE-8515-F6DD7C62FA8B}"/>
              </a:ext>
            </a:extLst>
          </p:cNvPr>
          <p:cNvSpPr/>
          <p:nvPr/>
        </p:nvSpPr>
        <p:spPr>
          <a:xfrm>
            <a:off x="553299" y="1354076"/>
            <a:ext cx="103173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ในยุคปัจจุบันเทคโนโลยีสารสนเทศมีอิทธิพลต่อกระบวนการพัฒนาระบบเศรษฐกิจและสังคมแห่งภูมิปัญญา โดยเทคโนโลยีสารสนเทศสามารถขับเคลื่อนให้เกิดผลในทางรูปธรรมได้ ดังนี้</a:t>
            </a:r>
            <a:endParaRPr lang="en-GB" sz="32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96A731B-CCB1-4F9C-8AF1-2EAC226B1E03}"/>
              </a:ext>
            </a:extLst>
          </p:cNvPr>
          <p:cNvSpPr/>
          <p:nvPr/>
        </p:nvSpPr>
        <p:spPr>
          <a:xfrm>
            <a:off x="2928767" y="2739942"/>
            <a:ext cx="87052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6.1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) ช่วยเพิ่มผลผลิต ลดต้นทุน และเพิ่มประสิทธิภาพในการทำงาน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อย่างการใช้เทคโนโลยีคอมพิวเตอร์และระบบสื่อสารเข้ามาช่วยทำให้เกิดระบบอัตโนมัติ เช่น การฝากถอนเงินสดผ่าน </a:t>
            </a:r>
            <a:r>
              <a:rPr lang="en-GB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ATM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ได้ตลอดเวลา การจองตั๋วเครื่องบิน เป็นต้น</a:t>
            </a:r>
            <a:endParaRPr lang="en-GB" sz="32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285FD40-B6B3-46F4-A097-EFF90B9A7FB2}"/>
              </a:ext>
            </a:extLst>
          </p:cNvPr>
          <p:cNvSpPr/>
          <p:nvPr/>
        </p:nvSpPr>
        <p:spPr>
          <a:xfrm>
            <a:off x="2928767" y="4618250"/>
            <a:ext cx="88568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6.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2) เปลี่ยนรูปแบบการบริการเป็นแบบกระจาย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ตัวอย่างการให้บริการแบบกระจาย ได้แก่ผู้บริโภคสั่งซื้อสินค้าจากที่บ้าน พนักงานสอบถามข้อมูลลูกค้าผ่านทางโทรศัพท์ นักเรียนสามารถใช้คอมพิวเตอร์สอบถามผลสอบจากที่บ้านได้</a:t>
            </a:r>
            <a:endParaRPr lang="en-GB" sz="32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51B4B5F-E737-4AC1-A2A2-1A0F8F765E0A}"/>
              </a:ext>
            </a:extLst>
          </p:cNvPr>
          <p:cNvGrpSpPr/>
          <p:nvPr/>
        </p:nvGrpSpPr>
        <p:grpSpPr>
          <a:xfrm>
            <a:off x="-2" y="-26098"/>
            <a:ext cx="12191999" cy="1226510"/>
            <a:chOff x="-2" y="-26098"/>
            <a:chExt cx="12191999" cy="122651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9DA43DC6-C0D4-48A9-B194-F8DAE7296D23}"/>
                </a:ext>
              </a:extLst>
            </p:cNvPr>
            <p:cNvGrpSpPr/>
            <p:nvPr/>
          </p:nvGrpSpPr>
          <p:grpSpPr>
            <a:xfrm>
              <a:off x="-2" y="-26098"/>
              <a:ext cx="12191999" cy="1226510"/>
              <a:chOff x="-2" y="-26098"/>
              <a:chExt cx="12191999" cy="1226510"/>
            </a:xfrm>
          </p:grpSpPr>
          <p:grpSp>
            <p:nvGrpSpPr>
              <p:cNvPr id="13" name="Group 2">
                <a:extLst>
                  <a:ext uri="{FF2B5EF4-FFF2-40B4-BE49-F238E27FC236}">
                    <a16:creationId xmlns:a16="http://schemas.microsoft.com/office/drawing/2014/main" xmlns="" id="{9F2C8A89-8AC8-45C9-81E1-A914A8A74258}"/>
                  </a:ext>
                </a:extLst>
              </p:cNvPr>
              <p:cNvGrpSpPr/>
              <p:nvPr/>
            </p:nvGrpSpPr>
            <p:grpSpPr>
              <a:xfrm>
                <a:off x="-2" y="-26098"/>
                <a:ext cx="12191999" cy="1226510"/>
                <a:chOff x="0" y="0"/>
                <a:chExt cx="6229756" cy="3154435"/>
              </a:xfrm>
            </p:grpSpPr>
            <p:sp>
              <p:nvSpPr>
                <p:cNvPr id="21" name="Freeform 3">
                  <a:extLst>
                    <a:ext uri="{FF2B5EF4-FFF2-40B4-BE49-F238E27FC236}">
                      <a16:creationId xmlns:a16="http://schemas.microsoft.com/office/drawing/2014/main" xmlns="" id="{3783076A-3382-4109-B01D-90C9D6F6EF2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229756" cy="3154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9756" h="3154435">
                      <a:moveTo>
                        <a:pt x="0" y="0"/>
                      </a:moveTo>
                      <a:lnTo>
                        <a:pt x="6229756" y="0"/>
                      </a:lnTo>
                      <a:lnTo>
                        <a:pt x="6229756" y="3154435"/>
                      </a:lnTo>
                      <a:lnTo>
                        <a:pt x="0" y="3154435"/>
                      </a:lnTo>
                      <a:close/>
                    </a:path>
                  </a:pathLst>
                </a:custGeom>
                <a:solidFill>
                  <a:srgbClr val="AABDFF"/>
                </a:solidFill>
              </p:spPr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xmlns="" id="{12873FC7-C1CD-4679-AA2C-D5AF0670DBBD}"/>
                  </a:ext>
                </a:extLst>
              </p:cNvPr>
              <p:cNvGrpSpPr/>
              <p:nvPr/>
            </p:nvGrpSpPr>
            <p:grpSpPr>
              <a:xfrm>
                <a:off x="553299" y="328987"/>
                <a:ext cx="8667703" cy="651277"/>
                <a:chOff x="3936999" y="-952500"/>
                <a:chExt cx="8667703" cy="651277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xmlns="" id="{646D1B9F-3837-4C52-9168-CF26C0C3036A}"/>
                    </a:ext>
                  </a:extLst>
                </p:cNvPr>
                <p:cNvSpPr/>
                <p:nvPr/>
              </p:nvSpPr>
              <p:spPr>
                <a:xfrm>
                  <a:off x="3936999" y="-952500"/>
                  <a:ext cx="8667703" cy="65127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xmlns="" id="{FF3BFBDD-9C52-440D-928B-A9AE5E816716}"/>
                    </a:ext>
                  </a:extLst>
                </p:cNvPr>
                <p:cNvGrpSpPr/>
                <p:nvPr/>
              </p:nvGrpSpPr>
              <p:grpSpPr>
                <a:xfrm>
                  <a:off x="4235462" y="-800100"/>
                  <a:ext cx="364308" cy="368300"/>
                  <a:chOff x="662551" y="559883"/>
                  <a:chExt cx="364308" cy="368300"/>
                </a:xfrm>
              </p:grpSpPr>
              <p:sp>
                <p:nvSpPr>
                  <p:cNvPr id="18" name="AutoShape 9">
                    <a:extLst>
                      <a:ext uri="{FF2B5EF4-FFF2-40B4-BE49-F238E27FC236}">
                        <a16:creationId xmlns:a16="http://schemas.microsoft.com/office/drawing/2014/main" xmlns="" id="{2E58A6C2-0C51-4F52-8A7E-28C415875593}"/>
                      </a:ext>
                    </a:extLst>
                  </p:cNvPr>
                  <p:cNvSpPr/>
                  <p:nvPr/>
                </p:nvSpPr>
                <p:spPr>
                  <a:xfrm>
                    <a:off x="662551" y="55988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19" name="AutoShape 10">
                    <a:extLst>
                      <a:ext uri="{FF2B5EF4-FFF2-40B4-BE49-F238E27FC236}">
                        <a16:creationId xmlns:a16="http://schemas.microsoft.com/office/drawing/2014/main" xmlns="" id="{F6E9130A-5CEE-49BA-884B-13722BE5A674}"/>
                      </a:ext>
                    </a:extLst>
                  </p:cNvPr>
                  <p:cNvSpPr/>
                  <p:nvPr/>
                </p:nvSpPr>
                <p:spPr>
                  <a:xfrm>
                    <a:off x="662551" y="74403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20" name="AutoShape 11">
                    <a:extLst>
                      <a:ext uri="{FF2B5EF4-FFF2-40B4-BE49-F238E27FC236}">
                        <a16:creationId xmlns:a16="http://schemas.microsoft.com/office/drawing/2014/main" xmlns="" id="{205FE334-78D0-4151-BE6A-D25E9B4E7F9D}"/>
                      </a:ext>
                    </a:extLst>
                  </p:cNvPr>
                  <p:cNvSpPr/>
                  <p:nvPr/>
                </p:nvSpPr>
                <p:spPr>
                  <a:xfrm>
                    <a:off x="662551" y="928182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</p:grpSp>
            <p:pic>
              <p:nvPicPr>
                <p:cNvPr id="17" name="Picture 13">
                  <a:extLst>
                    <a:ext uri="{FF2B5EF4-FFF2-40B4-BE49-F238E27FC236}">
                      <a16:creationId xmlns:a16="http://schemas.microsoft.com/office/drawing/2014/main" xmlns="" id="{07B05CDC-9CEA-427F-BF92-AD1D1275F7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1861042" y="-821861"/>
                  <a:ext cx="371704" cy="371704"/>
                </a:xfrm>
                <a:prstGeom prst="rect">
                  <a:avLst/>
                </a:prstGeom>
              </p:spPr>
            </p:pic>
          </p:grp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BE154222-5F95-4F4E-8A6D-402FA2A9BF1D}"/>
                </a:ext>
              </a:extLst>
            </p:cNvPr>
            <p:cNvSpPr/>
            <p:nvPr/>
          </p:nvSpPr>
          <p:spPr>
            <a:xfrm>
              <a:off x="2178158" y="269904"/>
              <a:ext cx="602253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6. </a:t>
              </a:r>
              <a:r>
                <a:rPr lang="th-TH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บทบาทของเทคโนโลยีสารสนเทศ</a:t>
              </a:r>
              <a:endParaRPr lang="en-GB" sz="4400" dirty="0">
                <a:latin typeface="DB HelvethaicaMon X Reg" panose="02000506090000020004" pitchFamily="2" charset="-34"/>
                <a:cs typeface="DB HelvethaicaMon X Reg" panose="02000506090000020004" pitchFamily="2" charset="-34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C770C846-B7C9-40B1-944D-7780FEA4D55D}"/>
              </a:ext>
            </a:extLst>
          </p:cNvPr>
          <p:cNvGrpSpPr/>
          <p:nvPr/>
        </p:nvGrpSpPr>
        <p:grpSpPr>
          <a:xfrm>
            <a:off x="731220" y="2704669"/>
            <a:ext cx="1446938" cy="1446938"/>
            <a:chOff x="851762" y="2705531"/>
            <a:chExt cx="1446938" cy="144693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02D63CDD-FA55-4671-AFC8-7866A141C6D2}"/>
                </a:ext>
              </a:extLst>
            </p:cNvPr>
            <p:cNvSpPr/>
            <p:nvPr/>
          </p:nvSpPr>
          <p:spPr>
            <a:xfrm>
              <a:off x="851762" y="2705531"/>
              <a:ext cx="1446938" cy="1446938"/>
            </a:xfrm>
            <a:prstGeom prst="ellipse">
              <a:avLst/>
            </a:prstGeom>
            <a:solidFill>
              <a:srgbClr val="FFFFAA"/>
            </a:solidFill>
            <a:ln w="38100">
              <a:solidFill>
                <a:srgbClr val="7778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Graphic 2" descr="Money">
              <a:extLst>
                <a:ext uri="{FF2B5EF4-FFF2-40B4-BE49-F238E27FC236}">
                  <a16:creationId xmlns:a16="http://schemas.microsoft.com/office/drawing/2014/main" xmlns="" id="{0076A6E1-AC9D-42EC-9026-8DFBD93BD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118031" y="2971800"/>
              <a:ext cx="914400" cy="9144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661073DC-A75C-4345-BA18-E67E87914916}"/>
              </a:ext>
            </a:extLst>
          </p:cNvPr>
          <p:cNvGrpSpPr/>
          <p:nvPr/>
        </p:nvGrpSpPr>
        <p:grpSpPr>
          <a:xfrm>
            <a:off x="731220" y="4618250"/>
            <a:ext cx="1446938" cy="1446938"/>
            <a:chOff x="851762" y="4618250"/>
            <a:chExt cx="1446938" cy="144693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AE0E9D39-11B1-4C4E-B484-8DC79368522A}"/>
                </a:ext>
              </a:extLst>
            </p:cNvPr>
            <p:cNvSpPr/>
            <p:nvPr/>
          </p:nvSpPr>
          <p:spPr>
            <a:xfrm>
              <a:off x="851762" y="4618250"/>
              <a:ext cx="1446938" cy="1446938"/>
            </a:xfrm>
            <a:prstGeom prst="ellipse">
              <a:avLst/>
            </a:prstGeom>
            <a:solidFill>
              <a:srgbClr val="FFFFAA"/>
            </a:solidFill>
            <a:ln w="38100">
              <a:solidFill>
                <a:srgbClr val="7778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Graphic 4" descr="Waiter">
              <a:extLst>
                <a:ext uri="{FF2B5EF4-FFF2-40B4-BE49-F238E27FC236}">
                  <a16:creationId xmlns:a16="http://schemas.microsoft.com/office/drawing/2014/main" xmlns="" id="{46A485B0-2EAB-4865-85C3-A1CF63C63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118031" y="4884519"/>
              <a:ext cx="914400" cy="914400"/>
            </a:xfrm>
            <a:prstGeom prst="rect">
              <a:avLst/>
            </a:prstGeom>
          </p:spPr>
        </p:pic>
      </p:grpSp>
      <p:sp>
        <p:nvSpPr>
          <p:cNvPr id="31" name="Freeform 6">
            <a:extLst>
              <a:ext uri="{FF2B5EF4-FFF2-40B4-BE49-F238E27FC236}">
                <a16:creationId xmlns:a16="http://schemas.microsoft.com/office/drawing/2014/main" xmlns="" id="{0AB808F4-E94E-4EBC-B63F-8C11D1B23B17}"/>
              </a:ext>
            </a:extLst>
          </p:cNvPr>
          <p:cNvSpPr/>
          <p:nvPr/>
        </p:nvSpPr>
        <p:spPr>
          <a:xfrm>
            <a:off x="0" y="6529013"/>
            <a:ext cx="12191997" cy="379182"/>
          </a:xfrm>
          <a:custGeom>
            <a:avLst/>
            <a:gdLst/>
            <a:ahLst/>
            <a:cxnLst/>
            <a:rect l="l" t="t" r="r" b="b"/>
            <a:pathLst>
              <a:path w="4816592" h="149800">
                <a:moveTo>
                  <a:pt x="0" y="0"/>
                </a:moveTo>
                <a:lnTo>
                  <a:pt x="4816592" y="0"/>
                </a:lnTo>
                <a:lnTo>
                  <a:pt x="4816592" y="149800"/>
                </a:lnTo>
                <a:lnTo>
                  <a:pt x="0" y="149800"/>
                </a:lnTo>
                <a:close/>
              </a:path>
            </a:pathLst>
          </a:custGeom>
          <a:solidFill>
            <a:srgbClr val="DCDCDD"/>
          </a:solidFill>
        </p:spPr>
      </p:sp>
    </p:spTree>
    <p:extLst>
      <p:ext uri="{BB962C8B-B14F-4D97-AF65-F5344CB8AC3E}">
        <p14:creationId xmlns:p14="http://schemas.microsoft.com/office/powerpoint/2010/main" val="17753722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1E80539-7D74-4EDE-8C16-2116F9C73CF7}"/>
              </a:ext>
            </a:extLst>
          </p:cNvPr>
          <p:cNvSpPr/>
          <p:nvPr/>
        </p:nvSpPr>
        <p:spPr>
          <a:xfrm>
            <a:off x="2564969" y="1714931"/>
            <a:ext cx="93635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6.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3) เป็นสิ่งที่จำเป็นสำหรับการดำเนินการในหน่วยงานต่างๆ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ทุกหน่วยงานต่างพัฒนาระบบรวบรวมจัดเก็บข้อมูลเพื่อใช้ในองค์กร ได้แก่ ระบบทะเบียนราษฎร์ที่จัดทำด้วยระบบคอมพิวเตอร์ ระบบเวชระเบียนในโรงพยาบาล ระบบการจัดเก็บข้อมูลภาษี </a:t>
            </a:r>
            <a:endParaRPr lang="en-GB" sz="32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AF99755-87DF-4ED7-92D3-515C585FFA59}"/>
              </a:ext>
            </a:extLst>
          </p:cNvPr>
          <p:cNvSpPr/>
          <p:nvPr/>
        </p:nvSpPr>
        <p:spPr>
          <a:xfrm>
            <a:off x="2564968" y="3965391"/>
            <a:ext cx="915713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6.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4) การเปลี่ยนเป็นสังคมสารสนเทศ </a:t>
            </a:r>
            <a:r>
              <a:rPr lang="th-TH" sz="3200" dirty="0">
                <a:solidFill>
                  <a:srgbClr val="0070C0"/>
                </a:solidFill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คอมพิวเตอร์และระบบสื่อสารมีบทบาทในชีวิตประจำวันของคนทุกระดับในสังคม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เช่น การซื้อสินค้าและบริการทางอินเทอร์เน็ต การทำงานผ่านเครือข่ายคอมพิวเตอร์ รวมถึงก่อให้เกิดเครือข่ายสังคมออนไลน์ (</a:t>
            </a:r>
            <a:r>
              <a:rPr lang="en-GB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Social Network)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เป็นต้น</a:t>
            </a:r>
            <a:endParaRPr lang="en-GB" sz="32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EE4EFF3-128A-43AB-900E-CD7AE14F31B6}"/>
              </a:ext>
            </a:extLst>
          </p:cNvPr>
          <p:cNvGrpSpPr/>
          <p:nvPr/>
        </p:nvGrpSpPr>
        <p:grpSpPr>
          <a:xfrm>
            <a:off x="-2" y="-26098"/>
            <a:ext cx="12191999" cy="1226510"/>
            <a:chOff x="-2" y="-26098"/>
            <a:chExt cx="12191999" cy="122651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65204A17-715C-4928-858A-5088AB88FAEE}"/>
                </a:ext>
              </a:extLst>
            </p:cNvPr>
            <p:cNvGrpSpPr/>
            <p:nvPr/>
          </p:nvGrpSpPr>
          <p:grpSpPr>
            <a:xfrm>
              <a:off x="-2" y="-26098"/>
              <a:ext cx="12191999" cy="1226510"/>
              <a:chOff x="-2" y="-26098"/>
              <a:chExt cx="12191999" cy="1226510"/>
            </a:xfrm>
          </p:grpSpPr>
          <p:grpSp>
            <p:nvGrpSpPr>
              <p:cNvPr id="10" name="Group 2">
                <a:extLst>
                  <a:ext uri="{FF2B5EF4-FFF2-40B4-BE49-F238E27FC236}">
                    <a16:creationId xmlns:a16="http://schemas.microsoft.com/office/drawing/2014/main" xmlns="" id="{272124A9-26D7-4BE7-8BC4-DE131251094C}"/>
                  </a:ext>
                </a:extLst>
              </p:cNvPr>
              <p:cNvGrpSpPr/>
              <p:nvPr/>
            </p:nvGrpSpPr>
            <p:grpSpPr>
              <a:xfrm>
                <a:off x="-2" y="-26098"/>
                <a:ext cx="12191999" cy="1226510"/>
                <a:chOff x="0" y="0"/>
                <a:chExt cx="6229756" cy="3154435"/>
              </a:xfrm>
            </p:grpSpPr>
            <p:sp>
              <p:nvSpPr>
                <p:cNvPr id="18" name="Freeform 3">
                  <a:extLst>
                    <a:ext uri="{FF2B5EF4-FFF2-40B4-BE49-F238E27FC236}">
                      <a16:creationId xmlns:a16="http://schemas.microsoft.com/office/drawing/2014/main" xmlns="" id="{4107BF4B-C997-474B-B461-F29A8A0A358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229756" cy="3154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9756" h="3154435">
                      <a:moveTo>
                        <a:pt x="0" y="0"/>
                      </a:moveTo>
                      <a:lnTo>
                        <a:pt x="6229756" y="0"/>
                      </a:lnTo>
                      <a:lnTo>
                        <a:pt x="6229756" y="3154435"/>
                      </a:lnTo>
                      <a:lnTo>
                        <a:pt x="0" y="3154435"/>
                      </a:lnTo>
                      <a:close/>
                    </a:path>
                  </a:pathLst>
                </a:custGeom>
                <a:solidFill>
                  <a:srgbClr val="AABDFF"/>
                </a:solidFill>
              </p:spPr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74AE3AFE-A5C4-4CF1-A193-0AD571D7C1AD}"/>
                  </a:ext>
                </a:extLst>
              </p:cNvPr>
              <p:cNvGrpSpPr/>
              <p:nvPr/>
            </p:nvGrpSpPr>
            <p:grpSpPr>
              <a:xfrm>
                <a:off x="553299" y="328987"/>
                <a:ext cx="8667703" cy="651277"/>
                <a:chOff x="3936999" y="-952500"/>
                <a:chExt cx="8667703" cy="651277"/>
              </a:xfrm>
            </p:grpSpPr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xmlns="" id="{889CBE7C-DB58-4FF0-8E18-5CC5075AA051}"/>
                    </a:ext>
                  </a:extLst>
                </p:cNvPr>
                <p:cNvSpPr/>
                <p:nvPr/>
              </p:nvSpPr>
              <p:spPr>
                <a:xfrm>
                  <a:off x="3936999" y="-952500"/>
                  <a:ext cx="8667703" cy="65127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xmlns="" id="{FFD20B8B-ED1E-4082-998D-F6B47A5144D1}"/>
                    </a:ext>
                  </a:extLst>
                </p:cNvPr>
                <p:cNvGrpSpPr/>
                <p:nvPr/>
              </p:nvGrpSpPr>
              <p:grpSpPr>
                <a:xfrm>
                  <a:off x="4235462" y="-800100"/>
                  <a:ext cx="364308" cy="368300"/>
                  <a:chOff x="662551" y="559883"/>
                  <a:chExt cx="364308" cy="368300"/>
                </a:xfrm>
              </p:grpSpPr>
              <p:sp>
                <p:nvSpPr>
                  <p:cNvPr id="15" name="AutoShape 9">
                    <a:extLst>
                      <a:ext uri="{FF2B5EF4-FFF2-40B4-BE49-F238E27FC236}">
                        <a16:creationId xmlns:a16="http://schemas.microsoft.com/office/drawing/2014/main" xmlns="" id="{2285C687-6911-4AA2-BA7C-9D3FCA0FBC12}"/>
                      </a:ext>
                    </a:extLst>
                  </p:cNvPr>
                  <p:cNvSpPr/>
                  <p:nvPr/>
                </p:nvSpPr>
                <p:spPr>
                  <a:xfrm>
                    <a:off x="662551" y="55988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16" name="AutoShape 10">
                    <a:extLst>
                      <a:ext uri="{FF2B5EF4-FFF2-40B4-BE49-F238E27FC236}">
                        <a16:creationId xmlns:a16="http://schemas.microsoft.com/office/drawing/2014/main" xmlns="" id="{FF60366F-5AC3-4917-996A-7BD135A1065D}"/>
                      </a:ext>
                    </a:extLst>
                  </p:cNvPr>
                  <p:cNvSpPr/>
                  <p:nvPr/>
                </p:nvSpPr>
                <p:spPr>
                  <a:xfrm>
                    <a:off x="662551" y="74403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17" name="AutoShape 11">
                    <a:extLst>
                      <a:ext uri="{FF2B5EF4-FFF2-40B4-BE49-F238E27FC236}">
                        <a16:creationId xmlns:a16="http://schemas.microsoft.com/office/drawing/2014/main" xmlns="" id="{356FFA34-655D-4540-9034-0ACCEFD78851}"/>
                      </a:ext>
                    </a:extLst>
                  </p:cNvPr>
                  <p:cNvSpPr/>
                  <p:nvPr/>
                </p:nvSpPr>
                <p:spPr>
                  <a:xfrm>
                    <a:off x="662551" y="928182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</p:grpSp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xmlns="" id="{3F4AC943-5E1F-486D-9550-75B8AFC0C8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1861042" y="-821861"/>
                  <a:ext cx="371704" cy="371704"/>
                </a:xfrm>
                <a:prstGeom prst="rect">
                  <a:avLst/>
                </a:prstGeom>
              </p:spPr>
            </p:pic>
          </p:grp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36832CF7-3A67-4118-A61D-5B0A36F29BF2}"/>
                </a:ext>
              </a:extLst>
            </p:cNvPr>
            <p:cNvSpPr/>
            <p:nvPr/>
          </p:nvSpPr>
          <p:spPr>
            <a:xfrm>
              <a:off x="2178158" y="269904"/>
              <a:ext cx="602253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6. </a:t>
              </a:r>
              <a:r>
                <a:rPr lang="th-TH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บทบาทของเทคโนโลยีสารสนเทศ</a:t>
              </a:r>
              <a:endParaRPr lang="en-GB" sz="4400" dirty="0">
                <a:latin typeface="DB HelvethaicaMon X Reg" panose="02000506090000020004" pitchFamily="2" charset="-34"/>
                <a:cs typeface="DB HelvethaicaMon X Reg" panose="02000506090000020004" pitchFamily="2" charset="-34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AC2F0CB3-4E21-480C-B779-7DC9E68DB1D1}"/>
              </a:ext>
            </a:extLst>
          </p:cNvPr>
          <p:cNvGrpSpPr/>
          <p:nvPr/>
        </p:nvGrpSpPr>
        <p:grpSpPr>
          <a:xfrm>
            <a:off x="731220" y="1714931"/>
            <a:ext cx="1446938" cy="1446938"/>
            <a:chOff x="731220" y="1714931"/>
            <a:chExt cx="1446938" cy="144693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C58BE443-F578-470D-AB51-2568273CC26B}"/>
                </a:ext>
              </a:extLst>
            </p:cNvPr>
            <p:cNvSpPr/>
            <p:nvPr/>
          </p:nvSpPr>
          <p:spPr>
            <a:xfrm>
              <a:off x="731220" y="1714931"/>
              <a:ext cx="1446938" cy="1446938"/>
            </a:xfrm>
            <a:prstGeom prst="ellipse">
              <a:avLst/>
            </a:prstGeom>
            <a:solidFill>
              <a:srgbClr val="FFFFAA"/>
            </a:solidFill>
            <a:ln w="38100">
              <a:solidFill>
                <a:srgbClr val="7778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7" name="Graphic 26" descr="Document">
              <a:extLst>
                <a:ext uri="{FF2B5EF4-FFF2-40B4-BE49-F238E27FC236}">
                  <a16:creationId xmlns:a16="http://schemas.microsoft.com/office/drawing/2014/main" xmlns="" id="{42C23671-6395-4207-99C9-89BCDF8E1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97489" y="2042561"/>
              <a:ext cx="914400" cy="9144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0B77BA4A-EB17-4B8F-B643-75C4F3D2C1D9}"/>
              </a:ext>
            </a:extLst>
          </p:cNvPr>
          <p:cNvGrpSpPr/>
          <p:nvPr/>
        </p:nvGrpSpPr>
        <p:grpSpPr>
          <a:xfrm>
            <a:off x="731220" y="4272973"/>
            <a:ext cx="1446938" cy="1446938"/>
            <a:chOff x="731220" y="4272973"/>
            <a:chExt cx="1446938" cy="144693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0E39759D-BCEB-487A-BDC9-28A873B8D772}"/>
                </a:ext>
              </a:extLst>
            </p:cNvPr>
            <p:cNvSpPr/>
            <p:nvPr/>
          </p:nvSpPr>
          <p:spPr>
            <a:xfrm>
              <a:off x="731220" y="4272973"/>
              <a:ext cx="1446938" cy="1446938"/>
            </a:xfrm>
            <a:prstGeom prst="ellipse">
              <a:avLst/>
            </a:prstGeom>
            <a:solidFill>
              <a:srgbClr val="FFFFAA"/>
            </a:solidFill>
            <a:ln w="38100">
              <a:solidFill>
                <a:srgbClr val="7778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9" name="Graphic 28" descr="User network">
              <a:extLst>
                <a:ext uri="{FF2B5EF4-FFF2-40B4-BE49-F238E27FC236}">
                  <a16:creationId xmlns:a16="http://schemas.microsoft.com/office/drawing/2014/main" xmlns="" id="{208AFB55-310C-425B-BD20-2701DB4F3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952031" y="4488442"/>
              <a:ext cx="959858" cy="959858"/>
            </a:xfrm>
            <a:prstGeom prst="rect">
              <a:avLst/>
            </a:prstGeom>
          </p:spPr>
        </p:pic>
      </p:grpSp>
      <p:sp>
        <p:nvSpPr>
          <p:cNvPr id="44" name="Freeform 6">
            <a:extLst>
              <a:ext uri="{FF2B5EF4-FFF2-40B4-BE49-F238E27FC236}">
                <a16:creationId xmlns:a16="http://schemas.microsoft.com/office/drawing/2014/main" xmlns="" id="{404EB87B-D75F-4790-9DCA-B20FEEAFD213}"/>
              </a:ext>
            </a:extLst>
          </p:cNvPr>
          <p:cNvSpPr/>
          <p:nvPr/>
        </p:nvSpPr>
        <p:spPr>
          <a:xfrm>
            <a:off x="0" y="6529013"/>
            <a:ext cx="12191997" cy="379182"/>
          </a:xfrm>
          <a:custGeom>
            <a:avLst/>
            <a:gdLst/>
            <a:ahLst/>
            <a:cxnLst/>
            <a:rect l="l" t="t" r="r" b="b"/>
            <a:pathLst>
              <a:path w="4816592" h="149800">
                <a:moveTo>
                  <a:pt x="0" y="0"/>
                </a:moveTo>
                <a:lnTo>
                  <a:pt x="4816592" y="0"/>
                </a:lnTo>
                <a:lnTo>
                  <a:pt x="4816592" y="149800"/>
                </a:lnTo>
                <a:lnTo>
                  <a:pt x="0" y="149800"/>
                </a:lnTo>
                <a:close/>
              </a:path>
            </a:pathLst>
          </a:custGeom>
          <a:solidFill>
            <a:srgbClr val="DCDCDD"/>
          </a:solidFill>
        </p:spPr>
      </p:sp>
    </p:spTree>
    <p:extLst>
      <p:ext uri="{BB962C8B-B14F-4D97-AF65-F5344CB8AC3E}">
        <p14:creationId xmlns:p14="http://schemas.microsoft.com/office/powerpoint/2010/main" val="24153765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220B562-BB87-4087-80EB-0B3F5F5C5DD0}"/>
              </a:ext>
            </a:extLst>
          </p:cNvPr>
          <p:cNvSpPr/>
          <p:nvPr/>
        </p:nvSpPr>
        <p:spPr>
          <a:xfrm>
            <a:off x="2574893" y="4150251"/>
            <a:ext cx="73367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6.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6) ระบบเศรษฐกิจเชื่อมโยงทั่วโลก </a:t>
            </a:r>
            <a:r>
              <a:rPr lang="th-TH" sz="3200" dirty="0">
                <a:solidFill>
                  <a:srgbClr val="0070C0"/>
                </a:solidFill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เทคโนโลยีสารสนเทศมีส่วนช่วยขยายขอบเขตทางเศรษฐกิจให้กว้างขวางมากยิ่งขึ้น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ทำให้ระบบเศรษฐกิจของโลกจึงเชื่อมโยงกับทุกประเทศ</a:t>
            </a:r>
            <a:endParaRPr lang="en-GB" sz="32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9D11FB7-D5C5-404B-8473-DA6AF4C5BA88}"/>
              </a:ext>
            </a:extLst>
          </p:cNvPr>
          <p:cNvGrpSpPr/>
          <p:nvPr/>
        </p:nvGrpSpPr>
        <p:grpSpPr>
          <a:xfrm>
            <a:off x="-2" y="-26098"/>
            <a:ext cx="12191999" cy="1226510"/>
            <a:chOff x="-2" y="-26098"/>
            <a:chExt cx="12191999" cy="122651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DABC41AC-7FD7-4C5C-9404-87908FD7BAA0}"/>
                </a:ext>
              </a:extLst>
            </p:cNvPr>
            <p:cNvGrpSpPr/>
            <p:nvPr/>
          </p:nvGrpSpPr>
          <p:grpSpPr>
            <a:xfrm>
              <a:off x="-2" y="-26098"/>
              <a:ext cx="12191999" cy="1226510"/>
              <a:chOff x="-2" y="-26098"/>
              <a:chExt cx="12191999" cy="1226510"/>
            </a:xfrm>
          </p:grpSpPr>
          <p:grpSp>
            <p:nvGrpSpPr>
              <p:cNvPr id="10" name="Group 2">
                <a:extLst>
                  <a:ext uri="{FF2B5EF4-FFF2-40B4-BE49-F238E27FC236}">
                    <a16:creationId xmlns:a16="http://schemas.microsoft.com/office/drawing/2014/main" xmlns="" id="{8608FF9E-1E67-43A7-82E6-D24618A01249}"/>
                  </a:ext>
                </a:extLst>
              </p:cNvPr>
              <p:cNvGrpSpPr/>
              <p:nvPr/>
            </p:nvGrpSpPr>
            <p:grpSpPr>
              <a:xfrm>
                <a:off x="-2" y="-26098"/>
                <a:ext cx="12191999" cy="1226510"/>
                <a:chOff x="0" y="0"/>
                <a:chExt cx="6229756" cy="3154435"/>
              </a:xfrm>
            </p:grpSpPr>
            <p:sp>
              <p:nvSpPr>
                <p:cNvPr id="18" name="Freeform 3">
                  <a:extLst>
                    <a:ext uri="{FF2B5EF4-FFF2-40B4-BE49-F238E27FC236}">
                      <a16:creationId xmlns:a16="http://schemas.microsoft.com/office/drawing/2014/main" xmlns="" id="{0BCFD65F-BFA9-4EC4-BDCC-DE6EEB511C9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229756" cy="3154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9756" h="3154435">
                      <a:moveTo>
                        <a:pt x="0" y="0"/>
                      </a:moveTo>
                      <a:lnTo>
                        <a:pt x="6229756" y="0"/>
                      </a:lnTo>
                      <a:lnTo>
                        <a:pt x="6229756" y="3154435"/>
                      </a:lnTo>
                      <a:lnTo>
                        <a:pt x="0" y="3154435"/>
                      </a:lnTo>
                      <a:close/>
                    </a:path>
                  </a:pathLst>
                </a:custGeom>
                <a:solidFill>
                  <a:srgbClr val="AABDFF"/>
                </a:solidFill>
              </p:spPr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9DEFBEFC-EA4F-4A1C-B1C2-102C127861C6}"/>
                  </a:ext>
                </a:extLst>
              </p:cNvPr>
              <p:cNvGrpSpPr/>
              <p:nvPr/>
            </p:nvGrpSpPr>
            <p:grpSpPr>
              <a:xfrm>
                <a:off x="553299" y="328987"/>
                <a:ext cx="8667703" cy="651277"/>
                <a:chOff x="3936999" y="-952500"/>
                <a:chExt cx="8667703" cy="651277"/>
              </a:xfrm>
            </p:grpSpPr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xmlns="" id="{2ACCBB6B-ECFC-498C-AA9B-F0BCD2037458}"/>
                    </a:ext>
                  </a:extLst>
                </p:cNvPr>
                <p:cNvSpPr/>
                <p:nvPr/>
              </p:nvSpPr>
              <p:spPr>
                <a:xfrm>
                  <a:off x="3936999" y="-952500"/>
                  <a:ext cx="8667703" cy="65127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xmlns="" id="{3B57518B-B8D4-4E2F-9CFA-3F982ABEEE33}"/>
                    </a:ext>
                  </a:extLst>
                </p:cNvPr>
                <p:cNvGrpSpPr/>
                <p:nvPr/>
              </p:nvGrpSpPr>
              <p:grpSpPr>
                <a:xfrm>
                  <a:off x="4235462" y="-800100"/>
                  <a:ext cx="364308" cy="368300"/>
                  <a:chOff x="662551" y="559883"/>
                  <a:chExt cx="364308" cy="368300"/>
                </a:xfrm>
              </p:grpSpPr>
              <p:sp>
                <p:nvSpPr>
                  <p:cNvPr id="15" name="AutoShape 9">
                    <a:extLst>
                      <a:ext uri="{FF2B5EF4-FFF2-40B4-BE49-F238E27FC236}">
                        <a16:creationId xmlns:a16="http://schemas.microsoft.com/office/drawing/2014/main" xmlns="" id="{9B77E9BC-D1DB-48B0-96C8-1C0FB43541AE}"/>
                      </a:ext>
                    </a:extLst>
                  </p:cNvPr>
                  <p:cNvSpPr/>
                  <p:nvPr/>
                </p:nvSpPr>
                <p:spPr>
                  <a:xfrm>
                    <a:off x="662551" y="55988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16" name="AutoShape 10">
                    <a:extLst>
                      <a:ext uri="{FF2B5EF4-FFF2-40B4-BE49-F238E27FC236}">
                        <a16:creationId xmlns:a16="http://schemas.microsoft.com/office/drawing/2014/main" xmlns="" id="{64E1757A-FE93-4692-ABA3-2A21B6F00082}"/>
                      </a:ext>
                    </a:extLst>
                  </p:cNvPr>
                  <p:cNvSpPr/>
                  <p:nvPr/>
                </p:nvSpPr>
                <p:spPr>
                  <a:xfrm>
                    <a:off x="662551" y="74403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17" name="AutoShape 11">
                    <a:extLst>
                      <a:ext uri="{FF2B5EF4-FFF2-40B4-BE49-F238E27FC236}">
                        <a16:creationId xmlns:a16="http://schemas.microsoft.com/office/drawing/2014/main" xmlns="" id="{6E94744A-693B-479B-B051-10D0EA299D51}"/>
                      </a:ext>
                    </a:extLst>
                  </p:cNvPr>
                  <p:cNvSpPr/>
                  <p:nvPr/>
                </p:nvSpPr>
                <p:spPr>
                  <a:xfrm>
                    <a:off x="662551" y="928182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</p:grpSp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xmlns="" id="{E4DA5279-5AFE-471D-8323-7BA28BC3FD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1861042" y="-821861"/>
                  <a:ext cx="371704" cy="371704"/>
                </a:xfrm>
                <a:prstGeom prst="rect">
                  <a:avLst/>
                </a:prstGeom>
              </p:spPr>
            </p:pic>
          </p:grp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2D32B8F9-6E17-4095-8F04-F49D477FED46}"/>
                </a:ext>
              </a:extLst>
            </p:cNvPr>
            <p:cNvSpPr/>
            <p:nvPr/>
          </p:nvSpPr>
          <p:spPr>
            <a:xfrm>
              <a:off x="2178158" y="269904"/>
              <a:ext cx="602253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6. </a:t>
              </a:r>
              <a:r>
                <a:rPr lang="th-TH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บทบาทของเทคโนโลยีสารสนเทศ</a:t>
              </a:r>
              <a:endParaRPr lang="en-GB" sz="4400" dirty="0">
                <a:latin typeface="DB HelvethaicaMon X Reg" panose="02000506090000020004" pitchFamily="2" charset="-34"/>
                <a:cs typeface="DB HelvethaicaMon X Reg" panose="02000506090000020004" pitchFamily="2" charset="-34"/>
              </a:endParaRPr>
            </a:p>
          </p:txBody>
        </p:sp>
      </p:grpSp>
      <p:sp>
        <p:nvSpPr>
          <p:cNvPr id="19" name="Freeform 6">
            <a:extLst>
              <a:ext uri="{FF2B5EF4-FFF2-40B4-BE49-F238E27FC236}">
                <a16:creationId xmlns:a16="http://schemas.microsoft.com/office/drawing/2014/main" xmlns="" id="{27F2601A-D2ED-4C30-9EBA-BF0A7DD46F15}"/>
              </a:ext>
            </a:extLst>
          </p:cNvPr>
          <p:cNvSpPr/>
          <p:nvPr/>
        </p:nvSpPr>
        <p:spPr>
          <a:xfrm>
            <a:off x="0" y="6529013"/>
            <a:ext cx="12191997" cy="379182"/>
          </a:xfrm>
          <a:custGeom>
            <a:avLst/>
            <a:gdLst/>
            <a:ahLst/>
            <a:cxnLst/>
            <a:rect l="l" t="t" r="r" b="b"/>
            <a:pathLst>
              <a:path w="4816592" h="149800">
                <a:moveTo>
                  <a:pt x="0" y="0"/>
                </a:moveTo>
                <a:lnTo>
                  <a:pt x="4816592" y="0"/>
                </a:lnTo>
                <a:lnTo>
                  <a:pt x="4816592" y="149800"/>
                </a:lnTo>
                <a:lnTo>
                  <a:pt x="0" y="149800"/>
                </a:lnTo>
                <a:close/>
              </a:path>
            </a:pathLst>
          </a:custGeom>
          <a:solidFill>
            <a:srgbClr val="DCDCDD"/>
          </a:solidFill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4845883-109F-4188-AB63-B205BCBDE0DA}"/>
              </a:ext>
            </a:extLst>
          </p:cNvPr>
          <p:cNvSpPr/>
          <p:nvPr/>
        </p:nvSpPr>
        <p:spPr>
          <a:xfrm>
            <a:off x="2574893" y="1710859"/>
            <a:ext cx="9137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6.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5) การทำงานที่ไร้เงื่อนไขของเวลาและสถานที่ </a:t>
            </a:r>
            <a:r>
              <a:rPr lang="th-TH" sz="3200" dirty="0">
                <a:solidFill>
                  <a:srgbClr val="0070C0"/>
                </a:solidFill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เทคโนโลยีสารสนเทศทำให้เกิดสามารถทำงานได้ทุกสถานที่และทุกเวลา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โดยการโต้ตอบผ่านระบบเครือข่าย</a:t>
            </a:r>
            <a:endParaRPr lang="en-GB" sz="32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E150CAF0-6F07-4255-BA87-CDEA536469B2}"/>
              </a:ext>
            </a:extLst>
          </p:cNvPr>
          <p:cNvGrpSpPr/>
          <p:nvPr/>
        </p:nvGrpSpPr>
        <p:grpSpPr>
          <a:xfrm>
            <a:off x="731220" y="1714931"/>
            <a:ext cx="1446938" cy="1446938"/>
            <a:chOff x="731220" y="1714931"/>
            <a:chExt cx="1446938" cy="144693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FE61C3EB-6C64-4230-9290-0843DBD42C3D}"/>
                </a:ext>
              </a:extLst>
            </p:cNvPr>
            <p:cNvSpPr/>
            <p:nvPr/>
          </p:nvSpPr>
          <p:spPr>
            <a:xfrm>
              <a:off x="731220" y="1714931"/>
              <a:ext cx="1446938" cy="1446938"/>
            </a:xfrm>
            <a:prstGeom prst="ellipse">
              <a:avLst/>
            </a:prstGeom>
            <a:solidFill>
              <a:srgbClr val="FFFFAA"/>
            </a:solidFill>
            <a:ln w="38100">
              <a:solidFill>
                <a:srgbClr val="7778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Graphic 2" descr="Briefcase">
              <a:extLst>
                <a:ext uri="{FF2B5EF4-FFF2-40B4-BE49-F238E27FC236}">
                  <a16:creationId xmlns:a16="http://schemas.microsoft.com/office/drawing/2014/main" xmlns="" id="{1C5C8E10-5C7B-44BC-BD76-FB5B0ECF8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97489" y="2009514"/>
              <a:ext cx="914400" cy="91440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809F677A-0049-4E36-A132-86C83323C877}"/>
              </a:ext>
            </a:extLst>
          </p:cNvPr>
          <p:cNvGrpSpPr/>
          <p:nvPr/>
        </p:nvGrpSpPr>
        <p:grpSpPr>
          <a:xfrm>
            <a:off x="731220" y="4272973"/>
            <a:ext cx="1446938" cy="1446938"/>
            <a:chOff x="731220" y="4272973"/>
            <a:chExt cx="1446938" cy="144693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5F331E95-2DF8-4D5A-9FB5-9FEC95BC9FE1}"/>
                </a:ext>
              </a:extLst>
            </p:cNvPr>
            <p:cNvSpPr/>
            <p:nvPr/>
          </p:nvSpPr>
          <p:spPr>
            <a:xfrm>
              <a:off x="731220" y="4272973"/>
              <a:ext cx="1446938" cy="1446938"/>
            </a:xfrm>
            <a:prstGeom prst="ellipse">
              <a:avLst/>
            </a:prstGeom>
            <a:solidFill>
              <a:srgbClr val="FFFFAA"/>
            </a:solidFill>
            <a:ln w="38100">
              <a:solidFill>
                <a:srgbClr val="7778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Graphic 27" descr="Handshake">
              <a:extLst>
                <a:ext uri="{FF2B5EF4-FFF2-40B4-BE49-F238E27FC236}">
                  <a16:creationId xmlns:a16="http://schemas.microsoft.com/office/drawing/2014/main" xmlns="" id="{3121E1D7-6818-4442-AD1D-55C89FFD9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878511" y="4420264"/>
              <a:ext cx="1152355" cy="11523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28607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3535A95-05B9-4344-83BB-2024A2535E7A}"/>
              </a:ext>
            </a:extLst>
          </p:cNvPr>
          <p:cNvSpPr/>
          <p:nvPr/>
        </p:nvSpPr>
        <p:spPr>
          <a:xfrm>
            <a:off x="634925" y="1384560"/>
            <a:ext cx="9109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ในปัจจุบันได้มีการนําเทคโนโลยีสารสนเทศมาใช้ประยุกต์ใช้งานในหลายสาขาวิชาชีพ เพื่อให้คุณภาพชีวิตของคนดีขึ้น มีความสะดวก รวดเร็ว ทันเหตุการณ์ ซึ่งได้แก่</a:t>
            </a:r>
            <a:endParaRPr lang="en-GB" sz="32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D5F59FD-1E02-4D48-87E6-9D6D47786C3B}"/>
              </a:ext>
            </a:extLst>
          </p:cNvPr>
          <p:cNvSpPr/>
          <p:nvPr/>
        </p:nvSpPr>
        <p:spPr>
          <a:xfrm>
            <a:off x="6479967" y="2872729"/>
            <a:ext cx="54804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ด้านการศึกษา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เทคโนโลยีสารสนเทศถูกนำมาใช้เพื่ออำนวยความสะดวก เช่น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การบริหารด้านการศึกษา อย่างการทำรายงานเพื่อให้ผู้บริหารทราบถึงปัญหาในโรงเรียน หรือการเพิ่มประสิทธิภาพในการเรียนการสอน เช่น ซอฟต์แวร์สื่อการสอน และการเรียนรู้ผ่านเว็บไซต์ </a:t>
            </a:r>
            <a:endParaRPr lang="en-GB" sz="32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02EBBE0-2584-455B-9DA8-A22AC2544B40}"/>
              </a:ext>
            </a:extLst>
          </p:cNvPr>
          <p:cNvGrpSpPr/>
          <p:nvPr/>
        </p:nvGrpSpPr>
        <p:grpSpPr>
          <a:xfrm>
            <a:off x="-2" y="-26098"/>
            <a:ext cx="12191999" cy="1226510"/>
            <a:chOff x="-2" y="-26098"/>
            <a:chExt cx="12191999" cy="122651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2687593B-EDEF-4824-B73A-A9CECA630B56}"/>
                </a:ext>
              </a:extLst>
            </p:cNvPr>
            <p:cNvGrpSpPr/>
            <p:nvPr/>
          </p:nvGrpSpPr>
          <p:grpSpPr>
            <a:xfrm>
              <a:off x="-2" y="-26098"/>
              <a:ext cx="12191999" cy="1226510"/>
              <a:chOff x="-2" y="-26098"/>
              <a:chExt cx="12191999" cy="1226510"/>
            </a:xfrm>
          </p:grpSpPr>
          <p:grpSp>
            <p:nvGrpSpPr>
              <p:cNvPr id="10" name="Group 2">
                <a:extLst>
                  <a:ext uri="{FF2B5EF4-FFF2-40B4-BE49-F238E27FC236}">
                    <a16:creationId xmlns:a16="http://schemas.microsoft.com/office/drawing/2014/main" xmlns="" id="{C151A550-38FD-46AA-BFD5-1AA4209E01FA}"/>
                  </a:ext>
                </a:extLst>
              </p:cNvPr>
              <p:cNvGrpSpPr/>
              <p:nvPr/>
            </p:nvGrpSpPr>
            <p:grpSpPr>
              <a:xfrm>
                <a:off x="-2" y="-26098"/>
                <a:ext cx="12191999" cy="1226510"/>
                <a:chOff x="0" y="0"/>
                <a:chExt cx="6229756" cy="3154435"/>
              </a:xfrm>
            </p:grpSpPr>
            <p:sp>
              <p:nvSpPr>
                <p:cNvPr id="18" name="Freeform 3">
                  <a:extLst>
                    <a:ext uri="{FF2B5EF4-FFF2-40B4-BE49-F238E27FC236}">
                      <a16:creationId xmlns:a16="http://schemas.microsoft.com/office/drawing/2014/main" xmlns="" id="{D20CB507-39F0-47B8-BC5A-D1B65D5E9EE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229756" cy="3154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9756" h="3154435">
                      <a:moveTo>
                        <a:pt x="0" y="0"/>
                      </a:moveTo>
                      <a:lnTo>
                        <a:pt x="6229756" y="0"/>
                      </a:lnTo>
                      <a:lnTo>
                        <a:pt x="6229756" y="3154435"/>
                      </a:lnTo>
                      <a:lnTo>
                        <a:pt x="0" y="3154435"/>
                      </a:lnTo>
                      <a:close/>
                    </a:path>
                  </a:pathLst>
                </a:custGeom>
                <a:solidFill>
                  <a:srgbClr val="AABDFF"/>
                </a:solidFill>
              </p:spPr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98CCABE3-4AB6-41EC-B704-EBC64A7856A8}"/>
                  </a:ext>
                </a:extLst>
              </p:cNvPr>
              <p:cNvGrpSpPr/>
              <p:nvPr/>
            </p:nvGrpSpPr>
            <p:grpSpPr>
              <a:xfrm>
                <a:off x="553299" y="328987"/>
                <a:ext cx="8667703" cy="651277"/>
                <a:chOff x="3936999" y="-952500"/>
                <a:chExt cx="8667703" cy="651277"/>
              </a:xfrm>
            </p:grpSpPr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xmlns="" id="{8E04C755-237D-47AC-9A0F-C0060E5C4FE9}"/>
                    </a:ext>
                  </a:extLst>
                </p:cNvPr>
                <p:cNvSpPr/>
                <p:nvPr/>
              </p:nvSpPr>
              <p:spPr>
                <a:xfrm>
                  <a:off x="3936999" y="-952500"/>
                  <a:ext cx="8667703" cy="65127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xmlns="" id="{5995758C-B347-4DC5-BD43-2921F6B81E1F}"/>
                    </a:ext>
                  </a:extLst>
                </p:cNvPr>
                <p:cNvGrpSpPr/>
                <p:nvPr/>
              </p:nvGrpSpPr>
              <p:grpSpPr>
                <a:xfrm>
                  <a:off x="4235462" y="-800100"/>
                  <a:ext cx="364308" cy="368300"/>
                  <a:chOff x="662551" y="559883"/>
                  <a:chExt cx="364308" cy="368300"/>
                </a:xfrm>
              </p:grpSpPr>
              <p:sp>
                <p:nvSpPr>
                  <p:cNvPr id="15" name="AutoShape 9">
                    <a:extLst>
                      <a:ext uri="{FF2B5EF4-FFF2-40B4-BE49-F238E27FC236}">
                        <a16:creationId xmlns:a16="http://schemas.microsoft.com/office/drawing/2014/main" xmlns="" id="{84557A70-591D-4CB6-8210-8487C71A9F38}"/>
                      </a:ext>
                    </a:extLst>
                  </p:cNvPr>
                  <p:cNvSpPr/>
                  <p:nvPr/>
                </p:nvSpPr>
                <p:spPr>
                  <a:xfrm>
                    <a:off x="662551" y="55988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16" name="AutoShape 10">
                    <a:extLst>
                      <a:ext uri="{FF2B5EF4-FFF2-40B4-BE49-F238E27FC236}">
                        <a16:creationId xmlns:a16="http://schemas.microsoft.com/office/drawing/2014/main" xmlns="" id="{198E6487-E51E-4BD0-8D12-BFF0683F982F}"/>
                      </a:ext>
                    </a:extLst>
                  </p:cNvPr>
                  <p:cNvSpPr/>
                  <p:nvPr/>
                </p:nvSpPr>
                <p:spPr>
                  <a:xfrm>
                    <a:off x="662551" y="74403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17" name="AutoShape 11">
                    <a:extLst>
                      <a:ext uri="{FF2B5EF4-FFF2-40B4-BE49-F238E27FC236}">
                        <a16:creationId xmlns:a16="http://schemas.microsoft.com/office/drawing/2014/main" xmlns="" id="{DC323E24-4E39-443D-973C-11B986E8D4DB}"/>
                      </a:ext>
                    </a:extLst>
                  </p:cNvPr>
                  <p:cNvSpPr/>
                  <p:nvPr/>
                </p:nvSpPr>
                <p:spPr>
                  <a:xfrm>
                    <a:off x="662551" y="928182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</p:grpSp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xmlns="" id="{5446B4D8-1560-4A83-A229-EB7FD9E46F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1861042" y="-821861"/>
                  <a:ext cx="371704" cy="371704"/>
                </a:xfrm>
                <a:prstGeom prst="rect">
                  <a:avLst/>
                </a:prstGeom>
              </p:spPr>
            </p:pic>
          </p:grp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4DA0F38F-4B19-43D1-9146-12BC64D47CE1}"/>
                </a:ext>
              </a:extLst>
            </p:cNvPr>
            <p:cNvSpPr/>
            <p:nvPr/>
          </p:nvSpPr>
          <p:spPr>
            <a:xfrm>
              <a:off x="2178158" y="269904"/>
              <a:ext cx="602253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6. </a:t>
              </a:r>
              <a:r>
                <a:rPr lang="th-TH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บทบาทของเทคโนโลยีสารสนเทศ</a:t>
              </a:r>
              <a:endParaRPr lang="en-GB" sz="4400" dirty="0">
                <a:latin typeface="DB HelvethaicaMon X Reg" panose="02000506090000020004" pitchFamily="2" charset="-34"/>
                <a:cs typeface="DB HelvethaicaMon X Reg" panose="02000506090000020004" pitchFamily="2" charset="-34"/>
              </a:endParaRPr>
            </a:p>
          </p:txBody>
        </p:sp>
      </p:grpSp>
      <p:sp>
        <p:nvSpPr>
          <p:cNvPr id="19" name="Freeform 6">
            <a:extLst>
              <a:ext uri="{FF2B5EF4-FFF2-40B4-BE49-F238E27FC236}">
                <a16:creationId xmlns:a16="http://schemas.microsoft.com/office/drawing/2014/main" xmlns="" id="{F2242332-A90A-4B07-839C-CA02B93D4477}"/>
              </a:ext>
            </a:extLst>
          </p:cNvPr>
          <p:cNvSpPr/>
          <p:nvPr/>
        </p:nvSpPr>
        <p:spPr>
          <a:xfrm>
            <a:off x="0" y="6529013"/>
            <a:ext cx="12191997" cy="379182"/>
          </a:xfrm>
          <a:custGeom>
            <a:avLst/>
            <a:gdLst/>
            <a:ahLst/>
            <a:cxnLst/>
            <a:rect l="l" t="t" r="r" b="b"/>
            <a:pathLst>
              <a:path w="4816592" h="149800">
                <a:moveTo>
                  <a:pt x="0" y="0"/>
                </a:moveTo>
                <a:lnTo>
                  <a:pt x="4816592" y="0"/>
                </a:lnTo>
                <a:lnTo>
                  <a:pt x="4816592" y="149800"/>
                </a:lnTo>
                <a:lnTo>
                  <a:pt x="0" y="149800"/>
                </a:lnTo>
                <a:close/>
              </a:path>
            </a:pathLst>
          </a:custGeom>
          <a:solidFill>
            <a:srgbClr val="DCDCDD"/>
          </a:solidFill>
        </p:spPr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xmlns="" id="{7AF30BD3-E289-414F-BD3D-50CE9D11D4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56380" y="2468538"/>
            <a:ext cx="5792019" cy="425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323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B1C9E02-D47C-40A6-9247-4A95FF750720}"/>
              </a:ext>
            </a:extLst>
          </p:cNvPr>
          <p:cNvSpPr/>
          <p:nvPr/>
        </p:nvSpPr>
        <p:spPr>
          <a:xfrm>
            <a:off x="4590011" y="1763365"/>
            <a:ext cx="71031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ด้านการแพทย์และสาธารณสุข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เริ่มตั้งแต่การทำทะเบียนผู้ป่วย ข้อมูลทางการรักษาพยาบาล ตลอดจนการวินิจฉัยและการจ่ายยา นอกจากนี้ยังใช้ในห้องทดลอง การวิจัยทางการแพทย์ และระบบการรักษาผู้ป่วยทางไกลผ่านเครือข่ายการสื่อสาร </a:t>
            </a:r>
            <a:endParaRPr lang="en-GB" sz="32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E202A0F-226B-41BE-B2AF-30AE988F13FC}"/>
              </a:ext>
            </a:extLst>
          </p:cNvPr>
          <p:cNvSpPr/>
          <p:nvPr/>
        </p:nvSpPr>
        <p:spPr>
          <a:xfrm>
            <a:off x="4590011" y="4396400"/>
            <a:ext cx="69608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ด้านการเกษตรและอุตสาหกรรม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เช่น ระบบข้อมูลในขนส่ง การพยากรณ์ผลผลิตการเกษตร หรือการประดิษฐ์หุ่นยนต์เพื่องานอุตสาหกรรมที่ต้องเสี่ยงภัยและเป็นอันตรายต่อสุขภาพ</a:t>
            </a:r>
            <a:endParaRPr lang="en-GB" sz="32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0DA92C6-F4B6-41E2-A0C4-8CABAA18FE9A}"/>
              </a:ext>
            </a:extLst>
          </p:cNvPr>
          <p:cNvGrpSpPr/>
          <p:nvPr/>
        </p:nvGrpSpPr>
        <p:grpSpPr>
          <a:xfrm>
            <a:off x="-2" y="-26098"/>
            <a:ext cx="12191999" cy="1226510"/>
            <a:chOff x="-2" y="-26098"/>
            <a:chExt cx="12191999" cy="122651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D3DC2A6F-B6DD-436B-9A07-E5EB1E9F4C43}"/>
                </a:ext>
              </a:extLst>
            </p:cNvPr>
            <p:cNvGrpSpPr/>
            <p:nvPr/>
          </p:nvGrpSpPr>
          <p:grpSpPr>
            <a:xfrm>
              <a:off x="-2" y="-26098"/>
              <a:ext cx="12191999" cy="1226510"/>
              <a:chOff x="-2" y="-26098"/>
              <a:chExt cx="12191999" cy="1226510"/>
            </a:xfrm>
          </p:grpSpPr>
          <p:grpSp>
            <p:nvGrpSpPr>
              <p:cNvPr id="10" name="Group 2">
                <a:extLst>
                  <a:ext uri="{FF2B5EF4-FFF2-40B4-BE49-F238E27FC236}">
                    <a16:creationId xmlns:a16="http://schemas.microsoft.com/office/drawing/2014/main" xmlns="" id="{FC7435EE-C659-4FD7-9832-1741F6513836}"/>
                  </a:ext>
                </a:extLst>
              </p:cNvPr>
              <p:cNvGrpSpPr/>
              <p:nvPr/>
            </p:nvGrpSpPr>
            <p:grpSpPr>
              <a:xfrm>
                <a:off x="-2" y="-26098"/>
                <a:ext cx="12191999" cy="1226510"/>
                <a:chOff x="0" y="0"/>
                <a:chExt cx="6229756" cy="3154435"/>
              </a:xfrm>
            </p:grpSpPr>
            <p:sp>
              <p:nvSpPr>
                <p:cNvPr id="18" name="Freeform 3">
                  <a:extLst>
                    <a:ext uri="{FF2B5EF4-FFF2-40B4-BE49-F238E27FC236}">
                      <a16:creationId xmlns:a16="http://schemas.microsoft.com/office/drawing/2014/main" xmlns="" id="{724BBD56-C619-4293-B6DE-2F96A85F458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229756" cy="3154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9756" h="3154435">
                      <a:moveTo>
                        <a:pt x="0" y="0"/>
                      </a:moveTo>
                      <a:lnTo>
                        <a:pt x="6229756" y="0"/>
                      </a:lnTo>
                      <a:lnTo>
                        <a:pt x="6229756" y="3154435"/>
                      </a:lnTo>
                      <a:lnTo>
                        <a:pt x="0" y="3154435"/>
                      </a:lnTo>
                      <a:close/>
                    </a:path>
                  </a:pathLst>
                </a:custGeom>
                <a:solidFill>
                  <a:srgbClr val="AABDFF"/>
                </a:solidFill>
              </p:spPr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CBABB44F-DA0A-4813-88AC-B6AD2B9FAE33}"/>
                  </a:ext>
                </a:extLst>
              </p:cNvPr>
              <p:cNvGrpSpPr/>
              <p:nvPr/>
            </p:nvGrpSpPr>
            <p:grpSpPr>
              <a:xfrm>
                <a:off x="553299" y="328987"/>
                <a:ext cx="8667703" cy="651277"/>
                <a:chOff x="3936999" y="-952500"/>
                <a:chExt cx="8667703" cy="651277"/>
              </a:xfrm>
            </p:grpSpPr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xmlns="" id="{5A094F12-138C-42C0-A0B8-5A2630CECFA4}"/>
                    </a:ext>
                  </a:extLst>
                </p:cNvPr>
                <p:cNvSpPr/>
                <p:nvPr/>
              </p:nvSpPr>
              <p:spPr>
                <a:xfrm>
                  <a:off x="3936999" y="-952500"/>
                  <a:ext cx="8667703" cy="65127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xmlns="" id="{A423F504-61D8-4073-9669-386D5E76BD4F}"/>
                    </a:ext>
                  </a:extLst>
                </p:cNvPr>
                <p:cNvGrpSpPr/>
                <p:nvPr/>
              </p:nvGrpSpPr>
              <p:grpSpPr>
                <a:xfrm>
                  <a:off x="4235462" y="-800100"/>
                  <a:ext cx="364308" cy="368300"/>
                  <a:chOff x="662551" y="559883"/>
                  <a:chExt cx="364308" cy="368300"/>
                </a:xfrm>
              </p:grpSpPr>
              <p:sp>
                <p:nvSpPr>
                  <p:cNvPr id="15" name="AutoShape 9">
                    <a:extLst>
                      <a:ext uri="{FF2B5EF4-FFF2-40B4-BE49-F238E27FC236}">
                        <a16:creationId xmlns:a16="http://schemas.microsoft.com/office/drawing/2014/main" xmlns="" id="{6D521A05-1235-432B-9EF2-9120C5A5D818}"/>
                      </a:ext>
                    </a:extLst>
                  </p:cNvPr>
                  <p:cNvSpPr/>
                  <p:nvPr/>
                </p:nvSpPr>
                <p:spPr>
                  <a:xfrm>
                    <a:off x="662551" y="55988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16" name="AutoShape 10">
                    <a:extLst>
                      <a:ext uri="{FF2B5EF4-FFF2-40B4-BE49-F238E27FC236}">
                        <a16:creationId xmlns:a16="http://schemas.microsoft.com/office/drawing/2014/main" xmlns="" id="{4B0E2766-6562-4B5A-AB39-FA03F6150DA6}"/>
                      </a:ext>
                    </a:extLst>
                  </p:cNvPr>
                  <p:cNvSpPr/>
                  <p:nvPr/>
                </p:nvSpPr>
                <p:spPr>
                  <a:xfrm>
                    <a:off x="662551" y="74403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17" name="AutoShape 11">
                    <a:extLst>
                      <a:ext uri="{FF2B5EF4-FFF2-40B4-BE49-F238E27FC236}">
                        <a16:creationId xmlns:a16="http://schemas.microsoft.com/office/drawing/2014/main" xmlns="" id="{EB5EF990-F05B-4BF5-8B06-E96A897B9AA9}"/>
                      </a:ext>
                    </a:extLst>
                  </p:cNvPr>
                  <p:cNvSpPr/>
                  <p:nvPr/>
                </p:nvSpPr>
                <p:spPr>
                  <a:xfrm>
                    <a:off x="662551" y="928182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</p:grpSp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xmlns="" id="{01BD73DA-8F52-4AEC-BFC0-8F77F3C740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1861042" y="-821861"/>
                  <a:ext cx="371704" cy="371704"/>
                </a:xfrm>
                <a:prstGeom prst="rect">
                  <a:avLst/>
                </a:prstGeom>
              </p:spPr>
            </p:pic>
          </p:grp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6A77BDD7-1D30-473F-92EE-A00B1393788F}"/>
                </a:ext>
              </a:extLst>
            </p:cNvPr>
            <p:cNvSpPr/>
            <p:nvPr/>
          </p:nvSpPr>
          <p:spPr>
            <a:xfrm>
              <a:off x="2178158" y="269904"/>
              <a:ext cx="602253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6. </a:t>
              </a:r>
              <a:r>
                <a:rPr lang="th-TH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บทบาทของเทคโนโลยีสารสนเทศ</a:t>
              </a:r>
              <a:endParaRPr lang="en-GB" sz="4400" dirty="0">
                <a:latin typeface="DB HelvethaicaMon X Reg" panose="02000506090000020004" pitchFamily="2" charset="-34"/>
                <a:cs typeface="DB HelvethaicaMon X Reg" panose="02000506090000020004" pitchFamily="2" charset="-34"/>
              </a:endParaRPr>
            </a:p>
          </p:txBody>
        </p:sp>
      </p:grpSp>
      <p:sp>
        <p:nvSpPr>
          <p:cNvPr id="19" name="Freeform 6">
            <a:extLst>
              <a:ext uri="{FF2B5EF4-FFF2-40B4-BE49-F238E27FC236}">
                <a16:creationId xmlns:a16="http://schemas.microsoft.com/office/drawing/2014/main" xmlns="" id="{02AE8ABE-8E80-4FB0-BA92-1A213C467AA4}"/>
              </a:ext>
            </a:extLst>
          </p:cNvPr>
          <p:cNvSpPr/>
          <p:nvPr/>
        </p:nvSpPr>
        <p:spPr>
          <a:xfrm>
            <a:off x="0" y="6529013"/>
            <a:ext cx="12191997" cy="379182"/>
          </a:xfrm>
          <a:custGeom>
            <a:avLst/>
            <a:gdLst/>
            <a:ahLst/>
            <a:cxnLst/>
            <a:rect l="l" t="t" r="r" b="b"/>
            <a:pathLst>
              <a:path w="4816592" h="149800">
                <a:moveTo>
                  <a:pt x="0" y="0"/>
                </a:moveTo>
                <a:lnTo>
                  <a:pt x="4816592" y="0"/>
                </a:lnTo>
                <a:lnTo>
                  <a:pt x="4816592" y="149800"/>
                </a:lnTo>
                <a:lnTo>
                  <a:pt x="0" y="149800"/>
                </a:lnTo>
                <a:close/>
              </a:path>
            </a:pathLst>
          </a:custGeom>
          <a:solidFill>
            <a:srgbClr val="DCDCDD"/>
          </a:solidFill>
        </p:spPr>
      </p:sp>
      <p:pic>
        <p:nvPicPr>
          <p:cNvPr id="21" name="Picture 9">
            <a:extLst>
              <a:ext uri="{FF2B5EF4-FFF2-40B4-BE49-F238E27FC236}">
                <a16:creationId xmlns:a16="http://schemas.microsoft.com/office/drawing/2014/main" xmlns="" id="{25B17F99-5C75-4D79-A68A-4857D0834A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27590" y="1581317"/>
            <a:ext cx="2874719" cy="3233325"/>
          </a:xfrm>
          <a:prstGeom prst="rect">
            <a:avLst/>
          </a:prstGeom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xmlns="" id="{E21C8CFC-4792-4D2D-BA00-24ED70DE81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794000" y="3667527"/>
            <a:ext cx="1616619" cy="300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477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B3D58A-F72C-4D80-A2A7-EB9CA5F001BB}"/>
              </a:ext>
            </a:extLst>
          </p:cNvPr>
          <p:cNvSpPr/>
          <p:nvPr/>
        </p:nvSpPr>
        <p:spPr>
          <a:xfrm>
            <a:off x="4573386" y="3657736"/>
            <a:ext cx="66407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ด้านความมั่นคง 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เช่น การแปลรหัสลับในงานจารกรรมระหว่างประเทศ การส่งดาวเทียมและการคำนวณวิถีโคจรของจรวดไปสู่อวกาศ ระบบจัดทำทะเบียนปืน ทะเบียนประวัติอาชญากร </a:t>
            </a:r>
            <a:r>
              <a:rPr lang="th-TH" sz="3200" dirty="0">
                <a:solidFill>
                  <a:srgbClr val="0070C0"/>
                </a:solidFill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ทำให้เกิดความสะดวกและรวดเร็วในการสืบค้นข้อมูลเพื่อการสืบสวนคดีต่างๆ</a:t>
            </a:r>
            <a:endParaRPr lang="en-GB" sz="3200" dirty="0">
              <a:solidFill>
                <a:srgbClr val="0070C0"/>
              </a:solidFill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783E970-8A13-4AF9-A2C5-0AF5E6FB574E}"/>
              </a:ext>
            </a:extLst>
          </p:cNvPr>
          <p:cNvGrpSpPr/>
          <p:nvPr/>
        </p:nvGrpSpPr>
        <p:grpSpPr>
          <a:xfrm>
            <a:off x="-2" y="-26098"/>
            <a:ext cx="12191999" cy="1226510"/>
            <a:chOff x="-2" y="-26098"/>
            <a:chExt cx="12191999" cy="122651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1D36E14A-D6BB-464F-A67B-BF4E58B6DA8E}"/>
                </a:ext>
              </a:extLst>
            </p:cNvPr>
            <p:cNvGrpSpPr/>
            <p:nvPr/>
          </p:nvGrpSpPr>
          <p:grpSpPr>
            <a:xfrm>
              <a:off x="-2" y="-26098"/>
              <a:ext cx="12191999" cy="1226510"/>
              <a:chOff x="-2" y="-26098"/>
              <a:chExt cx="12191999" cy="1226510"/>
            </a:xfrm>
          </p:grpSpPr>
          <p:grpSp>
            <p:nvGrpSpPr>
              <p:cNvPr id="10" name="Group 2">
                <a:extLst>
                  <a:ext uri="{FF2B5EF4-FFF2-40B4-BE49-F238E27FC236}">
                    <a16:creationId xmlns:a16="http://schemas.microsoft.com/office/drawing/2014/main" xmlns="" id="{8FAB4F79-FDAB-49C8-972A-BE201B67ED74}"/>
                  </a:ext>
                </a:extLst>
              </p:cNvPr>
              <p:cNvGrpSpPr/>
              <p:nvPr/>
            </p:nvGrpSpPr>
            <p:grpSpPr>
              <a:xfrm>
                <a:off x="-2" y="-26098"/>
                <a:ext cx="12191999" cy="1226510"/>
                <a:chOff x="0" y="0"/>
                <a:chExt cx="6229756" cy="3154435"/>
              </a:xfrm>
            </p:grpSpPr>
            <p:sp>
              <p:nvSpPr>
                <p:cNvPr id="18" name="Freeform 3">
                  <a:extLst>
                    <a:ext uri="{FF2B5EF4-FFF2-40B4-BE49-F238E27FC236}">
                      <a16:creationId xmlns:a16="http://schemas.microsoft.com/office/drawing/2014/main" xmlns="" id="{5C927E38-8B07-4698-A082-4722DDCFAF9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229756" cy="3154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9756" h="3154435">
                      <a:moveTo>
                        <a:pt x="0" y="0"/>
                      </a:moveTo>
                      <a:lnTo>
                        <a:pt x="6229756" y="0"/>
                      </a:lnTo>
                      <a:lnTo>
                        <a:pt x="6229756" y="3154435"/>
                      </a:lnTo>
                      <a:lnTo>
                        <a:pt x="0" y="3154435"/>
                      </a:lnTo>
                      <a:close/>
                    </a:path>
                  </a:pathLst>
                </a:custGeom>
                <a:solidFill>
                  <a:srgbClr val="AABDFF"/>
                </a:solidFill>
              </p:spPr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606B162F-B200-4AA1-84BB-24EAE3F58A0A}"/>
                  </a:ext>
                </a:extLst>
              </p:cNvPr>
              <p:cNvGrpSpPr/>
              <p:nvPr/>
            </p:nvGrpSpPr>
            <p:grpSpPr>
              <a:xfrm>
                <a:off x="553299" y="328987"/>
                <a:ext cx="8667703" cy="651277"/>
                <a:chOff x="3936999" y="-952500"/>
                <a:chExt cx="8667703" cy="651277"/>
              </a:xfrm>
            </p:grpSpPr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xmlns="" id="{7FDC12CD-CF5C-4A05-8398-702AA7FDD349}"/>
                    </a:ext>
                  </a:extLst>
                </p:cNvPr>
                <p:cNvSpPr/>
                <p:nvPr/>
              </p:nvSpPr>
              <p:spPr>
                <a:xfrm>
                  <a:off x="3936999" y="-952500"/>
                  <a:ext cx="8667703" cy="65127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xmlns="" id="{8C6F26F4-B064-4105-9DDC-FA67430ED6EB}"/>
                    </a:ext>
                  </a:extLst>
                </p:cNvPr>
                <p:cNvGrpSpPr/>
                <p:nvPr/>
              </p:nvGrpSpPr>
              <p:grpSpPr>
                <a:xfrm>
                  <a:off x="4235462" y="-800100"/>
                  <a:ext cx="364308" cy="368300"/>
                  <a:chOff x="662551" y="559883"/>
                  <a:chExt cx="364308" cy="368300"/>
                </a:xfrm>
              </p:grpSpPr>
              <p:sp>
                <p:nvSpPr>
                  <p:cNvPr id="15" name="AutoShape 9">
                    <a:extLst>
                      <a:ext uri="{FF2B5EF4-FFF2-40B4-BE49-F238E27FC236}">
                        <a16:creationId xmlns:a16="http://schemas.microsoft.com/office/drawing/2014/main" xmlns="" id="{D4FAFCF0-99E5-4A82-8284-091F1D44559B}"/>
                      </a:ext>
                    </a:extLst>
                  </p:cNvPr>
                  <p:cNvSpPr/>
                  <p:nvPr/>
                </p:nvSpPr>
                <p:spPr>
                  <a:xfrm>
                    <a:off x="662551" y="55988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16" name="AutoShape 10">
                    <a:extLst>
                      <a:ext uri="{FF2B5EF4-FFF2-40B4-BE49-F238E27FC236}">
                        <a16:creationId xmlns:a16="http://schemas.microsoft.com/office/drawing/2014/main" xmlns="" id="{37862904-CEAA-4316-8171-B79CC4701D62}"/>
                      </a:ext>
                    </a:extLst>
                  </p:cNvPr>
                  <p:cNvSpPr/>
                  <p:nvPr/>
                </p:nvSpPr>
                <p:spPr>
                  <a:xfrm>
                    <a:off x="662551" y="74403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17" name="AutoShape 11">
                    <a:extLst>
                      <a:ext uri="{FF2B5EF4-FFF2-40B4-BE49-F238E27FC236}">
                        <a16:creationId xmlns:a16="http://schemas.microsoft.com/office/drawing/2014/main" xmlns="" id="{6C101006-4563-49C3-9E89-0325D2E539F2}"/>
                      </a:ext>
                    </a:extLst>
                  </p:cNvPr>
                  <p:cNvSpPr/>
                  <p:nvPr/>
                </p:nvSpPr>
                <p:spPr>
                  <a:xfrm>
                    <a:off x="662551" y="928182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</p:grpSp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xmlns="" id="{6D0D3D1A-2739-4398-8BF1-EE209DD2BB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1861042" y="-821861"/>
                  <a:ext cx="371704" cy="371704"/>
                </a:xfrm>
                <a:prstGeom prst="rect">
                  <a:avLst/>
                </a:prstGeom>
              </p:spPr>
            </p:pic>
          </p:grp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BB3940BF-77CB-4B22-A2B4-7D700B9C2C93}"/>
                </a:ext>
              </a:extLst>
            </p:cNvPr>
            <p:cNvSpPr/>
            <p:nvPr/>
          </p:nvSpPr>
          <p:spPr>
            <a:xfrm>
              <a:off x="2178158" y="269904"/>
              <a:ext cx="602253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6. </a:t>
              </a:r>
              <a:r>
                <a:rPr lang="th-TH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บทบาทของเทคโนโลยีสารสนเทศ</a:t>
              </a:r>
              <a:endParaRPr lang="en-GB" sz="4400" dirty="0">
                <a:latin typeface="DB HelvethaicaMon X Reg" panose="02000506090000020004" pitchFamily="2" charset="-34"/>
                <a:cs typeface="DB HelvethaicaMon X Reg" panose="02000506090000020004" pitchFamily="2" charset="-34"/>
              </a:endParaRPr>
            </a:p>
          </p:txBody>
        </p:sp>
      </p:grpSp>
      <p:sp>
        <p:nvSpPr>
          <p:cNvPr id="19" name="Freeform 6">
            <a:extLst>
              <a:ext uri="{FF2B5EF4-FFF2-40B4-BE49-F238E27FC236}">
                <a16:creationId xmlns:a16="http://schemas.microsoft.com/office/drawing/2014/main" xmlns="" id="{1EC91891-E61C-4561-8F87-7A97D79BD610}"/>
              </a:ext>
            </a:extLst>
          </p:cNvPr>
          <p:cNvSpPr/>
          <p:nvPr/>
        </p:nvSpPr>
        <p:spPr>
          <a:xfrm>
            <a:off x="0" y="6529013"/>
            <a:ext cx="12191997" cy="379182"/>
          </a:xfrm>
          <a:custGeom>
            <a:avLst/>
            <a:gdLst/>
            <a:ahLst/>
            <a:cxnLst/>
            <a:rect l="l" t="t" r="r" b="b"/>
            <a:pathLst>
              <a:path w="4816592" h="149800">
                <a:moveTo>
                  <a:pt x="0" y="0"/>
                </a:moveTo>
                <a:lnTo>
                  <a:pt x="4816592" y="0"/>
                </a:lnTo>
                <a:lnTo>
                  <a:pt x="4816592" y="149800"/>
                </a:lnTo>
                <a:lnTo>
                  <a:pt x="0" y="149800"/>
                </a:lnTo>
                <a:close/>
              </a:path>
            </a:pathLst>
          </a:custGeom>
          <a:solidFill>
            <a:srgbClr val="DCDCDD"/>
          </a:solidFill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9600BEB-69C7-4138-800E-748E24D4D8A3}"/>
              </a:ext>
            </a:extLst>
          </p:cNvPr>
          <p:cNvSpPr/>
          <p:nvPr/>
        </p:nvSpPr>
        <p:spPr>
          <a:xfrm>
            <a:off x="4573387" y="1771344"/>
            <a:ext cx="66407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ด้านการเงินธนาคาร 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ถูกนำมาใช้ช่วยด้านการบัญชี การฝากถอนเงิน โอนเงิน บริการสินเชื่อ และเปลี่ยนเงินตรา บริการข่าวสารธนาคาร และการทำธุรกรรมอิเล็กทรอนิกส์</a:t>
            </a:r>
            <a:endParaRPr lang="en-GB" sz="32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EF7B1CD-0960-4BB5-A427-A178124607CA}"/>
              </a:ext>
            </a:extLst>
          </p:cNvPr>
          <p:cNvGrpSpPr/>
          <p:nvPr/>
        </p:nvGrpSpPr>
        <p:grpSpPr>
          <a:xfrm>
            <a:off x="284615" y="2875165"/>
            <a:ext cx="4072649" cy="3735495"/>
            <a:chOff x="437016" y="3231241"/>
            <a:chExt cx="3817484" cy="3501454"/>
          </a:xfrm>
        </p:grpSpPr>
        <p:pic>
          <p:nvPicPr>
            <p:cNvPr id="21" name="Picture 17">
              <a:extLst>
                <a:ext uri="{FF2B5EF4-FFF2-40B4-BE49-F238E27FC236}">
                  <a16:creationId xmlns:a16="http://schemas.microsoft.com/office/drawing/2014/main" xmlns="" id="{3DECDCF0-2FC5-4F68-B27A-D01777279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37016" y="4935008"/>
              <a:ext cx="3817484" cy="1797687"/>
            </a:xfrm>
            <a:prstGeom prst="rect">
              <a:avLst/>
            </a:prstGeom>
          </p:spPr>
        </p:pic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xmlns="" id="{96DC5936-0265-4FCE-AA19-00D50ED5E7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l="30086" r="-72"/>
            <a:stretch/>
          </p:blipFill>
          <p:spPr>
            <a:xfrm>
              <a:off x="851762" y="3231241"/>
              <a:ext cx="3402738" cy="18740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324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Triangle 20">
            <a:extLst>
              <a:ext uri="{FF2B5EF4-FFF2-40B4-BE49-F238E27FC236}">
                <a16:creationId xmlns:a16="http://schemas.microsoft.com/office/drawing/2014/main" xmlns="" id="{D4347B0B-E00B-47B0-A329-5DB3D1E4D649}"/>
              </a:ext>
            </a:extLst>
          </p:cNvPr>
          <p:cNvSpPr/>
          <p:nvPr/>
        </p:nvSpPr>
        <p:spPr>
          <a:xfrm flipH="1">
            <a:off x="0" y="0"/>
            <a:ext cx="12248201" cy="6548468"/>
          </a:xfrm>
          <a:prstGeom prst="rtTriangle">
            <a:avLst/>
          </a:prstGeom>
          <a:solidFill>
            <a:srgbClr val="AA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xmlns="" id="{BDB9A6F6-8686-4FB4-BDD4-EFFFC0D34652}"/>
              </a:ext>
            </a:extLst>
          </p:cNvPr>
          <p:cNvSpPr/>
          <p:nvPr/>
        </p:nvSpPr>
        <p:spPr>
          <a:xfrm>
            <a:off x="0" y="6529013"/>
            <a:ext cx="12191997" cy="379182"/>
          </a:xfrm>
          <a:custGeom>
            <a:avLst/>
            <a:gdLst/>
            <a:ahLst/>
            <a:cxnLst/>
            <a:rect l="l" t="t" r="r" b="b"/>
            <a:pathLst>
              <a:path w="4816592" h="149800">
                <a:moveTo>
                  <a:pt x="0" y="0"/>
                </a:moveTo>
                <a:lnTo>
                  <a:pt x="4816592" y="0"/>
                </a:lnTo>
                <a:lnTo>
                  <a:pt x="4816592" y="149800"/>
                </a:lnTo>
                <a:lnTo>
                  <a:pt x="0" y="149800"/>
                </a:lnTo>
                <a:close/>
              </a:path>
            </a:pathLst>
          </a:custGeom>
          <a:solidFill>
            <a:srgbClr val="DCDCDD"/>
          </a:solidFill>
        </p:spPr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883E810-2366-48DE-BA50-16D87E8DE071}"/>
              </a:ext>
            </a:extLst>
          </p:cNvPr>
          <p:cNvSpPr/>
          <p:nvPr/>
        </p:nvSpPr>
        <p:spPr>
          <a:xfrm>
            <a:off x="599823" y="1366150"/>
            <a:ext cx="73184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1. </a:t>
            </a:r>
            <a:r>
              <a:rPr lang="th-TH" sz="4400" dirty="0"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ความหมายของเทคโนโลยีสารสนเทศ 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xmlns="" id="{92434907-B178-4384-AE81-2A50AF534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666294" y="4235570"/>
            <a:ext cx="1450818" cy="2312898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xmlns="" id="{200C78A0-26B2-45FC-AA15-3472A0D49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5471900" y="1750871"/>
            <a:ext cx="6326399" cy="510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760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56EC2B1-1D0E-4B25-B037-86368C5997AD}"/>
              </a:ext>
            </a:extLst>
          </p:cNvPr>
          <p:cNvSpPr/>
          <p:nvPr/>
        </p:nvSpPr>
        <p:spPr>
          <a:xfrm>
            <a:off x="4594432" y="3911936"/>
            <a:ext cx="684326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ด้านวิศวกรรมและสถาปัตยกรรม </a:t>
            </a:r>
            <a:r>
              <a:rPr lang="th-TH" sz="3200" dirty="0">
                <a:solidFill>
                  <a:srgbClr val="0070C0"/>
                </a:solidFill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มีการใช้เทคโนโลยีสารสนเทศในการออกแบบหรือจำลองสภาวการณ์ต่างๆ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เช่น การรับแรงสั่นสะเทือนของอาคารเมื่อเกิดแผ่นดินไหว โดยการคำนวณและแสดงภาพสถานการณ์ใกล้เคียงความจริง</a:t>
            </a:r>
            <a:endParaRPr lang="en-GB" sz="32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C2E1791-1072-46D9-9ADD-6C93C78E1E59}"/>
              </a:ext>
            </a:extLst>
          </p:cNvPr>
          <p:cNvGrpSpPr/>
          <p:nvPr/>
        </p:nvGrpSpPr>
        <p:grpSpPr>
          <a:xfrm>
            <a:off x="-2" y="-26098"/>
            <a:ext cx="12191999" cy="1226510"/>
            <a:chOff x="-2" y="-26098"/>
            <a:chExt cx="12191999" cy="122651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43FD6841-9648-4804-ACB8-DCD5DEF1FB0B}"/>
                </a:ext>
              </a:extLst>
            </p:cNvPr>
            <p:cNvGrpSpPr/>
            <p:nvPr/>
          </p:nvGrpSpPr>
          <p:grpSpPr>
            <a:xfrm>
              <a:off x="-2" y="-26098"/>
              <a:ext cx="12191999" cy="1226510"/>
              <a:chOff x="-2" y="-26098"/>
              <a:chExt cx="12191999" cy="1226510"/>
            </a:xfrm>
          </p:grpSpPr>
          <p:grpSp>
            <p:nvGrpSpPr>
              <p:cNvPr id="10" name="Group 2">
                <a:extLst>
                  <a:ext uri="{FF2B5EF4-FFF2-40B4-BE49-F238E27FC236}">
                    <a16:creationId xmlns:a16="http://schemas.microsoft.com/office/drawing/2014/main" xmlns="" id="{693B83AC-C327-4025-9B5E-3C2C4598E635}"/>
                  </a:ext>
                </a:extLst>
              </p:cNvPr>
              <p:cNvGrpSpPr/>
              <p:nvPr/>
            </p:nvGrpSpPr>
            <p:grpSpPr>
              <a:xfrm>
                <a:off x="-2" y="-26098"/>
                <a:ext cx="12191999" cy="1226510"/>
                <a:chOff x="0" y="0"/>
                <a:chExt cx="6229756" cy="3154435"/>
              </a:xfrm>
            </p:grpSpPr>
            <p:sp>
              <p:nvSpPr>
                <p:cNvPr id="18" name="Freeform 3">
                  <a:extLst>
                    <a:ext uri="{FF2B5EF4-FFF2-40B4-BE49-F238E27FC236}">
                      <a16:creationId xmlns:a16="http://schemas.microsoft.com/office/drawing/2014/main" xmlns="" id="{3EC97ED5-79FB-4F48-8BC5-56EB623CC24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229756" cy="3154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9756" h="3154435">
                      <a:moveTo>
                        <a:pt x="0" y="0"/>
                      </a:moveTo>
                      <a:lnTo>
                        <a:pt x="6229756" y="0"/>
                      </a:lnTo>
                      <a:lnTo>
                        <a:pt x="6229756" y="3154435"/>
                      </a:lnTo>
                      <a:lnTo>
                        <a:pt x="0" y="3154435"/>
                      </a:lnTo>
                      <a:close/>
                    </a:path>
                  </a:pathLst>
                </a:custGeom>
                <a:solidFill>
                  <a:srgbClr val="AABDFF"/>
                </a:solidFill>
              </p:spPr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68C60F8E-7B53-43E2-9AB2-C62F2678E2AB}"/>
                  </a:ext>
                </a:extLst>
              </p:cNvPr>
              <p:cNvGrpSpPr/>
              <p:nvPr/>
            </p:nvGrpSpPr>
            <p:grpSpPr>
              <a:xfrm>
                <a:off x="553299" y="328987"/>
                <a:ext cx="8667703" cy="651277"/>
                <a:chOff x="3936999" y="-952500"/>
                <a:chExt cx="8667703" cy="651277"/>
              </a:xfrm>
            </p:grpSpPr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xmlns="" id="{36C7665B-2D53-401A-BE81-507073929DFE}"/>
                    </a:ext>
                  </a:extLst>
                </p:cNvPr>
                <p:cNvSpPr/>
                <p:nvPr/>
              </p:nvSpPr>
              <p:spPr>
                <a:xfrm>
                  <a:off x="3936999" y="-952500"/>
                  <a:ext cx="8667703" cy="65127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xmlns="" id="{05DF6A63-7455-4C4B-800A-7DBEEFFF54B5}"/>
                    </a:ext>
                  </a:extLst>
                </p:cNvPr>
                <p:cNvGrpSpPr/>
                <p:nvPr/>
              </p:nvGrpSpPr>
              <p:grpSpPr>
                <a:xfrm>
                  <a:off x="4235462" y="-800100"/>
                  <a:ext cx="364308" cy="368300"/>
                  <a:chOff x="662551" y="559883"/>
                  <a:chExt cx="364308" cy="368300"/>
                </a:xfrm>
              </p:grpSpPr>
              <p:sp>
                <p:nvSpPr>
                  <p:cNvPr id="15" name="AutoShape 9">
                    <a:extLst>
                      <a:ext uri="{FF2B5EF4-FFF2-40B4-BE49-F238E27FC236}">
                        <a16:creationId xmlns:a16="http://schemas.microsoft.com/office/drawing/2014/main" xmlns="" id="{FE162D15-B835-471F-B507-5AE1AE0C8E45}"/>
                      </a:ext>
                    </a:extLst>
                  </p:cNvPr>
                  <p:cNvSpPr/>
                  <p:nvPr/>
                </p:nvSpPr>
                <p:spPr>
                  <a:xfrm>
                    <a:off x="662551" y="55988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16" name="AutoShape 10">
                    <a:extLst>
                      <a:ext uri="{FF2B5EF4-FFF2-40B4-BE49-F238E27FC236}">
                        <a16:creationId xmlns:a16="http://schemas.microsoft.com/office/drawing/2014/main" xmlns="" id="{AB3E2BA0-9760-4545-A1A7-BA6C04D1DCA3}"/>
                      </a:ext>
                    </a:extLst>
                  </p:cNvPr>
                  <p:cNvSpPr/>
                  <p:nvPr/>
                </p:nvSpPr>
                <p:spPr>
                  <a:xfrm>
                    <a:off x="662551" y="74403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17" name="AutoShape 11">
                    <a:extLst>
                      <a:ext uri="{FF2B5EF4-FFF2-40B4-BE49-F238E27FC236}">
                        <a16:creationId xmlns:a16="http://schemas.microsoft.com/office/drawing/2014/main" xmlns="" id="{9A2E26F4-313F-4FA2-B38F-FF65B8AE027D}"/>
                      </a:ext>
                    </a:extLst>
                  </p:cNvPr>
                  <p:cNvSpPr/>
                  <p:nvPr/>
                </p:nvSpPr>
                <p:spPr>
                  <a:xfrm>
                    <a:off x="662551" y="928182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</p:grpSp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xmlns="" id="{D3B8F520-E84B-419B-A939-7713DD901E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1861042" y="-821861"/>
                  <a:ext cx="371704" cy="371704"/>
                </a:xfrm>
                <a:prstGeom prst="rect">
                  <a:avLst/>
                </a:prstGeom>
              </p:spPr>
            </p:pic>
          </p:grp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92F33754-D3A2-451B-BDB1-FC5775B9FEFD}"/>
                </a:ext>
              </a:extLst>
            </p:cNvPr>
            <p:cNvSpPr/>
            <p:nvPr/>
          </p:nvSpPr>
          <p:spPr>
            <a:xfrm>
              <a:off x="2178158" y="269904"/>
              <a:ext cx="602253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6. </a:t>
              </a:r>
              <a:r>
                <a:rPr lang="th-TH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บทบาทของเทคโนโลยีสารสนเทศ</a:t>
              </a:r>
              <a:endParaRPr lang="en-GB" sz="4400" dirty="0">
                <a:latin typeface="DB HelvethaicaMon X Reg" panose="02000506090000020004" pitchFamily="2" charset="-34"/>
                <a:cs typeface="DB HelvethaicaMon X Reg" panose="02000506090000020004" pitchFamily="2" charset="-34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3D82BE7-69D3-44F1-B0C4-3BE5FC65A60E}"/>
              </a:ext>
            </a:extLst>
          </p:cNvPr>
          <p:cNvSpPr/>
          <p:nvPr/>
        </p:nvSpPr>
        <p:spPr>
          <a:xfrm>
            <a:off x="4594432" y="1771344"/>
            <a:ext cx="69940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ด้านการคมนาคม </a:t>
            </a:r>
            <a:r>
              <a:rPr lang="th-TH" sz="3200" dirty="0">
                <a:solidFill>
                  <a:srgbClr val="0070C0"/>
                </a:solidFill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มีการใช้เทคโนโลยีสารสนเทศในส่วนที่เกี่ยวกับการเดินทาง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เช่น ข้อมูลการเดินทางโดยรถไฟ สายการบินได้จัดทำเครื่องมือที่ช่วยให้ลูกค้าสามารถเช็คอินด้วยตนเอง</a:t>
            </a:r>
            <a:endParaRPr lang="en-GB" sz="32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xmlns="" id="{D4DC9126-DF8C-41D0-83CC-AFAECC900F68}"/>
              </a:ext>
            </a:extLst>
          </p:cNvPr>
          <p:cNvSpPr/>
          <p:nvPr/>
        </p:nvSpPr>
        <p:spPr>
          <a:xfrm>
            <a:off x="0" y="6529013"/>
            <a:ext cx="12191997" cy="379182"/>
          </a:xfrm>
          <a:custGeom>
            <a:avLst/>
            <a:gdLst/>
            <a:ahLst/>
            <a:cxnLst/>
            <a:rect l="l" t="t" r="r" b="b"/>
            <a:pathLst>
              <a:path w="4816592" h="149800">
                <a:moveTo>
                  <a:pt x="0" y="0"/>
                </a:moveTo>
                <a:lnTo>
                  <a:pt x="4816592" y="0"/>
                </a:lnTo>
                <a:lnTo>
                  <a:pt x="4816592" y="149800"/>
                </a:lnTo>
                <a:lnTo>
                  <a:pt x="0" y="149800"/>
                </a:lnTo>
                <a:close/>
              </a:path>
            </a:pathLst>
          </a:custGeom>
          <a:solidFill>
            <a:srgbClr val="DCDCDD"/>
          </a:solidFill>
        </p:spPr>
      </p:sp>
      <p:pic>
        <p:nvPicPr>
          <p:cNvPr id="21" name="Picture 17">
            <a:extLst>
              <a:ext uri="{FF2B5EF4-FFF2-40B4-BE49-F238E27FC236}">
                <a16:creationId xmlns:a16="http://schemas.microsoft.com/office/drawing/2014/main" xmlns="" id="{72BE6A3E-3A56-416C-8303-24375A83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47994" y="2616504"/>
            <a:ext cx="4289269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6465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9463266-6825-467B-B15D-52BAB8786997}"/>
              </a:ext>
            </a:extLst>
          </p:cNvPr>
          <p:cNvSpPr/>
          <p:nvPr/>
        </p:nvSpPr>
        <p:spPr>
          <a:xfrm>
            <a:off x="5798690" y="1735485"/>
            <a:ext cx="6273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ด้านการพาณิชย์ </a:t>
            </a:r>
            <a:r>
              <a:rPr lang="th-TH" sz="3200" dirty="0">
                <a:solidFill>
                  <a:srgbClr val="0070C0"/>
                </a:solidFill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องค์กรในภาคธุรกิจใช้ประโยชน์จากเทคโนโลยีสารสนเทศในการบริหารจัดการ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 เพิ่มความยืดหยุ่นในการทำงาน ทำให้การประสานงานหน่วยงานภายในองค์กรหรือระหว่างองค์กรเป็นไปได้อย่างมีประสิทธิภาพมากขึ้น นอกจากนี้ยังสามารถใช้ปรับปรุงการให้บริการกับลูกค้าทั่วไป </a:t>
            </a:r>
            <a:r>
              <a:rPr lang="th-TH" sz="3200" dirty="0">
                <a:solidFill>
                  <a:srgbClr val="0070C0"/>
                </a:solidFill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ซึ่งนับเป็นการสร้างโอกาสและความได้เปรียบในการแข่งขันให้กับองค์กร</a:t>
            </a:r>
            <a:endParaRPr lang="en-GB" sz="3200" dirty="0">
              <a:solidFill>
                <a:srgbClr val="0070C0"/>
              </a:solidFill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6C66686-BD92-46A5-9855-0E315DB938F5}"/>
              </a:ext>
            </a:extLst>
          </p:cNvPr>
          <p:cNvGrpSpPr/>
          <p:nvPr/>
        </p:nvGrpSpPr>
        <p:grpSpPr>
          <a:xfrm>
            <a:off x="-2" y="-26098"/>
            <a:ext cx="12191999" cy="1226510"/>
            <a:chOff x="-2" y="-26098"/>
            <a:chExt cx="12191999" cy="122651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AE2F511A-5C54-4422-B70B-982AE593FD4E}"/>
                </a:ext>
              </a:extLst>
            </p:cNvPr>
            <p:cNvGrpSpPr/>
            <p:nvPr/>
          </p:nvGrpSpPr>
          <p:grpSpPr>
            <a:xfrm>
              <a:off x="-2" y="-26098"/>
              <a:ext cx="12191999" cy="1226510"/>
              <a:chOff x="-2" y="-26098"/>
              <a:chExt cx="12191999" cy="1226510"/>
            </a:xfrm>
          </p:grpSpPr>
          <p:grpSp>
            <p:nvGrpSpPr>
              <p:cNvPr id="9" name="Group 2">
                <a:extLst>
                  <a:ext uri="{FF2B5EF4-FFF2-40B4-BE49-F238E27FC236}">
                    <a16:creationId xmlns:a16="http://schemas.microsoft.com/office/drawing/2014/main" xmlns="" id="{1C1C1EE9-D6F9-4326-BF11-29729548B3FA}"/>
                  </a:ext>
                </a:extLst>
              </p:cNvPr>
              <p:cNvGrpSpPr/>
              <p:nvPr/>
            </p:nvGrpSpPr>
            <p:grpSpPr>
              <a:xfrm>
                <a:off x="-2" y="-26098"/>
                <a:ext cx="12191999" cy="1226510"/>
                <a:chOff x="0" y="0"/>
                <a:chExt cx="6229756" cy="3154435"/>
              </a:xfrm>
            </p:grpSpPr>
            <p:sp>
              <p:nvSpPr>
                <p:cNvPr id="17" name="Freeform 3">
                  <a:extLst>
                    <a:ext uri="{FF2B5EF4-FFF2-40B4-BE49-F238E27FC236}">
                      <a16:creationId xmlns:a16="http://schemas.microsoft.com/office/drawing/2014/main" xmlns="" id="{90B451A4-DD6E-40BA-B885-DF01102F55A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229756" cy="3154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9756" h="3154435">
                      <a:moveTo>
                        <a:pt x="0" y="0"/>
                      </a:moveTo>
                      <a:lnTo>
                        <a:pt x="6229756" y="0"/>
                      </a:lnTo>
                      <a:lnTo>
                        <a:pt x="6229756" y="3154435"/>
                      </a:lnTo>
                      <a:lnTo>
                        <a:pt x="0" y="3154435"/>
                      </a:lnTo>
                      <a:close/>
                    </a:path>
                  </a:pathLst>
                </a:custGeom>
                <a:solidFill>
                  <a:srgbClr val="AABDFF"/>
                </a:solidFill>
              </p:spPr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xmlns="" id="{68583F86-2F0E-410B-8D49-ADDE6E5D0C32}"/>
                  </a:ext>
                </a:extLst>
              </p:cNvPr>
              <p:cNvGrpSpPr/>
              <p:nvPr/>
            </p:nvGrpSpPr>
            <p:grpSpPr>
              <a:xfrm>
                <a:off x="553299" y="328987"/>
                <a:ext cx="8667703" cy="651277"/>
                <a:chOff x="3936999" y="-952500"/>
                <a:chExt cx="8667703" cy="651277"/>
              </a:xfrm>
            </p:grpSpPr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xmlns="" id="{E77B80CD-1D15-43CB-8233-3A98974030AA}"/>
                    </a:ext>
                  </a:extLst>
                </p:cNvPr>
                <p:cNvSpPr/>
                <p:nvPr/>
              </p:nvSpPr>
              <p:spPr>
                <a:xfrm>
                  <a:off x="3936999" y="-952500"/>
                  <a:ext cx="8667703" cy="65127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xmlns="" id="{B21E1971-4089-4195-A369-FE79DED81CF9}"/>
                    </a:ext>
                  </a:extLst>
                </p:cNvPr>
                <p:cNvGrpSpPr/>
                <p:nvPr/>
              </p:nvGrpSpPr>
              <p:grpSpPr>
                <a:xfrm>
                  <a:off x="4235462" y="-800100"/>
                  <a:ext cx="364308" cy="368300"/>
                  <a:chOff x="662551" y="559883"/>
                  <a:chExt cx="364308" cy="368300"/>
                </a:xfrm>
              </p:grpSpPr>
              <p:sp>
                <p:nvSpPr>
                  <p:cNvPr id="14" name="AutoShape 9">
                    <a:extLst>
                      <a:ext uri="{FF2B5EF4-FFF2-40B4-BE49-F238E27FC236}">
                        <a16:creationId xmlns:a16="http://schemas.microsoft.com/office/drawing/2014/main" xmlns="" id="{5C1448C7-3F90-4966-905B-B62BBE581F5B}"/>
                      </a:ext>
                    </a:extLst>
                  </p:cNvPr>
                  <p:cNvSpPr/>
                  <p:nvPr/>
                </p:nvSpPr>
                <p:spPr>
                  <a:xfrm>
                    <a:off x="662551" y="55988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15" name="AutoShape 10">
                    <a:extLst>
                      <a:ext uri="{FF2B5EF4-FFF2-40B4-BE49-F238E27FC236}">
                        <a16:creationId xmlns:a16="http://schemas.microsoft.com/office/drawing/2014/main" xmlns="" id="{DDE2B986-2FBF-4A74-B583-158068CD7234}"/>
                      </a:ext>
                    </a:extLst>
                  </p:cNvPr>
                  <p:cNvSpPr/>
                  <p:nvPr/>
                </p:nvSpPr>
                <p:spPr>
                  <a:xfrm>
                    <a:off x="662551" y="74403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16" name="AutoShape 11">
                    <a:extLst>
                      <a:ext uri="{FF2B5EF4-FFF2-40B4-BE49-F238E27FC236}">
                        <a16:creationId xmlns:a16="http://schemas.microsoft.com/office/drawing/2014/main" xmlns="" id="{36E26A86-6EA9-437B-8E0B-279298877C4F}"/>
                      </a:ext>
                    </a:extLst>
                  </p:cNvPr>
                  <p:cNvSpPr/>
                  <p:nvPr/>
                </p:nvSpPr>
                <p:spPr>
                  <a:xfrm>
                    <a:off x="662551" y="928182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</p:grpSp>
            <p:pic>
              <p:nvPicPr>
                <p:cNvPr id="13" name="Picture 13">
                  <a:extLst>
                    <a:ext uri="{FF2B5EF4-FFF2-40B4-BE49-F238E27FC236}">
                      <a16:creationId xmlns:a16="http://schemas.microsoft.com/office/drawing/2014/main" xmlns="" id="{A4317E6E-29F4-4E10-BBBE-F18D0B582E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1861042" y="-821861"/>
                  <a:ext cx="371704" cy="371704"/>
                </a:xfrm>
                <a:prstGeom prst="rect">
                  <a:avLst/>
                </a:prstGeom>
              </p:spPr>
            </p:pic>
          </p:grp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8BA7EB45-C123-4A73-88CF-2D09F9DAD7C8}"/>
                </a:ext>
              </a:extLst>
            </p:cNvPr>
            <p:cNvSpPr/>
            <p:nvPr/>
          </p:nvSpPr>
          <p:spPr>
            <a:xfrm>
              <a:off x="2178158" y="269904"/>
              <a:ext cx="602253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6. </a:t>
              </a:r>
              <a:r>
                <a:rPr lang="th-TH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บทบาทของเทคโนโลยีสารสนเทศ</a:t>
              </a:r>
              <a:endParaRPr lang="en-GB" sz="4400" dirty="0">
                <a:latin typeface="DB HelvethaicaMon X Reg" panose="02000506090000020004" pitchFamily="2" charset="-34"/>
                <a:cs typeface="DB HelvethaicaMon X Reg" panose="02000506090000020004" pitchFamily="2" charset="-34"/>
              </a:endParaRPr>
            </a:p>
          </p:txBody>
        </p:sp>
      </p:grpSp>
      <p:sp>
        <p:nvSpPr>
          <p:cNvPr id="18" name="Freeform 6">
            <a:extLst>
              <a:ext uri="{FF2B5EF4-FFF2-40B4-BE49-F238E27FC236}">
                <a16:creationId xmlns:a16="http://schemas.microsoft.com/office/drawing/2014/main" xmlns="" id="{AC207B4D-7C01-4821-A659-F2D0528D7530}"/>
              </a:ext>
            </a:extLst>
          </p:cNvPr>
          <p:cNvSpPr/>
          <p:nvPr/>
        </p:nvSpPr>
        <p:spPr>
          <a:xfrm>
            <a:off x="0" y="6529013"/>
            <a:ext cx="12191997" cy="379182"/>
          </a:xfrm>
          <a:custGeom>
            <a:avLst/>
            <a:gdLst/>
            <a:ahLst/>
            <a:cxnLst/>
            <a:rect l="l" t="t" r="r" b="b"/>
            <a:pathLst>
              <a:path w="4816592" h="149800">
                <a:moveTo>
                  <a:pt x="0" y="0"/>
                </a:moveTo>
                <a:lnTo>
                  <a:pt x="4816592" y="0"/>
                </a:lnTo>
                <a:lnTo>
                  <a:pt x="4816592" y="149800"/>
                </a:lnTo>
                <a:lnTo>
                  <a:pt x="0" y="149800"/>
                </a:lnTo>
                <a:close/>
              </a:path>
            </a:pathLst>
          </a:custGeom>
          <a:solidFill>
            <a:srgbClr val="DCDCDD"/>
          </a:solidFill>
        </p:spPr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xmlns="" id="{6B73457B-1407-49C0-9798-C469C80366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228600" y="2638396"/>
            <a:ext cx="557009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988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xmlns="" id="{E6BBB3D4-DF85-4A98-A4CA-1F104608D619}"/>
              </a:ext>
            </a:extLst>
          </p:cNvPr>
          <p:cNvSpPr/>
          <p:nvPr/>
        </p:nvSpPr>
        <p:spPr>
          <a:xfrm flipH="1">
            <a:off x="0" y="0"/>
            <a:ext cx="12248201" cy="6548468"/>
          </a:xfrm>
          <a:prstGeom prst="rtTriangle">
            <a:avLst/>
          </a:prstGeom>
          <a:solidFill>
            <a:srgbClr val="AA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xmlns="" id="{BDB9A6F6-8686-4FB4-BDD4-EFFFC0D34652}"/>
              </a:ext>
            </a:extLst>
          </p:cNvPr>
          <p:cNvSpPr/>
          <p:nvPr/>
        </p:nvSpPr>
        <p:spPr>
          <a:xfrm>
            <a:off x="0" y="6529013"/>
            <a:ext cx="12191997" cy="379182"/>
          </a:xfrm>
          <a:custGeom>
            <a:avLst/>
            <a:gdLst/>
            <a:ahLst/>
            <a:cxnLst/>
            <a:rect l="l" t="t" r="r" b="b"/>
            <a:pathLst>
              <a:path w="4816592" h="149800">
                <a:moveTo>
                  <a:pt x="0" y="0"/>
                </a:moveTo>
                <a:lnTo>
                  <a:pt x="4816592" y="0"/>
                </a:lnTo>
                <a:lnTo>
                  <a:pt x="4816592" y="149800"/>
                </a:lnTo>
                <a:lnTo>
                  <a:pt x="0" y="149800"/>
                </a:lnTo>
                <a:close/>
              </a:path>
            </a:pathLst>
          </a:custGeom>
          <a:solidFill>
            <a:srgbClr val="DCDCDD"/>
          </a:solidFill>
        </p:spPr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xmlns="" id="{92434907-B178-4384-AE81-2A50AF534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666294" y="4235570"/>
            <a:ext cx="1450818" cy="2312898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xmlns="" id="{200C78A0-26B2-45FC-AA15-3472A0D49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5471900" y="1750871"/>
            <a:ext cx="6326399" cy="51071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D36D783-BC43-48DE-AE23-A29DE35A064E}"/>
              </a:ext>
            </a:extLst>
          </p:cNvPr>
          <p:cNvSpPr/>
          <p:nvPr/>
        </p:nvSpPr>
        <p:spPr>
          <a:xfrm>
            <a:off x="630207" y="1391247"/>
            <a:ext cx="54657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7. </a:t>
            </a:r>
            <a:r>
              <a:rPr lang="th-TH" sz="4400" dirty="0"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แนวโน้มการพัฒนาเทคโนโลยีสารสนเทศในศตวรรษที่</a:t>
            </a:r>
            <a:r>
              <a:rPr lang="en-US" sz="4400" dirty="0"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 21</a:t>
            </a:r>
            <a:endParaRPr lang="en-GB" sz="4400" dirty="0">
              <a:latin typeface="DB HelvethaicaMon X Reg" panose="02000506090000020004" pitchFamily="2" charset="-34"/>
              <a:cs typeface="DB HelvethaicaMon X Reg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175205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7B7AAC45-5B9E-49FA-B350-26A38D9D877E}"/>
              </a:ext>
            </a:extLst>
          </p:cNvPr>
          <p:cNvSpPr/>
          <p:nvPr/>
        </p:nvSpPr>
        <p:spPr>
          <a:xfrm>
            <a:off x="518928" y="1335349"/>
            <a:ext cx="11152372" cy="5537324"/>
          </a:xfrm>
          <a:custGeom>
            <a:avLst/>
            <a:gdLst>
              <a:gd name="connsiteX0" fmla="*/ 5576186 w 11152372"/>
              <a:gd name="connsiteY0" fmla="*/ 0 h 5537324"/>
              <a:gd name="connsiteX1" fmla="*/ 11146123 w 11152372"/>
              <a:gd name="connsiteY1" fmla="*/ 5290192 h 5537324"/>
              <a:gd name="connsiteX2" fmla="*/ 11152372 w 11152372"/>
              <a:gd name="connsiteY2" fmla="*/ 5537324 h 5537324"/>
              <a:gd name="connsiteX3" fmla="*/ 0 w 11152372"/>
              <a:gd name="connsiteY3" fmla="*/ 5537324 h 5537324"/>
              <a:gd name="connsiteX4" fmla="*/ 6249 w 11152372"/>
              <a:gd name="connsiteY4" fmla="*/ 5290192 h 5537324"/>
              <a:gd name="connsiteX5" fmla="*/ 5576186 w 11152372"/>
              <a:gd name="connsiteY5" fmla="*/ 0 h 5537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52372" h="5537324">
                <a:moveTo>
                  <a:pt x="5576186" y="0"/>
                </a:moveTo>
                <a:cubicBezTo>
                  <a:pt x="8560129" y="0"/>
                  <a:pt x="10996748" y="2343371"/>
                  <a:pt x="11146123" y="5290192"/>
                </a:cubicBezTo>
                <a:lnTo>
                  <a:pt x="11152372" y="5537324"/>
                </a:lnTo>
                <a:lnTo>
                  <a:pt x="0" y="5537324"/>
                </a:lnTo>
                <a:lnTo>
                  <a:pt x="6249" y="5290192"/>
                </a:lnTo>
                <a:cubicBezTo>
                  <a:pt x="155624" y="2343371"/>
                  <a:pt x="2592243" y="0"/>
                  <a:pt x="5576186" y="0"/>
                </a:cubicBezTo>
                <a:close/>
              </a:path>
            </a:pathLst>
          </a:custGeom>
          <a:solidFill>
            <a:srgbClr val="FFF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7B0F34D-2E02-48DD-8CBF-C3A3890C30A6}"/>
              </a:ext>
            </a:extLst>
          </p:cNvPr>
          <p:cNvSpPr/>
          <p:nvPr/>
        </p:nvSpPr>
        <p:spPr>
          <a:xfrm>
            <a:off x="2172264" y="3060700"/>
            <a:ext cx="78456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dirty="0">
                <a:solidFill>
                  <a:srgbClr val="0070C0"/>
                </a:solidFill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การพัฒนาเทคโนโลยีสารสนเทศในศตวรรษที่ 21 มีแนวโน้มที่จะพัฒนาคอมพิวเตอร์ให้มีความสามารถใกล้เคียงกับมนุษย์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เช่น การเข้าใจภาษาสื่อสารของมนุษย์ โครงข่ายประสาทเทียม ระบบจำลอง ระบบเสมือนจริง โดยพยายามนำไปใช้ให้เกิดประโยชน์มากขึ้น ลดข้อผิดพลาดและป้องกันไม่ให้นำไปใช้ในทางที่ไม่ถูกต้องหรือผิดกฎหมาย</a:t>
            </a:r>
            <a:endParaRPr lang="en-GB" sz="32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90C35C0-0894-4ECD-9885-93261146595B}"/>
              </a:ext>
            </a:extLst>
          </p:cNvPr>
          <p:cNvGrpSpPr/>
          <p:nvPr/>
        </p:nvGrpSpPr>
        <p:grpSpPr>
          <a:xfrm>
            <a:off x="-2" y="-26098"/>
            <a:ext cx="12191999" cy="1226510"/>
            <a:chOff x="-2" y="-26098"/>
            <a:chExt cx="12191999" cy="122651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83E9D1D7-8BAC-4454-823E-1D8224512881}"/>
                </a:ext>
              </a:extLst>
            </p:cNvPr>
            <p:cNvGrpSpPr/>
            <p:nvPr/>
          </p:nvGrpSpPr>
          <p:grpSpPr>
            <a:xfrm>
              <a:off x="-2" y="-26098"/>
              <a:ext cx="12191999" cy="1226510"/>
              <a:chOff x="-2" y="-26098"/>
              <a:chExt cx="12191999" cy="1226510"/>
            </a:xfrm>
          </p:grpSpPr>
          <p:grpSp>
            <p:nvGrpSpPr>
              <p:cNvPr id="9" name="Group 2">
                <a:extLst>
                  <a:ext uri="{FF2B5EF4-FFF2-40B4-BE49-F238E27FC236}">
                    <a16:creationId xmlns:a16="http://schemas.microsoft.com/office/drawing/2014/main" xmlns="" id="{5DA3C7AF-0418-4A9D-856F-C901460DE984}"/>
                  </a:ext>
                </a:extLst>
              </p:cNvPr>
              <p:cNvGrpSpPr/>
              <p:nvPr/>
            </p:nvGrpSpPr>
            <p:grpSpPr>
              <a:xfrm>
                <a:off x="-2" y="-26098"/>
                <a:ext cx="12191999" cy="1226510"/>
                <a:chOff x="0" y="0"/>
                <a:chExt cx="6229756" cy="3154435"/>
              </a:xfrm>
            </p:grpSpPr>
            <p:sp>
              <p:nvSpPr>
                <p:cNvPr id="17" name="Freeform 3">
                  <a:extLst>
                    <a:ext uri="{FF2B5EF4-FFF2-40B4-BE49-F238E27FC236}">
                      <a16:creationId xmlns:a16="http://schemas.microsoft.com/office/drawing/2014/main" xmlns="" id="{29E1EEB5-7359-42CD-997D-82A7D39D375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229756" cy="3154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9756" h="3154435">
                      <a:moveTo>
                        <a:pt x="0" y="0"/>
                      </a:moveTo>
                      <a:lnTo>
                        <a:pt x="6229756" y="0"/>
                      </a:lnTo>
                      <a:lnTo>
                        <a:pt x="6229756" y="3154435"/>
                      </a:lnTo>
                      <a:lnTo>
                        <a:pt x="0" y="3154435"/>
                      </a:lnTo>
                      <a:close/>
                    </a:path>
                  </a:pathLst>
                </a:custGeom>
                <a:solidFill>
                  <a:srgbClr val="AABDFF"/>
                </a:solidFill>
              </p:spPr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xmlns="" id="{ECD3DA15-7946-48EC-AE34-16957A237064}"/>
                  </a:ext>
                </a:extLst>
              </p:cNvPr>
              <p:cNvGrpSpPr/>
              <p:nvPr/>
            </p:nvGrpSpPr>
            <p:grpSpPr>
              <a:xfrm>
                <a:off x="553299" y="328987"/>
                <a:ext cx="11118001" cy="651277"/>
                <a:chOff x="3936999" y="-952500"/>
                <a:chExt cx="11118001" cy="651277"/>
              </a:xfrm>
            </p:grpSpPr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xmlns="" id="{102FBB0B-5468-4D6E-AAFC-27F17435BADE}"/>
                    </a:ext>
                  </a:extLst>
                </p:cNvPr>
                <p:cNvSpPr/>
                <p:nvPr/>
              </p:nvSpPr>
              <p:spPr>
                <a:xfrm>
                  <a:off x="3936999" y="-952500"/>
                  <a:ext cx="11118001" cy="65127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xmlns="" id="{6CE360D6-B8D8-45F5-9097-C6CB2BFEF37A}"/>
                    </a:ext>
                  </a:extLst>
                </p:cNvPr>
                <p:cNvGrpSpPr/>
                <p:nvPr/>
              </p:nvGrpSpPr>
              <p:grpSpPr>
                <a:xfrm>
                  <a:off x="4235462" y="-800100"/>
                  <a:ext cx="364308" cy="368300"/>
                  <a:chOff x="662551" y="559883"/>
                  <a:chExt cx="364308" cy="368300"/>
                </a:xfrm>
              </p:grpSpPr>
              <p:sp>
                <p:nvSpPr>
                  <p:cNvPr id="14" name="AutoShape 9">
                    <a:extLst>
                      <a:ext uri="{FF2B5EF4-FFF2-40B4-BE49-F238E27FC236}">
                        <a16:creationId xmlns:a16="http://schemas.microsoft.com/office/drawing/2014/main" xmlns="" id="{EDAC9E6A-7B44-4691-BE32-A94847545039}"/>
                      </a:ext>
                    </a:extLst>
                  </p:cNvPr>
                  <p:cNvSpPr/>
                  <p:nvPr/>
                </p:nvSpPr>
                <p:spPr>
                  <a:xfrm>
                    <a:off x="662551" y="55988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15" name="AutoShape 10">
                    <a:extLst>
                      <a:ext uri="{FF2B5EF4-FFF2-40B4-BE49-F238E27FC236}">
                        <a16:creationId xmlns:a16="http://schemas.microsoft.com/office/drawing/2014/main" xmlns="" id="{2D2E0BBF-4109-4816-83B4-F0CD9289D2A1}"/>
                      </a:ext>
                    </a:extLst>
                  </p:cNvPr>
                  <p:cNvSpPr/>
                  <p:nvPr/>
                </p:nvSpPr>
                <p:spPr>
                  <a:xfrm>
                    <a:off x="662551" y="74403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16" name="AutoShape 11">
                    <a:extLst>
                      <a:ext uri="{FF2B5EF4-FFF2-40B4-BE49-F238E27FC236}">
                        <a16:creationId xmlns:a16="http://schemas.microsoft.com/office/drawing/2014/main" xmlns="" id="{EA5F68FC-647E-4DDD-ABF2-62E6625F929D}"/>
                      </a:ext>
                    </a:extLst>
                  </p:cNvPr>
                  <p:cNvSpPr/>
                  <p:nvPr/>
                </p:nvSpPr>
                <p:spPr>
                  <a:xfrm>
                    <a:off x="662551" y="928182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</p:grpSp>
            <p:pic>
              <p:nvPicPr>
                <p:cNvPr id="13" name="Picture 13">
                  <a:extLst>
                    <a:ext uri="{FF2B5EF4-FFF2-40B4-BE49-F238E27FC236}">
                      <a16:creationId xmlns:a16="http://schemas.microsoft.com/office/drawing/2014/main" xmlns="" id="{CA48B88A-3948-4CA3-9302-473837C21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4352234" y="-829238"/>
                  <a:ext cx="371704" cy="371704"/>
                </a:xfrm>
                <a:prstGeom prst="rect">
                  <a:avLst/>
                </a:prstGeom>
              </p:spPr>
            </p:pic>
          </p:grp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30225ECE-E02A-4A54-A0E8-FB62E76A4043}"/>
                </a:ext>
              </a:extLst>
            </p:cNvPr>
            <p:cNvSpPr/>
            <p:nvPr/>
          </p:nvSpPr>
          <p:spPr>
            <a:xfrm>
              <a:off x="1314833" y="303587"/>
              <a:ext cx="983955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7. </a:t>
              </a:r>
              <a:r>
                <a:rPr lang="th-TH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แนวโน้มการพัฒนาเทคโนโลยีสารสนเทศในศตวรรษที่</a:t>
              </a:r>
              <a:r>
                <a:rPr lang="en-US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 21</a:t>
              </a:r>
              <a:endParaRPr lang="en-GB" sz="4400" dirty="0">
                <a:latin typeface="DB HelvethaicaMon X Reg" panose="02000506090000020004" pitchFamily="2" charset="-34"/>
                <a:cs typeface="DB HelvethaicaMon X Reg" panose="02000506090000020004" pitchFamily="2" charset="-34"/>
              </a:endParaRPr>
            </a:p>
          </p:txBody>
        </p:sp>
      </p:grpSp>
      <p:sp>
        <p:nvSpPr>
          <p:cNvPr id="24" name="Freeform 6">
            <a:extLst>
              <a:ext uri="{FF2B5EF4-FFF2-40B4-BE49-F238E27FC236}">
                <a16:creationId xmlns:a16="http://schemas.microsoft.com/office/drawing/2014/main" xmlns="" id="{FD4F37E6-11A9-4BFF-A2C2-4CA7A5E88B41}"/>
              </a:ext>
            </a:extLst>
          </p:cNvPr>
          <p:cNvSpPr/>
          <p:nvPr/>
        </p:nvSpPr>
        <p:spPr>
          <a:xfrm>
            <a:off x="0" y="6529013"/>
            <a:ext cx="12191997" cy="379182"/>
          </a:xfrm>
          <a:custGeom>
            <a:avLst/>
            <a:gdLst/>
            <a:ahLst/>
            <a:cxnLst/>
            <a:rect l="l" t="t" r="r" b="b"/>
            <a:pathLst>
              <a:path w="4816592" h="149800">
                <a:moveTo>
                  <a:pt x="0" y="0"/>
                </a:moveTo>
                <a:lnTo>
                  <a:pt x="4816592" y="0"/>
                </a:lnTo>
                <a:lnTo>
                  <a:pt x="4816592" y="149800"/>
                </a:lnTo>
                <a:lnTo>
                  <a:pt x="0" y="149800"/>
                </a:lnTo>
                <a:close/>
              </a:path>
            </a:pathLst>
          </a:custGeom>
          <a:solidFill>
            <a:srgbClr val="DCDCDD"/>
          </a:solidFill>
        </p:spPr>
      </p:sp>
      <p:pic>
        <p:nvPicPr>
          <p:cNvPr id="25" name="Picture 12">
            <a:extLst>
              <a:ext uri="{FF2B5EF4-FFF2-40B4-BE49-F238E27FC236}">
                <a16:creationId xmlns:a16="http://schemas.microsoft.com/office/drawing/2014/main" xmlns="" id="{3D57A4EF-A5A0-4AE3-921B-043E638D88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34818" y="4366202"/>
            <a:ext cx="916749" cy="2312898"/>
          </a:xfrm>
          <a:prstGeom prst="rect">
            <a:avLst/>
          </a:prstGeom>
        </p:spPr>
      </p:pic>
      <p:pic>
        <p:nvPicPr>
          <p:cNvPr id="26" name="Picture 12">
            <a:extLst>
              <a:ext uri="{FF2B5EF4-FFF2-40B4-BE49-F238E27FC236}">
                <a16:creationId xmlns:a16="http://schemas.microsoft.com/office/drawing/2014/main" xmlns="" id="{784591ED-A5E7-409B-AE21-AAA729C352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0237637" y="4313785"/>
            <a:ext cx="916749" cy="231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048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EAEDC30-D7B0-4FC4-9EE7-8596C8A63170}"/>
              </a:ext>
            </a:extLst>
          </p:cNvPr>
          <p:cNvSpPr/>
          <p:nvPr/>
        </p:nvSpPr>
        <p:spPr>
          <a:xfrm>
            <a:off x="1489900" y="1582291"/>
            <a:ext cx="24913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แนวโน้มในด้านบวก </a:t>
            </a:r>
            <a:endParaRPr lang="en-GB" sz="3200" dirty="0">
              <a:solidFill>
                <a:schemeClr val="accent1">
                  <a:lumMod val="75000"/>
                </a:schemeClr>
              </a:solidFill>
              <a:latin typeface="DB HelvethaicaMon X Reg" panose="02000506090000020004" pitchFamily="2" charset="-34"/>
              <a:cs typeface="DB HelvethaicaMon X Reg" panose="02000506090000020004" pitchFamily="2" charset="-3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3F5BAC1-3499-450F-B17E-572E1A22FB5A}"/>
              </a:ext>
            </a:extLst>
          </p:cNvPr>
          <p:cNvGrpSpPr/>
          <p:nvPr/>
        </p:nvGrpSpPr>
        <p:grpSpPr>
          <a:xfrm>
            <a:off x="718010" y="1565322"/>
            <a:ext cx="601744" cy="601744"/>
            <a:chOff x="981959" y="1548352"/>
            <a:chExt cx="952107" cy="95210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91D5149-00A3-4E61-8312-39CC93C9D901}"/>
                </a:ext>
              </a:extLst>
            </p:cNvPr>
            <p:cNvSpPr/>
            <p:nvPr/>
          </p:nvSpPr>
          <p:spPr>
            <a:xfrm>
              <a:off x="981959" y="1548352"/>
              <a:ext cx="952107" cy="95210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Graphic 7" descr="Add">
              <a:extLst>
                <a:ext uri="{FF2B5EF4-FFF2-40B4-BE49-F238E27FC236}">
                  <a16:creationId xmlns:a16="http://schemas.microsoft.com/office/drawing/2014/main" xmlns="" id="{EFB59106-DA14-4DBD-87EC-C3428141B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062872" y="1629265"/>
              <a:ext cx="790280" cy="790280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DC1FADC-4351-4E12-A33A-A7F60CDC83A1}"/>
              </a:ext>
            </a:extLst>
          </p:cNvPr>
          <p:cNvSpPr/>
          <p:nvPr/>
        </p:nvSpPr>
        <p:spPr>
          <a:xfrm>
            <a:off x="1018881" y="4426848"/>
            <a:ext cx="91432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การพัฒนาคอมพิวเตอร์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ให้สามารถฟังและตอบเป็นภาษาพูดได้ อ่านตัวอักษรหรือลายมือเขียนได้ และการรับรู้ด้วยประสาทสัมผัส เสมือนว่าได้อยู่ในที่นั้นจริง </a:t>
            </a:r>
            <a:endParaRPr lang="en-GB" sz="32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84C291B-F374-4247-A24C-73E61DCEA3DE}"/>
              </a:ext>
            </a:extLst>
          </p:cNvPr>
          <p:cNvSpPr/>
          <p:nvPr/>
        </p:nvSpPr>
        <p:spPr>
          <a:xfrm>
            <a:off x="933287" y="2512127"/>
            <a:ext cx="92288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/>
              <a:t> 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การพัฒนาเครือข่ายคอมพิวเตอร์ </a:t>
            </a:r>
            <a:r>
              <a:rPr lang="th-TH" sz="3200" dirty="0">
                <a:solidFill>
                  <a:srgbClr val="0070C0"/>
                </a:solidFill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โดยเฉพาะเครือข่ายอินเทอร์เน็ตก่อให้เกิดการเปลี่ยนแปลงทางสังคมทั่วโลก 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เช่น การทำธุรกรรมอิเล็กทรอนิกส์ การพาณิชย์อิเล็กทรอนิกส์ การผ่อนคลายด้วยการดูหนัง ฟังเพลง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CAB27048-6E0F-4058-AA8A-69D20BA76FA2}"/>
              </a:ext>
            </a:extLst>
          </p:cNvPr>
          <p:cNvGrpSpPr/>
          <p:nvPr/>
        </p:nvGrpSpPr>
        <p:grpSpPr>
          <a:xfrm>
            <a:off x="-2" y="-26098"/>
            <a:ext cx="12191999" cy="1226510"/>
            <a:chOff x="-2" y="-26098"/>
            <a:chExt cx="12191999" cy="122651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7232AF9F-B67D-49B8-90CD-D9A0B4665D08}"/>
                </a:ext>
              </a:extLst>
            </p:cNvPr>
            <p:cNvGrpSpPr/>
            <p:nvPr/>
          </p:nvGrpSpPr>
          <p:grpSpPr>
            <a:xfrm>
              <a:off x="-2" y="-26098"/>
              <a:ext cx="12191999" cy="1226510"/>
              <a:chOff x="-2" y="-26098"/>
              <a:chExt cx="12191999" cy="1226510"/>
            </a:xfrm>
          </p:grpSpPr>
          <p:grpSp>
            <p:nvGrpSpPr>
              <p:cNvPr id="16" name="Group 2">
                <a:extLst>
                  <a:ext uri="{FF2B5EF4-FFF2-40B4-BE49-F238E27FC236}">
                    <a16:creationId xmlns:a16="http://schemas.microsoft.com/office/drawing/2014/main" xmlns="" id="{41ED344D-21C9-4CF3-971F-268A5519811F}"/>
                  </a:ext>
                </a:extLst>
              </p:cNvPr>
              <p:cNvGrpSpPr/>
              <p:nvPr/>
            </p:nvGrpSpPr>
            <p:grpSpPr>
              <a:xfrm>
                <a:off x="-2" y="-26098"/>
                <a:ext cx="12191999" cy="1226510"/>
                <a:chOff x="0" y="0"/>
                <a:chExt cx="6229756" cy="3154435"/>
              </a:xfrm>
            </p:grpSpPr>
            <p:sp>
              <p:nvSpPr>
                <p:cNvPr id="24" name="Freeform 3">
                  <a:extLst>
                    <a:ext uri="{FF2B5EF4-FFF2-40B4-BE49-F238E27FC236}">
                      <a16:creationId xmlns:a16="http://schemas.microsoft.com/office/drawing/2014/main" xmlns="" id="{2ED7CD18-7954-4DCD-B4BB-DCE1CFAF19E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229756" cy="3154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9756" h="3154435">
                      <a:moveTo>
                        <a:pt x="0" y="0"/>
                      </a:moveTo>
                      <a:lnTo>
                        <a:pt x="6229756" y="0"/>
                      </a:lnTo>
                      <a:lnTo>
                        <a:pt x="6229756" y="3154435"/>
                      </a:lnTo>
                      <a:lnTo>
                        <a:pt x="0" y="3154435"/>
                      </a:lnTo>
                      <a:close/>
                    </a:path>
                  </a:pathLst>
                </a:custGeom>
                <a:solidFill>
                  <a:srgbClr val="AABDFF"/>
                </a:solidFill>
              </p:spPr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61200AFE-7E1D-4ECD-911B-F1DC3893C29B}"/>
                  </a:ext>
                </a:extLst>
              </p:cNvPr>
              <p:cNvGrpSpPr/>
              <p:nvPr/>
            </p:nvGrpSpPr>
            <p:grpSpPr>
              <a:xfrm>
                <a:off x="553299" y="328987"/>
                <a:ext cx="11118001" cy="651277"/>
                <a:chOff x="3936999" y="-952500"/>
                <a:chExt cx="11118001" cy="651277"/>
              </a:xfrm>
            </p:grpSpPr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xmlns="" id="{25903E82-CEF1-44AA-B757-28CBBDF03041}"/>
                    </a:ext>
                  </a:extLst>
                </p:cNvPr>
                <p:cNvSpPr/>
                <p:nvPr/>
              </p:nvSpPr>
              <p:spPr>
                <a:xfrm>
                  <a:off x="3936999" y="-952500"/>
                  <a:ext cx="11118001" cy="65127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xmlns="" id="{DDDE6A07-EF66-4186-98BD-E3DC25B3AE3A}"/>
                    </a:ext>
                  </a:extLst>
                </p:cNvPr>
                <p:cNvGrpSpPr/>
                <p:nvPr/>
              </p:nvGrpSpPr>
              <p:grpSpPr>
                <a:xfrm>
                  <a:off x="4235462" y="-800100"/>
                  <a:ext cx="364308" cy="368300"/>
                  <a:chOff x="662551" y="559883"/>
                  <a:chExt cx="364308" cy="368300"/>
                </a:xfrm>
              </p:grpSpPr>
              <p:sp>
                <p:nvSpPr>
                  <p:cNvPr id="21" name="AutoShape 9">
                    <a:extLst>
                      <a:ext uri="{FF2B5EF4-FFF2-40B4-BE49-F238E27FC236}">
                        <a16:creationId xmlns:a16="http://schemas.microsoft.com/office/drawing/2014/main" xmlns="" id="{18E0E5F6-C3CB-4BF0-8215-261AB0F1D069}"/>
                      </a:ext>
                    </a:extLst>
                  </p:cNvPr>
                  <p:cNvSpPr/>
                  <p:nvPr/>
                </p:nvSpPr>
                <p:spPr>
                  <a:xfrm>
                    <a:off x="662551" y="55988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22" name="AutoShape 10">
                    <a:extLst>
                      <a:ext uri="{FF2B5EF4-FFF2-40B4-BE49-F238E27FC236}">
                        <a16:creationId xmlns:a16="http://schemas.microsoft.com/office/drawing/2014/main" xmlns="" id="{D6D8D3EE-D3D2-4427-8FB7-3F4CA6032AC5}"/>
                      </a:ext>
                    </a:extLst>
                  </p:cNvPr>
                  <p:cNvSpPr/>
                  <p:nvPr/>
                </p:nvSpPr>
                <p:spPr>
                  <a:xfrm>
                    <a:off x="662551" y="74403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23" name="AutoShape 11">
                    <a:extLst>
                      <a:ext uri="{FF2B5EF4-FFF2-40B4-BE49-F238E27FC236}">
                        <a16:creationId xmlns:a16="http://schemas.microsoft.com/office/drawing/2014/main" xmlns="" id="{351B8D34-F0BC-43E0-8034-91F20244D975}"/>
                      </a:ext>
                    </a:extLst>
                  </p:cNvPr>
                  <p:cNvSpPr/>
                  <p:nvPr/>
                </p:nvSpPr>
                <p:spPr>
                  <a:xfrm>
                    <a:off x="662551" y="928182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</p:grpSp>
            <p:pic>
              <p:nvPicPr>
                <p:cNvPr id="20" name="Picture 13">
                  <a:extLst>
                    <a:ext uri="{FF2B5EF4-FFF2-40B4-BE49-F238E27FC236}">
                      <a16:creationId xmlns:a16="http://schemas.microsoft.com/office/drawing/2014/main" xmlns="" id="{DD5F8BDF-BB04-423A-BE41-4A1690D7E9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4352234" y="-829238"/>
                  <a:ext cx="371704" cy="371704"/>
                </a:xfrm>
                <a:prstGeom prst="rect">
                  <a:avLst/>
                </a:prstGeom>
              </p:spPr>
            </p:pic>
          </p:grp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6DD8380-1A6B-4692-A94F-CCB6DABA081B}"/>
                </a:ext>
              </a:extLst>
            </p:cNvPr>
            <p:cNvSpPr/>
            <p:nvPr/>
          </p:nvSpPr>
          <p:spPr>
            <a:xfrm>
              <a:off x="1314833" y="303587"/>
              <a:ext cx="983955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7. </a:t>
              </a:r>
              <a:r>
                <a:rPr lang="th-TH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แนวโน้มการพัฒนาเทคโนโลยีสารสนเทศในศตวรรษที่</a:t>
              </a:r>
              <a:r>
                <a:rPr lang="en-US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 21</a:t>
              </a:r>
              <a:endParaRPr lang="en-GB" sz="4400" dirty="0">
                <a:latin typeface="DB HelvethaicaMon X Reg" panose="02000506090000020004" pitchFamily="2" charset="-34"/>
                <a:cs typeface="DB HelvethaicaMon X Reg" panose="02000506090000020004" pitchFamily="2" charset="-34"/>
              </a:endParaRPr>
            </a:p>
          </p:txBody>
        </p:sp>
      </p:grpSp>
      <p:sp>
        <p:nvSpPr>
          <p:cNvPr id="25" name="Freeform 6">
            <a:extLst>
              <a:ext uri="{FF2B5EF4-FFF2-40B4-BE49-F238E27FC236}">
                <a16:creationId xmlns:a16="http://schemas.microsoft.com/office/drawing/2014/main" xmlns="" id="{08E4C309-4527-4069-8509-9B992B998187}"/>
              </a:ext>
            </a:extLst>
          </p:cNvPr>
          <p:cNvSpPr/>
          <p:nvPr/>
        </p:nvSpPr>
        <p:spPr>
          <a:xfrm>
            <a:off x="0" y="6529013"/>
            <a:ext cx="12191997" cy="379182"/>
          </a:xfrm>
          <a:custGeom>
            <a:avLst/>
            <a:gdLst/>
            <a:ahLst/>
            <a:cxnLst/>
            <a:rect l="l" t="t" r="r" b="b"/>
            <a:pathLst>
              <a:path w="4816592" h="149800">
                <a:moveTo>
                  <a:pt x="0" y="0"/>
                </a:moveTo>
                <a:lnTo>
                  <a:pt x="4816592" y="0"/>
                </a:lnTo>
                <a:lnTo>
                  <a:pt x="4816592" y="149800"/>
                </a:lnTo>
                <a:lnTo>
                  <a:pt x="0" y="149800"/>
                </a:lnTo>
                <a:close/>
              </a:path>
            </a:pathLst>
          </a:custGeom>
          <a:solidFill>
            <a:srgbClr val="DCDCDD"/>
          </a:solidFill>
        </p:spPr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3AA94F87-87FC-4E2F-B6C9-5AB3176E7EE3}"/>
              </a:ext>
            </a:extLst>
          </p:cNvPr>
          <p:cNvGrpSpPr/>
          <p:nvPr/>
        </p:nvGrpSpPr>
        <p:grpSpPr>
          <a:xfrm>
            <a:off x="10162094" y="2337001"/>
            <a:ext cx="1446938" cy="1446938"/>
            <a:chOff x="10162094" y="2337001"/>
            <a:chExt cx="1446938" cy="144693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15385465-575E-4134-BF7C-7A0B522D9896}"/>
                </a:ext>
              </a:extLst>
            </p:cNvPr>
            <p:cNvSpPr/>
            <p:nvPr/>
          </p:nvSpPr>
          <p:spPr>
            <a:xfrm>
              <a:off x="10162094" y="2337001"/>
              <a:ext cx="1446938" cy="1446938"/>
            </a:xfrm>
            <a:prstGeom prst="ellipse">
              <a:avLst/>
            </a:prstGeom>
            <a:solidFill>
              <a:srgbClr val="FFFFAA"/>
            </a:solidFill>
            <a:ln w="38100">
              <a:solidFill>
                <a:srgbClr val="7778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3" name="Graphic 32" descr="Wireless">
              <a:extLst>
                <a:ext uri="{FF2B5EF4-FFF2-40B4-BE49-F238E27FC236}">
                  <a16:creationId xmlns:a16="http://schemas.microsoft.com/office/drawing/2014/main" xmlns="" id="{83E36114-4A2B-4904-953C-2EB6A5C91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0351688" y="2509275"/>
              <a:ext cx="995925" cy="995925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84CE381A-7E6B-471A-8794-8396CE8CE7D4}"/>
              </a:ext>
            </a:extLst>
          </p:cNvPr>
          <p:cNvGrpSpPr/>
          <p:nvPr/>
        </p:nvGrpSpPr>
        <p:grpSpPr>
          <a:xfrm>
            <a:off x="10245065" y="4426848"/>
            <a:ext cx="1446938" cy="1446938"/>
            <a:chOff x="10245065" y="4426848"/>
            <a:chExt cx="1446938" cy="144693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CD71997A-600C-46BA-89FD-A0E6C0DFD88E}"/>
                </a:ext>
              </a:extLst>
            </p:cNvPr>
            <p:cNvSpPr/>
            <p:nvPr/>
          </p:nvSpPr>
          <p:spPr>
            <a:xfrm>
              <a:off x="10245065" y="4426848"/>
              <a:ext cx="1446938" cy="1446938"/>
            </a:xfrm>
            <a:prstGeom prst="ellipse">
              <a:avLst/>
            </a:prstGeom>
            <a:solidFill>
              <a:srgbClr val="FFFFAA"/>
            </a:solidFill>
            <a:ln w="38100">
              <a:solidFill>
                <a:srgbClr val="7778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5" name="Graphic 34" descr="Laptop">
              <a:extLst>
                <a:ext uri="{FF2B5EF4-FFF2-40B4-BE49-F238E27FC236}">
                  <a16:creationId xmlns:a16="http://schemas.microsoft.com/office/drawing/2014/main" xmlns="" id="{C07612B9-F024-49DF-95A4-A79AAE6A2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427823" y="4645189"/>
              <a:ext cx="1081421" cy="10814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95464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EAEDC30-D7B0-4FC4-9EE7-8596C8A63170}"/>
              </a:ext>
            </a:extLst>
          </p:cNvPr>
          <p:cNvSpPr/>
          <p:nvPr/>
        </p:nvSpPr>
        <p:spPr>
          <a:xfrm>
            <a:off x="1489900" y="1582291"/>
            <a:ext cx="24913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แนวโน้มในด้านบวก </a:t>
            </a:r>
            <a:endParaRPr lang="en-GB" sz="3200" dirty="0">
              <a:solidFill>
                <a:schemeClr val="accent1">
                  <a:lumMod val="75000"/>
                </a:schemeClr>
              </a:solidFill>
              <a:latin typeface="DB HelvethaicaMon X Reg" panose="02000506090000020004" pitchFamily="2" charset="-34"/>
              <a:cs typeface="DB HelvethaicaMon X Reg" panose="02000506090000020004" pitchFamily="2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9A9E89B-9402-4773-81D6-95C926D7A442}"/>
              </a:ext>
            </a:extLst>
          </p:cNvPr>
          <p:cNvSpPr/>
          <p:nvPr/>
        </p:nvSpPr>
        <p:spPr>
          <a:xfrm>
            <a:off x="933287" y="2512127"/>
            <a:ext cx="97248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การพัฒนาระบบสารสนเทศ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ฐานข้อมูลและฐานความรู้ เพื่อพัฒนาระบบผู้เชี่ยวชาญและการจัดการความรู้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CF2F240-1C73-4A19-A98B-3B2F552F9B8E}"/>
              </a:ext>
            </a:extLst>
          </p:cNvPr>
          <p:cNvSpPr/>
          <p:nvPr/>
        </p:nvSpPr>
        <p:spPr>
          <a:xfrm>
            <a:off x="933285" y="4303455"/>
            <a:ext cx="88203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การศึกษาตามอัธยาศัยด้วยระบบอิเล็กทรอนิกส์ (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e-Learning)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การเรียนการสอนด้วยระบบโทรศึกษา (</a:t>
            </a:r>
            <a:r>
              <a:rPr lang="en-GB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Tele-education)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การค้นคว้าหาความรู้ได้ตลอด 24 ชั่วโมงจากห้องสมุดเสมือน (</a:t>
            </a:r>
            <a:r>
              <a:rPr lang="en-GB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Virtual Library)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C688DD7-A71B-408D-B9EB-F5BC3D712E04}"/>
              </a:ext>
            </a:extLst>
          </p:cNvPr>
          <p:cNvGrpSpPr/>
          <p:nvPr/>
        </p:nvGrpSpPr>
        <p:grpSpPr>
          <a:xfrm>
            <a:off x="-2" y="-26098"/>
            <a:ext cx="12191999" cy="1226510"/>
            <a:chOff x="-2" y="-26098"/>
            <a:chExt cx="12191999" cy="12265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3603B1F8-1B57-49F9-B850-5B2AC462657E}"/>
                </a:ext>
              </a:extLst>
            </p:cNvPr>
            <p:cNvGrpSpPr/>
            <p:nvPr/>
          </p:nvGrpSpPr>
          <p:grpSpPr>
            <a:xfrm>
              <a:off x="-2" y="-26098"/>
              <a:ext cx="12191999" cy="1226510"/>
              <a:chOff x="-2" y="-26098"/>
              <a:chExt cx="12191999" cy="1226510"/>
            </a:xfrm>
          </p:grpSpPr>
          <p:grpSp>
            <p:nvGrpSpPr>
              <p:cNvPr id="14" name="Group 2">
                <a:extLst>
                  <a:ext uri="{FF2B5EF4-FFF2-40B4-BE49-F238E27FC236}">
                    <a16:creationId xmlns:a16="http://schemas.microsoft.com/office/drawing/2014/main" xmlns="" id="{3BEDB3C3-F9F1-4DBB-9518-34F26A703487}"/>
                  </a:ext>
                </a:extLst>
              </p:cNvPr>
              <p:cNvGrpSpPr/>
              <p:nvPr/>
            </p:nvGrpSpPr>
            <p:grpSpPr>
              <a:xfrm>
                <a:off x="-2" y="-26098"/>
                <a:ext cx="12191999" cy="1226510"/>
                <a:chOff x="0" y="0"/>
                <a:chExt cx="6229756" cy="3154435"/>
              </a:xfrm>
            </p:grpSpPr>
            <p:sp>
              <p:nvSpPr>
                <p:cNvPr id="22" name="Freeform 3">
                  <a:extLst>
                    <a:ext uri="{FF2B5EF4-FFF2-40B4-BE49-F238E27FC236}">
                      <a16:creationId xmlns:a16="http://schemas.microsoft.com/office/drawing/2014/main" xmlns="" id="{6D9934B8-475B-4BB6-BE06-2286DCC67F7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229756" cy="3154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9756" h="3154435">
                      <a:moveTo>
                        <a:pt x="0" y="0"/>
                      </a:moveTo>
                      <a:lnTo>
                        <a:pt x="6229756" y="0"/>
                      </a:lnTo>
                      <a:lnTo>
                        <a:pt x="6229756" y="3154435"/>
                      </a:lnTo>
                      <a:lnTo>
                        <a:pt x="0" y="3154435"/>
                      </a:lnTo>
                      <a:close/>
                    </a:path>
                  </a:pathLst>
                </a:custGeom>
                <a:solidFill>
                  <a:srgbClr val="AABDFF"/>
                </a:solidFill>
              </p:spPr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FEF9C136-9E43-4194-AF46-FF49C4FD1099}"/>
                  </a:ext>
                </a:extLst>
              </p:cNvPr>
              <p:cNvGrpSpPr/>
              <p:nvPr/>
            </p:nvGrpSpPr>
            <p:grpSpPr>
              <a:xfrm>
                <a:off x="553299" y="328987"/>
                <a:ext cx="11118001" cy="651277"/>
                <a:chOff x="3936999" y="-952500"/>
                <a:chExt cx="11118001" cy="651277"/>
              </a:xfrm>
            </p:grpSpPr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xmlns="" id="{47B1E509-701D-4AC0-B695-F79CB2823E83}"/>
                    </a:ext>
                  </a:extLst>
                </p:cNvPr>
                <p:cNvSpPr/>
                <p:nvPr/>
              </p:nvSpPr>
              <p:spPr>
                <a:xfrm>
                  <a:off x="3936999" y="-952500"/>
                  <a:ext cx="11118001" cy="65127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xmlns="" id="{DA912861-BAB4-47AF-8CF0-25134BE4521C}"/>
                    </a:ext>
                  </a:extLst>
                </p:cNvPr>
                <p:cNvGrpSpPr/>
                <p:nvPr/>
              </p:nvGrpSpPr>
              <p:grpSpPr>
                <a:xfrm>
                  <a:off x="4235462" y="-800100"/>
                  <a:ext cx="364308" cy="368300"/>
                  <a:chOff x="662551" y="559883"/>
                  <a:chExt cx="364308" cy="368300"/>
                </a:xfrm>
              </p:grpSpPr>
              <p:sp>
                <p:nvSpPr>
                  <p:cNvPr id="19" name="AutoShape 9">
                    <a:extLst>
                      <a:ext uri="{FF2B5EF4-FFF2-40B4-BE49-F238E27FC236}">
                        <a16:creationId xmlns:a16="http://schemas.microsoft.com/office/drawing/2014/main" xmlns="" id="{C0E27378-3AA7-47C3-9057-0D06401D52BD}"/>
                      </a:ext>
                    </a:extLst>
                  </p:cNvPr>
                  <p:cNvSpPr/>
                  <p:nvPr/>
                </p:nvSpPr>
                <p:spPr>
                  <a:xfrm>
                    <a:off x="662551" y="55988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20" name="AutoShape 10">
                    <a:extLst>
                      <a:ext uri="{FF2B5EF4-FFF2-40B4-BE49-F238E27FC236}">
                        <a16:creationId xmlns:a16="http://schemas.microsoft.com/office/drawing/2014/main" xmlns="" id="{BD792D35-1D34-443A-9E22-CBAC982258AD}"/>
                      </a:ext>
                    </a:extLst>
                  </p:cNvPr>
                  <p:cNvSpPr/>
                  <p:nvPr/>
                </p:nvSpPr>
                <p:spPr>
                  <a:xfrm>
                    <a:off x="662551" y="74403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21" name="AutoShape 11">
                    <a:extLst>
                      <a:ext uri="{FF2B5EF4-FFF2-40B4-BE49-F238E27FC236}">
                        <a16:creationId xmlns:a16="http://schemas.microsoft.com/office/drawing/2014/main" xmlns="" id="{7DCA9E90-57A8-4E11-AC63-431CFE1D526B}"/>
                      </a:ext>
                    </a:extLst>
                  </p:cNvPr>
                  <p:cNvSpPr/>
                  <p:nvPr/>
                </p:nvSpPr>
                <p:spPr>
                  <a:xfrm>
                    <a:off x="662551" y="928182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</p:grpSp>
            <p:pic>
              <p:nvPicPr>
                <p:cNvPr id="18" name="Picture 13">
                  <a:extLst>
                    <a:ext uri="{FF2B5EF4-FFF2-40B4-BE49-F238E27FC236}">
                      <a16:creationId xmlns:a16="http://schemas.microsoft.com/office/drawing/2014/main" xmlns="" id="{52A90E8C-4FA1-434B-836A-1DB7D16571B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4352234" y="-829238"/>
                  <a:ext cx="371704" cy="371704"/>
                </a:xfrm>
                <a:prstGeom prst="rect">
                  <a:avLst/>
                </a:prstGeom>
              </p:spPr>
            </p:pic>
          </p:grp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3785F83-215A-4EE5-8926-EBF21B4E1A0A}"/>
                </a:ext>
              </a:extLst>
            </p:cNvPr>
            <p:cNvSpPr/>
            <p:nvPr/>
          </p:nvSpPr>
          <p:spPr>
            <a:xfrm>
              <a:off x="1314833" y="303587"/>
              <a:ext cx="983955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7. </a:t>
              </a:r>
              <a:r>
                <a:rPr lang="th-TH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แนวโน้มการพัฒนาเทคโนโลยีสารสนเทศในศตวรรษที่</a:t>
              </a:r>
              <a:r>
                <a:rPr lang="en-US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 21</a:t>
              </a:r>
              <a:endParaRPr lang="en-GB" sz="4400" dirty="0">
                <a:latin typeface="DB HelvethaicaMon X Reg" panose="02000506090000020004" pitchFamily="2" charset="-34"/>
                <a:cs typeface="DB HelvethaicaMon X Reg" panose="02000506090000020004" pitchFamily="2" charset="-34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84052CDB-0ABC-4023-9E6F-06BF9DEBA79E}"/>
              </a:ext>
            </a:extLst>
          </p:cNvPr>
          <p:cNvGrpSpPr/>
          <p:nvPr/>
        </p:nvGrpSpPr>
        <p:grpSpPr>
          <a:xfrm>
            <a:off x="718010" y="1565322"/>
            <a:ext cx="601744" cy="601744"/>
            <a:chOff x="981959" y="1548352"/>
            <a:chExt cx="952107" cy="952107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18FC91D5-C5A2-4844-A696-20F2644FE3D2}"/>
                </a:ext>
              </a:extLst>
            </p:cNvPr>
            <p:cNvSpPr/>
            <p:nvPr/>
          </p:nvSpPr>
          <p:spPr>
            <a:xfrm>
              <a:off x="981959" y="1548352"/>
              <a:ext cx="952107" cy="95210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Graphic 24" descr="Add">
              <a:extLst>
                <a:ext uri="{FF2B5EF4-FFF2-40B4-BE49-F238E27FC236}">
                  <a16:creationId xmlns:a16="http://schemas.microsoft.com/office/drawing/2014/main" xmlns="" id="{2AE2B0D3-EAF6-4EDF-BC8C-41E6C82C1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062872" y="1629265"/>
              <a:ext cx="790280" cy="790280"/>
            </a:xfrm>
            <a:prstGeom prst="rect">
              <a:avLst/>
            </a:prstGeom>
          </p:spPr>
        </p:pic>
      </p:grpSp>
      <p:sp>
        <p:nvSpPr>
          <p:cNvPr id="26" name="Freeform 6">
            <a:extLst>
              <a:ext uri="{FF2B5EF4-FFF2-40B4-BE49-F238E27FC236}">
                <a16:creationId xmlns:a16="http://schemas.microsoft.com/office/drawing/2014/main" xmlns="" id="{53567927-FE0F-42C9-A675-8F29B251881C}"/>
              </a:ext>
            </a:extLst>
          </p:cNvPr>
          <p:cNvSpPr/>
          <p:nvPr/>
        </p:nvSpPr>
        <p:spPr>
          <a:xfrm>
            <a:off x="0" y="6529013"/>
            <a:ext cx="12191997" cy="379182"/>
          </a:xfrm>
          <a:custGeom>
            <a:avLst/>
            <a:gdLst/>
            <a:ahLst/>
            <a:cxnLst/>
            <a:rect l="l" t="t" r="r" b="b"/>
            <a:pathLst>
              <a:path w="4816592" h="149800">
                <a:moveTo>
                  <a:pt x="0" y="0"/>
                </a:moveTo>
                <a:lnTo>
                  <a:pt x="4816592" y="0"/>
                </a:lnTo>
                <a:lnTo>
                  <a:pt x="4816592" y="149800"/>
                </a:lnTo>
                <a:lnTo>
                  <a:pt x="0" y="149800"/>
                </a:lnTo>
                <a:close/>
              </a:path>
            </a:pathLst>
          </a:custGeom>
          <a:solidFill>
            <a:srgbClr val="DCDCDD"/>
          </a:solidFill>
        </p:spPr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4090A571-E558-4096-9424-21951D5BE459}"/>
              </a:ext>
            </a:extLst>
          </p:cNvPr>
          <p:cNvGrpSpPr/>
          <p:nvPr/>
        </p:nvGrpSpPr>
        <p:grpSpPr>
          <a:xfrm>
            <a:off x="10162094" y="2337001"/>
            <a:ext cx="1446938" cy="1446938"/>
            <a:chOff x="10162094" y="2337001"/>
            <a:chExt cx="1446938" cy="144693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B6491B34-B62F-4185-B3DF-AEDF5B31380F}"/>
                </a:ext>
              </a:extLst>
            </p:cNvPr>
            <p:cNvSpPr/>
            <p:nvPr/>
          </p:nvSpPr>
          <p:spPr>
            <a:xfrm>
              <a:off x="10162094" y="2337001"/>
              <a:ext cx="1446938" cy="1446938"/>
            </a:xfrm>
            <a:prstGeom prst="ellipse">
              <a:avLst/>
            </a:prstGeom>
            <a:solidFill>
              <a:srgbClr val="FFFFAA"/>
            </a:solidFill>
            <a:ln w="38100">
              <a:solidFill>
                <a:srgbClr val="7778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Graphic 2" descr="Database">
              <a:extLst>
                <a:ext uri="{FF2B5EF4-FFF2-40B4-BE49-F238E27FC236}">
                  <a16:creationId xmlns:a16="http://schemas.microsoft.com/office/drawing/2014/main" xmlns="" id="{498CAFB7-9264-4996-A752-7A11B978D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0371213" y="2540327"/>
              <a:ext cx="1028700" cy="102870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A34BF370-09FF-47EF-ABB9-537CAC520B14}"/>
              </a:ext>
            </a:extLst>
          </p:cNvPr>
          <p:cNvGrpSpPr/>
          <p:nvPr/>
        </p:nvGrpSpPr>
        <p:grpSpPr>
          <a:xfrm>
            <a:off x="10162094" y="4335710"/>
            <a:ext cx="1446938" cy="1446938"/>
            <a:chOff x="10162094" y="4335710"/>
            <a:chExt cx="1446938" cy="144693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F5B95E46-93AB-4339-A47F-AEF9EDA06457}"/>
                </a:ext>
              </a:extLst>
            </p:cNvPr>
            <p:cNvSpPr/>
            <p:nvPr/>
          </p:nvSpPr>
          <p:spPr>
            <a:xfrm>
              <a:off x="10162094" y="4335710"/>
              <a:ext cx="1446938" cy="1446938"/>
            </a:xfrm>
            <a:prstGeom prst="ellipse">
              <a:avLst/>
            </a:prstGeom>
            <a:solidFill>
              <a:srgbClr val="FFFFAA"/>
            </a:solidFill>
            <a:ln w="38100">
              <a:solidFill>
                <a:srgbClr val="7778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4" name="Graphic 33" descr="Books">
              <a:extLst>
                <a:ext uri="{FF2B5EF4-FFF2-40B4-BE49-F238E27FC236}">
                  <a16:creationId xmlns:a16="http://schemas.microsoft.com/office/drawing/2014/main" xmlns="" id="{A5A75917-46E3-4ED0-9F77-F2A5FB184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367858" y="4572704"/>
              <a:ext cx="1032055" cy="1032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67266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EAEDC30-D7B0-4FC4-9EE7-8596C8A63170}"/>
              </a:ext>
            </a:extLst>
          </p:cNvPr>
          <p:cNvSpPr/>
          <p:nvPr/>
        </p:nvSpPr>
        <p:spPr>
          <a:xfrm>
            <a:off x="1489900" y="1582291"/>
            <a:ext cx="24913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แนวโน้มในด้านบวก </a:t>
            </a:r>
            <a:endParaRPr lang="en-GB" sz="3200" dirty="0">
              <a:solidFill>
                <a:schemeClr val="accent1">
                  <a:lumMod val="75000"/>
                </a:schemeClr>
              </a:solidFill>
              <a:latin typeface="DB HelvethaicaMon X Reg" panose="02000506090000020004" pitchFamily="2" charset="-34"/>
              <a:cs typeface="DB HelvethaicaMon X Reg" panose="02000506090000020004" pitchFamily="2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33F5E4-26D1-450C-A7E2-EE41471D8F6A}"/>
              </a:ext>
            </a:extLst>
          </p:cNvPr>
          <p:cNvSpPr/>
          <p:nvPr/>
        </p:nvSpPr>
        <p:spPr>
          <a:xfrm>
            <a:off x="933287" y="4273284"/>
            <a:ext cx="80837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การบริหารจัดการภาครัฐสมัยใหม่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โดยการใช้เทคโนโลยีสารสนเทศและเครือข่ายการสื่อสารเพื่อเพิ่มประสิทธิภาพการดำเนินการของภาครัฐที่เรียกว่า รัฐบาลอิเล็กทรอนิกส์ (</a:t>
            </a:r>
            <a:r>
              <a:rPr lang="en-GB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e-Government)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รวมทั้งระบบฐานข้อมูลประชาชนหรือ </a:t>
            </a:r>
            <a:r>
              <a:rPr lang="en-GB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e-Citizen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8B69B85-50EB-479E-9D4F-66ED7D463345}"/>
              </a:ext>
            </a:extLst>
          </p:cNvPr>
          <p:cNvSpPr/>
          <p:nvPr/>
        </p:nvSpPr>
        <p:spPr>
          <a:xfrm>
            <a:off x="933287" y="2512127"/>
            <a:ext cx="85155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การพัฒนาเครือข่ายโทรคมนาคม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ระบบการสื่อสารผ่านเครือข่ายไร้สาย เครือข่ายดาวเทียม ระบบสารสนเทศภูมิศาสตร์ ทำให้สามารถค้นหาตำแหน่งได้อย่างแม่นยำ 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3D84809-E752-44D5-A4C5-D8D935A5F73E}"/>
              </a:ext>
            </a:extLst>
          </p:cNvPr>
          <p:cNvGrpSpPr/>
          <p:nvPr/>
        </p:nvGrpSpPr>
        <p:grpSpPr>
          <a:xfrm>
            <a:off x="-2" y="-26098"/>
            <a:ext cx="12191999" cy="1226510"/>
            <a:chOff x="-2" y="-26098"/>
            <a:chExt cx="12191999" cy="122651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9C279B5-C646-4D22-9EF1-3AFD6C1AB184}"/>
                </a:ext>
              </a:extLst>
            </p:cNvPr>
            <p:cNvGrpSpPr/>
            <p:nvPr/>
          </p:nvGrpSpPr>
          <p:grpSpPr>
            <a:xfrm>
              <a:off x="-2" y="-26098"/>
              <a:ext cx="12191999" cy="1226510"/>
              <a:chOff x="-2" y="-26098"/>
              <a:chExt cx="12191999" cy="1226510"/>
            </a:xfrm>
          </p:grpSpPr>
          <p:grpSp>
            <p:nvGrpSpPr>
              <p:cNvPr id="15" name="Group 2">
                <a:extLst>
                  <a:ext uri="{FF2B5EF4-FFF2-40B4-BE49-F238E27FC236}">
                    <a16:creationId xmlns:a16="http://schemas.microsoft.com/office/drawing/2014/main" xmlns="" id="{60E7AC01-8ACC-4E79-AB01-F464C0D81676}"/>
                  </a:ext>
                </a:extLst>
              </p:cNvPr>
              <p:cNvGrpSpPr/>
              <p:nvPr/>
            </p:nvGrpSpPr>
            <p:grpSpPr>
              <a:xfrm>
                <a:off x="-2" y="-26098"/>
                <a:ext cx="12191999" cy="1226510"/>
                <a:chOff x="0" y="0"/>
                <a:chExt cx="6229756" cy="3154435"/>
              </a:xfrm>
            </p:grpSpPr>
            <p:sp>
              <p:nvSpPr>
                <p:cNvPr id="23" name="Freeform 3">
                  <a:extLst>
                    <a:ext uri="{FF2B5EF4-FFF2-40B4-BE49-F238E27FC236}">
                      <a16:creationId xmlns:a16="http://schemas.microsoft.com/office/drawing/2014/main" xmlns="" id="{1388D3E9-9892-47B3-8BEA-7DC071426A6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229756" cy="3154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9756" h="3154435">
                      <a:moveTo>
                        <a:pt x="0" y="0"/>
                      </a:moveTo>
                      <a:lnTo>
                        <a:pt x="6229756" y="0"/>
                      </a:lnTo>
                      <a:lnTo>
                        <a:pt x="6229756" y="3154435"/>
                      </a:lnTo>
                      <a:lnTo>
                        <a:pt x="0" y="3154435"/>
                      </a:lnTo>
                      <a:close/>
                    </a:path>
                  </a:pathLst>
                </a:custGeom>
                <a:solidFill>
                  <a:srgbClr val="AABDFF"/>
                </a:solidFill>
              </p:spPr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xmlns="" id="{2E59ED7F-A9C4-40C1-A759-0A4CA52EE896}"/>
                  </a:ext>
                </a:extLst>
              </p:cNvPr>
              <p:cNvGrpSpPr/>
              <p:nvPr/>
            </p:nvGrpSpPr>
            <p:grpSpPr>
              <a:xfrm>
                <a:off x="553299" y="328987"/>
                <a:ext cx="11118001" cy="651277"/>
                <a:chOff x="3936999" y="-952500"/>
                <a:chExt cx="11118001" cy="651277"/>
              </a:xfrm>
            </p:grpSpPr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xmlns="" id="{C87B4011-3247-4DEC-80B7-B712A04C1885}"/>
                    </a:ext>
                  </a:extLst>
                </p:cNvPr>
                <p:cNvSpPr/>
                <p:nvPr/>
              </p:nvSpPr>
              <p:spPr>
                <a:xfrm>
                  <a:off x="3936999" y="-952500"/>
                  <a:ext cx="11118001" cy="65127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xmlns="" id="{DFDED80D-C4E1-4FA7-9AE6-7C5C8DEEBEDD}"/>
                    </a:ext>
                  </a:extLst>
                </p:cNvPr>
                <p:cNvGrpSpPr/>
                <p:nvPr/>
              </p:nvGrpSpPr>
              <p:grpSpPr>
                <a:xfrm>
                  <a:off x="4235462" y="-800100"/>
                  <a:ext cx="364308" cy="368300"/>
                  <a:chOff x="662551" y="559883"/>
                  <a:chExt cx="364308" cy="368300"/>
                </a:xfrm>
              </p:grpSpPr>
              <p:sp>
                <p:nvSpPr>
                  <p:cNvPr id="20" name="AutoShape 9">
                    <a:extLst>
                      <a:ext uri="{FF2B5EF4-FFF2-40B4-BE49-F238E27FC236}">
                        <a16:creationId xmlns:a16="http://schemas.microsoft.com/office/drawing/2014/main" xmlns="" id="{978B5385-AD42-4312-9B6D-DFC706B9F032}"/>
                      </a:ext>
                    </a:extLst>
                  </p:cNvPr>
                  <p:cNvSpPr/>
                  <p:nvPr/>
                </p:nvSpPr>
                <p:spPr>
                  <a:xfrm>
                    <a:off x="662551" y="55988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21" name="AutoShape 10">
                    <a:extLst>
                      <a:ext uri="{FF2B5EF4-FFF2-40B4-BE49-F238E27FC236}">
                        <a16:creationId xmlns:a16="http://schemas.microsoft.com/office/drawing/2014/main" xmlns="" id="{A59DE86C-161C-4D6A-8C68-C7A500D18CF8}"/>
                      </a:ext>
                    </a:extLst>
                  </p:cNvPr>
                  <p:cNvSpPr/>
                  <p:nvPr/>
                </p:nvSpPr>
                <p:spPr>
                  <a:xfrm>
                    <a:off x="662551" y="74403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22" name="AutoShape 11">
                    <a:extLst>
                      <a:ext uri="{FF2B5EF4-FFF2-40B4-BE49-F238E27FC236}">
                        <a16:creationId xmlns:a16="http://schemas.microsoft.com/office/drawing/2014/main" xmlns="" id="{8D29A1AD-1C19-4EB1-9FB4-0421B38AE9A5}"/>
                      </a:ext>
                    </a:extLst>
                  </p:cNvPr>
                  <p:cNvSpPr/>
                  <p:nvPr/>
                </p:nvSpPr>
                <p:spPr>
                  <a:xfrm>
                    <a:off x="662551" y="928182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</p:grpSp>
            <p:pic>
              <p:nvPicPr>
                <p:cNvPr id="19" name="Picture 13">
                  <a:extLst>
                    <a:ext uri="{FF2B5EF4-FFF2-40B4-BE49-F238E27FC236}">
                      <a16:creationId xmlns:a16="http://schemas.microsoft.com/office/drawing/2014/main" xmlns="" id="{AA80D469-A21D-4A93-A21A-54984A3BF1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4352234" y="-829238"/>
                  <a:ext cx="371704" cy="371704"/>
                </a:xfrm>
                <a:prstGeom prst="rect">
                  <a:avLst/>
                </a:prstGeom>
              </p:spPr>
            </p:pic>
          </p:grp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BD0775C-4BB5-4E02-A6CA-24BECB29AE37}"/>
                </a:ext>
              </a:extLst>
            </p:cNvPr>
            <p:cNvSpPr/>
            <p:nvPr/>
          </p:nvSpPr>
          <p:spPr>
            <a:xfrm>
              <a:off x="1314833" y="303587"/>
              <a:ext cx="983955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7. </a:t>
              </a:r>
              <a:r>
                <a:rPr lang="th-TH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แนวโน้มการพัฒนาเทคโนโลยีสารสนเทศในศตวรรษที่</a:t>
              </a:r>
              <a:r>
                <a:rPr lang="en-US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 21</a:t>
              </a:r>
              <a:endParaRPr lang="en-GB" sz="4400" dirty="0">
                <a:latin typeface="DB HelvethaicaMon X Reg" panose="02000506090000020004" pitchFamily="2" charset="-34"/>
                <a:cs typeface="DB HelvethaicaMon X Reg" panose="02000506090000020004" pitchFamily="2" charset="-34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820DEAAE-6E17-45A7-B356-E8D7E3C869BE}"/>
              </a:ext>
            </a:extLst>
          </p:cNvPr>
          <p:cNvGrpSpPr/>
          <p:nvPr/>
        </p:nvGrpSpPr>
        <p:grpSpPr>
          <a:xfrm>
            <a:off x="718010" y="1565322"/>
            <a:ext cx="601744" cy="601744"/>
            <a:chOff x="981959" y="1548352"/>
            <a:chExt cx="952107" cy="952107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6BEB7077-B07F-4509-92C0-CA778A0B7D41}"/>
                </a:ext>
              </a:extLst>
            </p:cNvPr>
            <p:cNvSpPr/>
            <p:nvPr/>
          </p:nvSpPr>
          <p:spPr>
            <a:xfrm>
              <a:off x="981959" y="1548352"/>
              <a:ext cx="952107" cy="95210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6" name="Graphic 25" descr="Add">
              <a:extLst>
                <a:ext uri="{FF2B5EF4-FFF2-40B4-BE49-F238E27FC236}">
                  <a16:creationId xmlns:a16="http://schemas.microsoft.com/office/drawing/2014/main" xmlns="" id="{A88480E3-EFBE-4E10-9992-58ACEEB25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062872" y="1629265"/>
              <a:ext cx="790280" cy="790280"/>
            </a:xfrm>
            <a:prstGeom prst="rect">
              <a:avLst/>
            </a:prstGeom>
          </p:spPr>
        </p:pic>
      </p:grpSp>
      <p:sp>
        <p:nvSpPr>
          <p:cNvPr id="27" name="Freeform 6">
            <a:extLst>
              <a:ext uri="{FF2B5EF4-FFF2-40B4-BE49-F238E27FC236}">
                <a16:creationId xmlns:a16="http://schemas.microsoft.com/office/drawing/2014/main" xmlns="" id="{2245D9E8-4D77-45B3-8C99-B7B319950507}"/>
              </a:ext>
            </a:extLst>
          </p:cNvPr>
          <p:cNvSpPr/>
          <p:nvPr/>
        </p:nvSpPr>
        <p:spPr>
          <a:xfrm>
            <a:off x="0" y="6529013"/>
            <a:ext cx="12191997" cy="379182"/>
          </a:xfrm>
          <a:custGeom>
            <a:avLst/>
            <a:gdLst/>
            <a:ahLst/>
            <a:cxnLst/>
            <a:rect l="l" t="t" r="r" b="b"/>
            <a:pathLst>
              <a:path w="4816592" h="149800">
                <a:moveTo>
                  <a:pt x="0" y="0"/>
                </a:moveTo>
                <a:lnTo>
                  <a:pt x="4816592" y="0"/>
                </a:lnTo>
                <a:lnTo>
                  <a:pt x="4816592" y="149800"/>
                </a:lnTo>
                <a:lnTo>
                  <a:pt x="0" y="149800"/>
                </a:lnTo>
                <a:close/>
              </a:path>
            </a:pathLst>
          </a:custGeom>
          <a:solidFill>
            <a:srgbClr val="DCDCDD"/>
          </a:solidFill>
        </p:spPr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B17EB150-EB1C-4504-9185-3B806604A2B4}"/>
              </a:ext>
            </a:extLst>
          </p:cNvPr>
          <p:cNvGrpSpPr/>
          <p:nvPr/>
        </p:nvGrpSpPr>
        <p:grpSpPr>
          <a:xfrm>
            <a:off x="10162094" y="2337001"/>
            <a:ext cx="1446938" cy="1446938"/>
            <a:chOff x="10162094" y="2337001"/>
            <a:chExt cx="1446938" cy="1446938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5175D97-1AB9-40D7-94A3-5DBBE1631DA9}"/>
                </a:ext>
              </a:extLst>
            </p:cNvPr>
            <p:cNvSpPr/>
            <p:nvPr/>
          </p:nvSpPr>
          <p:spPr>
            <a:xfrm>
              <a:off x="10162094" y="2337001"/>
              <a:ext cx="1446938" cy="1446938"/>
            </a:xfrm>
            <a:prstGeom prst="ellipse">
              <a:avLst/>
            </a:prstGeom>
            <a:solidFill>
              <a:srgbClr val="FFFFAA"/>
            </a:solidFill>
            <a:ln w="38100">
              <a:solidFill>
                <a:srgbClr val="7778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Graphic 5" descr="Speaker Phone">
              <a:extLst>
                <a:ext uri="{FF2B5EF4-FFF2-40B4-BE49-F238E27FC236}">
                  <a16:creationId xmlns:a16="http://schemas.microsoft.com/office/drawing/2014/main" xmlns="" id="{1B62CE02-45B1-4F1D-87E7-A0FF42FD2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0282313" y="2441138"/>
              <a:ext cx="1206500" cy="12065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6308839F-8E44-442A-B6CA-844763E1995B}"/>
              </a:ext>
            </a:extLst>
          </p:cNvPr>
          <p:cNvGrpSpPr/>
          <p:nvPr/>
        </p:nvGrpSpPr>
        <p:grpSpPr>
          <a:xfrm>
            <a:off x="10162094" y="4273284"/>
            <a:ext cx="1446938" cy="1446938"/>
            <a:chOff x="10162094" y="4273284"/>
            <a:chExt cx="1446938" cy="144693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D9C181E6-BE35-45FB-BE53-26E0229E86E5}"/>
                </a:ext>
              </a:extLst>
            </p:cNvPr>
            <p:cNvSpPr/>
            <p:nvPr/>
          </p:nvSpPr>
          <p:spPr>
            <a:xfrm>
              <a:off x="10162094" y="4273284"/>
              <a:ext cx="1446938" cy="1446938"/>
            </a:xfrm>
            <a:prstGeom prst="ellipse">
              <a:avLst/>
            </a:prstGeom>
            <a:solidFill>
              <a:srgbClr val="FFFFAA"/>
            </a:solidFill>
            <a:ln w="38100">
              <a:solidFill>
                <a:srgbClr val="7778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6" name="Graphic 35" descr="Employee badge">
              <a:extLst>
                <a:ext uri="{FF2B5EF4-FFF2-40B4-BE49-F238E27FC236}">
                  <a16:creationId xmlns:a16="http://schemas.microsoft.com/office/drawing/2014/main" xmlns="" id="{ED9878AB-DFF3-4FFC-B608-F4D4E3916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387600" y="4498790"/>
              <a:ext cx="995925" cy="995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26889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5BD6473-E54B-4150-B4C2-464ECD071047}"/>
              </a:ext>
            </a:extLst>
          </p:cNvPr>
          <p:cNvSpPr/>
          <p:nvPr/>
        </p:nvSpPr>
        <p:spPr>
          <a:xfrm>
            <a:off x="1489900" y="1582291"/>
            <a:ext cx="2255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แนวโน้มในด้านลบ</a:t>
            </a:r>
            <a:endParaRPr lang="en-GB" sz="3200" dirty="0">
              <a:solidFill>
                <a:schemeClr val="accent1">
                  <a:lumMod val="75000"/>
                </a:schemeClr>
              </a:solidFill>
              <a:latin typeface="DB HelvethaicaMon X Reg" panose="02000506090000020004" pitchFamily="2" charset="-34"/>
              <a:cs typeface="DB HelvethaicaMon X Reg" panose="02000506090000020004" pitchFamily="2" charset="-34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CDFBDDA1-43CC-4E08-9071-9BFEC0FE719A}"/>
              </a:ext>
            </a:extLst>
          </p:cNvPr>
          <p:cNvSpPr/>
          <p:nvPr/>
        </p:nvSpPr>
        <p:spPr>
          <a:xfrm>
            <a:off x="718010" y="1565322"/>
            <a:ext cx="601744" cy="6017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1CF1D09-A276-4961-9613-7E2C3B20C19C}"/>
              </a:ext>
            </a:extLst>
          </p:cNvPr>
          <p:cNvSpPr/>
          <p:nvPr/>
        </p:nvSpPr>
        <p:spPr>
          <a:xfrm>
            <a:off x="792638" y="1819373"/>
            <a:ext cx="452488" cy="131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6F68B96-0FA0-43FA-8F61-897007222457}"/>
              </a:ext>
            </a:extLst>
          </p:cNvPr>
          <p:cNvSpPr/>
          <p:nvPr/>
        </p:nvSpPr>
        <p:spPr>
          <a:xfrm>
            <a:off x="1018882" y="4981170"/>
            <a:ext cx="88698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การก่ออาชญากรรมทางคอมพิวเตอร์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การโจรกรรมข้อมูล การล่วงละเมิด การก่อกวนระบบคอมพิวเตอร์</a:t>
            </a:r>
            <a:endParaRPr lang="en-GB" sz="32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6B1729D-1AC6-4FE1-AE89-A53F68611817}"/>
              </a:ext>
            </a:extLst>
          </p:cNvPr>
          <p:cNvSpPr/>
          <p:nvPr/>
        </p:nvSpPr>
        <p:spPr>
          <a:xfrm>
            <a:off x="933286" y="2512127"/>
            <a:ext cx="98395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 ความผิดพลาดในการทำงานของระบบคอมพิวเตอร์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ทั้งส่วนฮาร์ดแวร์และซอฟต์แวร์ ทำให้อาจเกิดความเสียหายต่อระบบและสูญเสียค่าใช้จ่ายในการแก้ปัญหา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9C32F72-ECB3-4177-8FD3-EAF19142D65C}"/>
              </a:ext>
            </a:extLst>
          </p:cNvPr>
          <p:cNvSpPr/>
          <p:nvPr/>
        </p:nvSpPr>
        <p:spPr>
          <a:xfrm>
            <a:off x="1018882" y="3934406"/>
            <a:ext cx="91101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การละเมิดลิขสิทธิ์ของทรัพย์สินทางปัญญา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การทำสำเนาและลอกเลียนแบบ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F987697-C84B-4AAB-A4B7-0ECDDCAC42D3}"/>
              </a:ext>
            </a:extLst>
          </p:cNvPr>
          <p:cNvGrpSpPr/>
          <p:nvPr/>
        </p:nvGrpSpPr>
        <p:grpSpPr>
          <a:xfrm>
            <a:off x="-2" y="-26098"/>
            <a:ext cx="12191999" cy="1226510"/>
            <a:chOff x="-2" y="-26098"/>
            <a:chExt cx="12191999" cy="12265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E0A056C6-413D-47A2-9D32-44387BBA2BC1}"/>
                </a:ext>
              </a:extLst>
            </p:cNvPr>
            <p:cNvGrpSpPr/>
            <p:nvPr/>
          </p:nvGrpSpPr>
          <p:grpSpPr>
            <a:xfrm>
              <a:off x="-2" y="-26098"/>
              <a:ext cx="12191999" cy="1226510"/>
              <a:chOff x="-2" y="-26098"/>
              <a:chExt cx="12191999" cy="1226510"/>
            </a:xfrm>
          </p:grpSpPr>
          <p:grpSp>
            <p:nvGrpSpPr>
              <p:cNvPr id="16" name="Group 2">
                <a:extLst>
                  <a:ext uri="{FF2B5EF4-FFF2-40B4-BE49-F238E27FC236}">
                    <a16:creationId xmlns:a16="http://schemas.microsoft.com/office/drawing/2014/main" xmlns="" id="{8B3338F5-ADC1-4603-A673-3773D3A4C11D}"/>
                  </a:ext>
                </a:extLst>
              </p:cNvPr>
              <p:cNvGrpSpPr/>
              <p:nvPr/>
            </p:nvGrpSpPr>
            <p:grpSpPr>
              <a:xfrm>
                <a:off x="-2" y="-26098"/>
                <a:ext cx="12191999" cy="1226510"/>
                <a:chOff x="0" y="0"/>
                <a:chExt cx="6229756" cy="3154435"/>
              </a:xfrm>
            </p:grpSpPr>
            <p:sp>
              <p:nvSpPr>
                <p:cNvPr id="24" name="Freeform 3">
                  <a:extLst>
                    <a:ext uri="{FF2B5EF4-FFF2-40B4-BE49-F238E27FC236}">
                      <a16:creationId xmlns:a16="http://schemas.microsoft.com/office/drawing/2014/main" xmlns="" id="{2428E152-0762-4D3B-8E5F-25F0B910618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229756" cy="3154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9756" h="3154435">
                      <a:moveTo>
                        <a:pt x="0" y="0"/>
                      </a:moveTo>
                      <a:lnTo>
                        <a:pt x="6229756" y="0"/>
                      </a:lnTo>
                      <a:lnTo>
                        <a:pt x="6229756" y="3154435"/>
                      </a:lnTo>
                      <a:lnTo>
                        <a:pt x="0" y="3154435"/>
                      </a:lnTo>
                      <a:close/>
                    </a:path>
                  </a:pathLst>
                </a:custGeom>
                <a:solidFill>
                  <a:srgbClr val="AABDFF"/>
                </a:solidFill>
              </p:spPr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837C3AB2-C91F-4EDD-9DA6-CCDF9D3C45E8}"/>
                  </a:ext>
                </a:extLst>
              </p:cNvPr>
              <p:cNvGrpSpPr/>
              <p:nvPr/>
            </p:nvGrpSpPr>
            <p:grpSpPr>
              <a:xfrm>
                <a:off x="553299" y="328987"/>
                <a:ext cx="11118001" cy="651277"/>
                <a:chOff x="3936999" y="-952500"/>
                <a:chExt cx="11118001" cy="651277"/>
              </a:xfrm>
            </p:grpSpPr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xmlns="" id="{978AEEC6-34EF-4BE0-A4EE-813F060B0341}"/>
                    </a:ext>
                  </a:extLst>
                </p:cNvPr>
                <p:cNvSpPr/>
                <p:nvPr/>
              </p:nvSpPr>
              <p:spPr>
                <a:xfrm>
                  <a:off x="3936999" y="-952500"/>
                  <a:ext cx="11118001" cy="65127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xmlns="" id="{C326DB04-B735-48BB-A9FD-F5AE37163915}"/>
                    </a:ext>
                  </a:extLst>
                </p:cNvPr>
                <p:cNvGrpSpPr/>
                <p:nvPr/>
              </p:nvGrpSpPr>
              <p:grpSpPr>
                <a:xfrm>
                  <a:off x="4235462" y="-800100"/>
                  <a:ext cx="364308" cy="368300"/>
                  <a:chOff x="662551" y="559883"/>
                  <a:chExt cx="364308" cy="368300"/>
                </a:xfrm>
              </p:grpSpPr>
              <p:sp>
                <p:nvSpPr>
                  <p:cNvPr id="21" name="AutoShape 9">
                    <a:extLst>
                      <a:ext uri="{FF2B5EF4-FFF2-40B4-BE49-F238E27FC236}">
                        <a16:creationId xmlns:a16="http://schemas.microsoft.com/office/drawing/2014/main" xmlns="" id="{CD1B84A0-2546-4371-8DA2-9CE50E4A390D}"/>
                      </a:ext>
                    </a:extLst>
                  </p:cNvPr>
                  <p:cNvSpPr/>
                  <p:nvPr/>
                </p:nvSpPr>
                <p:spPr>
                  <a:xfrm>
                    <a:off x="662551" y="55988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22" name="AutoShape 10">
                    <a:extLst>
                      <a:ext uri="{FF2B5EF4-FFF2-40B4-BE49-F238E27FC236}">
                        <a16:creationId xmlns:a16="http://schemas.microsoft.com/office/drawing/2014/main" xmlns="" id="{D1D20668-70D3-47EB-B7AE-D67FD86F1551}"/>
                      </a:ext>
                    </a:extLst>
                  </p:cNvPr>
                  <p:cNvSpPr/>
                  <p:nvPr/>
                </p:nvSpPr>
                <p:spPr>
                  <a:xfrm>
                    <a:off x="662551" y="74403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23" name="AutoShape 11">
                    <a:extLst>
                      <a:ext uri="{FF2B5EF4-FFF2-40B4-BE49-F238E27FC236}">
                        <a16:creationId xmlns:a16="http://schemas.microsoft.com/office/drawing/2014/main" xmlns="" id="{753FAA9E-434F-4253-9F0D-B2AA7DB952E8}"/>
                      </a:ext>
                    </a:extLst>
                  </p:cNvPr>
                  <p:cNvSpPr/>
                  <p:nvPr/>
                </p:nvSpPr>
                <p:spPr>
                  <a:xfrm>
                    <a:off x="662551" y="928182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</p:grpSp>
            <p:pic>
              <p:nvPicPr>
                <p:cNvPr id="20" name="Picture 13">
                  <a:extLst>
                    <a:ext uri="{FF2B5EF4-FFF2-40B4-BE49-F238E27FC236}">
                      <a16:creationId xmlns:a16="http://schemas.microsoft.com/office/drawing/2014/main" xmlns="" id="{A78A1522-B33A-43FC-9039-BC0F158EF4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4352234" y="-829238"/>
                  <a:ext cx="371704" cy="371704"/>
                </a:xfrm>
                <a:prstGeom prst="rect">
                  <a:avLst/>
                </a:prstGeom>
              </p:spPr>
            </p:pic>
          </p:grp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81C5387-22E5-4339-8FD9-68361FF1A8CA}"/>
                </a:ext>
              </a:extLst>
            </p:cNvPr>
            <p:cNvSpPr/>
            <p:nvPr/>
          </p:nvSpPr>
          <p:spPr>
            <a:xfrm>
              <a:off x="1314833" y="303587"/>
              <a:ext cx="983955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7. </a:t>
              </a:r>
              <a:r>
                <a:rPr lang="th-TH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แนวโน้มการพัฒนาเทคโนโลยีสารสนเทศในศตวรรษที่</a:t>
              </a:r>
              <a:r>
                <a:rPr lang="en-US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 21</a:t>
              </a:r>
              <a:endParaRPr lang="en-GB" sz="4400" dirty="0">
                <a:latin typeface="DB HelvethaicaMon X Reg" panose="02000506090000020004" pitchFamily="2" charset="-34"/>
                <a:cs typeface="DB HelvethaicaMon X Reg" panose="02000506090000020004" pitchFamily="2" charset="-34"/>
              </a:endParaRPr>
            </a:p>
          </p:txBody>
        </p:sp>
      </p:grpSp>
      <p:sp>
        <p:nvSpPr>
          <p:cNvPr id="25" name="Freeform 6">
            <a:extLst>
              <a:ext uri="{FF2B5EF4-FFF2-40B4-BE49-F238E27FC236}">
                <a16:creationId xmlns:a16="http://schemas.microsoft.com/office/drawing/2014/main" xmlns="" id="{1DE9988B-2D6D-46E2-A17F-2BF19E26B1D1}"/>
              </a:ext>
            </a:extLst>
          </p:cNvPr>
          <p:cNvSpPr/>
          <p:nvPr/>
        </p:nvSpPr>
        <p:spPr>
          <a:xfrm>
            <a:off x="0" y="6529013"/>
            <a:ext cx="12191997" cy="379182"/>
          </a:xfrm>
          <a:custGeom>
            <a:avLst/>
            <a:gdLst/>
            <a:ahLst/>
            <a:cxnLst/>
            <a:rect l="l" t="t" r="r" b="b"/>
            <a:pathLst>
              <a:path w="4816592" h="149800">
                <a:moveTo>
                  <a:pt x="0" y="0"/>
                </a:moveTo>
                <a:lnTo>
                  <a:pt x="4816592" y="0"/>
                </a:lnTo>
                <a:lnTo>
                  <a:pt x="4816592" y="149800"/>
                </a:lnTo>
                <a:lnTo>
                  <a:pt x="0" y="149800"/>
                </a:lnTo>
                <a:close/>
              </a:path>
            </a:pathLst>
          </a:custGeom>
          <a:solidFill>
            <a:srgbClr val="DCDCDD"/>
          </a:solidFill>
        </p:spPr>
      </p:sp>
    </p:spTree>
    <p:extLst>
      <p:ext uri="{BB962C8B-B14F-4D97-AF65-F5344CB8AC3E}">
        <p14:creationId xmlns:p14="http://schemas.microsoft.com/office/powerpoint/2010/main" val="11738491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5CE0475-AEF6-47E2-9AA3-EE69378EF1C8}"/>
              </a:ext>
            </a:extLst>
          </p:cNvPr>
          <p:cNvSpPr/>
          <p:nvPr/>
        </p:nvSpPr>
        <p:spPr>
          <a:xfrm>
            <a:off x="515767" y="1494626"/>
            <a:ext cx="111263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เทคโนโลยีสารสนเทศ (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Information Technology : IT) 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หมายถึง </a:t>
            </a:r>
            <a:r>
              <a:rPr lang="th-TH" sz="3200" dirty="0">
                <a:solidFill>
                  <a:srgbClr val="0070C0"/>
                </a:solidFill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การนำความรู้ทางด้านวิทยาศาสตร์มาประยุกต์เพื่อสร้างหรือจัดการสารสนเทศอย่างมีประสิทธิภาพ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โดยอาศัยเทคโนโลยีคอมพิวเตอร์ในการรวบรวมข้อมูล ประมวลผล แสดงผลและจัดเก็บข้อมูลสารสนเทศ และการใช้เทคโนโลยีสื่อสารโทรคมนาคมเพื่อแลกเปลี่ยนหรือเผยแพร่สารสนเทศ</a:t>
            </a:r>
            <a:endParaRPr lang="en-GB" sz="32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258582F-8458-46BC-9E4B-7546EB86C836}"/>
              </a:ext>
            </a:extLst>
          </p:cNvPr>
          <p:cNvSpPr/>
          <p:nvPr/>
        </p:nvSpPr>
        <p:spPr>
          <a:xfrm>
            <a:off x="515767" y="4060844"/>
            <a:ext cx="78789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ระบบสารสนเทศ (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Information System : IS)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หมายถึง </a:t>
            </a:r>
            <a:r>
              <a:rPr lang="th-TH" sz="3200" dirty="0">
                <a:solidFill>
                  <a:srgbClr val="0070C0"/>
                </a:solidFill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ระบบที่นำมาใช้ในการจัดการข้อมูลเพื่อให้ได้สารสนเทศ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 ซึ่งมีองค์ประกอบที่สำคัญ คือ ฮาร์ดแวร์ ซอฟต์แวร์ ข้อมูล กระบวนการ และบุคลากร</a:t>
            </a:r>
            <a:endParaRPr lang="en-GB" sz="32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D2DE0D8-9DC0-47DA-A4DE-3187A8C2F13B}"/>
              </a:ext>
            </a:extLst>
          </p:cNvPr>
          <p:cNvGrpSpPr/>
          <p:nvPr/>
        </p:nvGrpSpPr>
        <p:grpSpPr>
          <a:xfrm>
            <a:off x="-2" y="-26098"/>
            <a:ext cx="12191999" cy="1226510"/>
            <a:chOff x="-2" y="-26098"/>
            <a:chExt cx="12191999" cy="122651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4626E82F-3A2F-431D-AE73-7B3CCB66BB2F}"/>
                </a:ext>
              </a:extLst>
            </p:cNvPr>
            <p:cNvGrpSpPr/>
            <p:nvPr/>
          </p:nvGrpSpPr>
          <p:grpSpPr>
            <a:xfrm>
              <a:off x="-2" y="-26098"/>
              <a:ext cx="12191999" cy="1226510"/>
              <a:chOff x="-2" y="-26098"/>
              <a:chExt cx="12191999" cy="1226510"/>
            </a:xfrm>
          </p:grpSpPr>
          <p:grpSp>
            <p:nvGrpSpPr>
              <p:cNvPr id="11" name="Group 2">
                <a:extLst>
                  <a:ext uri="{FF2B5EF4-FFF2-40B4-BE49-F238E27FC236}">
                    <a16:creationId xmlns:a16="http://schemas.microsoft.com/office/drawing/2014/main" xmlns="" id="{C0AF6FCB-B5CC-45ED-8BD0-5688DF9C374B}"/>
                  </a:ext>
                </a:extLst>
              </p:cNvPr>
              <p:cNvGrpSpPr/>
              <p:nvPr/>
            </p:nvGrpSpPr>
            <p:grpSpPr>
              <a:xfrm>
                <a:off x="-2" y="-26098"/>
                <a:ext cx="12191999" cy="1226510"/>
                <a:chOff x="0" y="0"/>
                <a:chExt cx="6229756" cy="3154435"/>
              </a:xfrm>
            </p:grpSpPr>
            <p:sp>
              <p:nvSpPr>
                <p:cNvPr id="19" name="Freeform 3">
                  <a:extLst>
                    <a:ext uri="{FF2B5EF4-FFF2-40B4-BE49-F238E27FC236}">
                      <a16:creationId xmlns:a16="http://schemas.microsoft.com/office/drawing/2014/main" xmlns="" id="{2BA3A3C3-8DF0-423F-B361-A8C708BA043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229756" cy="3154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9756" h="3154435">
                      <a:moveTo>
                        <a:pt x="0" y="0"/>
                      </a:moveTo>
                      <a:lnTo>
                        <a:pt x="6229756" y="0"/>
                      </a:lnTo>
                      <a:lnTo>
                        <a:pt x="6229756" y="3154435"/>
                      </a:lnTo>
                      <a:lnTo>
                        <a:pt x="0" y="3154435"/>
                      </a:lnTo>
                      <a:close/>
                    </a:path>
                  </a:pathLst>
                </a:custGeom>
                <a:solidFill>
                  <a:srgbClr val="AABDFF"/>
                </a:solidFill>
              </p:spPr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AE71ACE0-74AF-4E86-9CE9-6E28A6667139}"/>
                  </a:ext>
                </a:extLst>
              </p:cNvPr>
              <p:cNvGrpSpPr/>
              <p:nvPr/>
            </p:nvGrpSpPr>
            <p:grpSpPr>
              <a:xfrm>
                <a:off x="553299" y="328987"/>
                <a:ext cx="6520601" cy="651277"/>
                <a:chOff x="3936999" y="-952500"/>
                <a:chExt cx="6520601" cy="651277"/>
              </a:xfrm>
            </p:grpSpPr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xmlns="" id="{C719808E-E0BB-4824-BE3C-4F6C75145F56}"/>
                    </a:ext>
                  </a:extLst>
                </p:cNvPr>
                <p:cNvSpPr/>
                <p:nvPr/>
              </p:nvSpPr>
              <p:spPr>
                <a:xfrm>
                  <a:off x="3936999" y="-952500"/>
                  <a:ext cx="6520601" cy="65127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xmlns="" id="{EDED01A8-B051-438D-9BCE-6377FA4D56C2}"/>
                    </a:ext>
                  </a:extLst>
                </p:cNvPr>
                <p:cNvGrpSpPr/>
                <p:nvPr/>
              </p:nvGrpSpPr>
              <p:grpSpPr>
                <a:xfrm>
                  <a:off x="4235462" y="-800100"/>
                  <a:ext cx="364308" cy="368300"/>
                  <a:chOff x="662551" y="559883"/>
                  <a:chExt cx="364308" cy="368300"/>
                </a:xfrm>
              </p:grpSpPr>
              <p:sp>
                <p:nvSpPr>
                  <p:cNvPr id="16" name="AutoShape 9">
                    <a:extLst>
                      <a:ext uri="{FF2B5EF4-FFF2-40B4-BE49-F238E27FC236}">
                        <a16:creationId xmlns:a16="http://schemas.microsoft.com/office/drawing/2014/main" xmlns="" id="{8AFE3E8F-5E85-4B8F-BF22-C9137F38E16D}"/>
                      </a:ext>
                    </a:extLst>
                  </p:cNvPr>
                  <p:cNvSpPr/>
                  <p:nvPr/>
                </p:nvSpPr>
                <p:spPr>
                  <a:xfrm>
                    <a:off x="662551" y="55988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17" name="AutoShape 10">
                    <a:extLst>
                      <a:ext uri="{FF2B5EF4-FFF2-40B4-BE49-F238E27FC236}">
                        <a16:creationId xmlns:a16="http://schemas.microsoft.com/office/drawing/2014/main" xmlns="" id="{997E4D5D-D558-4365-A6A9-E334E9C723C4}"/>
                      </a:ext>
                    </a:extLst>
                  </p:cNvPr>
                  <p:cNvSpPr/>
                  <p:nvPr/>
                </p:nvSpPr>
                <p:spPr>
                  <a:xfrm>
                    <a:off x="662551" y="74403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18" name="AutoShape 11">
                    <a:extLst>
                      <a:ext uri="{FF2B5EF4-FFF2-40B4-BE49-F238E27FC236}">
                        <a16:creationId xmlns:a16="http://schemas.microsoft.com/office/drawing/2014/main" xmlns="" id="{95E469E3-A15E-4DC9-A86B-18B5A5C74C0D}"/>
                      </a:ext>
                    </a:extLst>
                  </p:cNvPr>
                  <p:cNvSpPr/>
                  <p:nvPr/>
                </p:nvSpPr>
                <p:spPr>
                  <a:xfrm>
                    <a:off x="662551" y="928182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</p:grpSp>
            <p:pic>
              <p:nvPicPr>
                <p:cNvPr id="15" name="Picture 13">
                  <a:extLst>
                    <a:ext uri="{FF2B5EF4-FFF2-40B4-BE49-F238E27FC236}">
                      <a16:creationId xmlns:a16="http://schemas.microsoft.com/office/drawing/2014/main" xmlns="" id="{740FBD83-F6A4-4D30-A59A-555D367578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805634" y="-815213"/>
                  <a:ext cx="371704" cy="371704"/>
                </a:xfrm>
                <a:prstGeom prst="rect">
                  <a:avLst/>
                </a:prstGeom>
              </p:spPr>
            </p:pic>
          </p:grp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4278FED-D9BD-4D00-99A7-ED3572993F08}"/>
                </a:ext>
              </a:extLst>
            </p:cNvPr>
            <p:cNvSpPr/>
            <p:nvPr/>
          </p:nvSpPr>
          <p:spPr>
            <a:xfrm>
              <a:off x="1711674" y="280816"/>
              <a:ext cx="47102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สรุป</a:t>
              </a:r>
              <a:r>
                <a:rPr lang="en-US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: </a:t>
              </a:r>
              <a:r>
                <a:rPr lang="th-TH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เทคโนโลยีสารสนเทศ </a:t>
              </a:r>
              <a:endParaRPr lang="en-GB" sz="4400" dirty="0">
                <a:latin typeface="DB HelvethaicaMon X Reg" panose="02000506090000020004" pitchFamily="2" charset="-34"/>
                <a:cs typeface="DB HelvethaicaMon X Reg" panose="02000506090000020004" pitchFamily="2" charset="-34"/>
              </a:endParaRPr>
            </a:p>
          </p:txBody>
        </p:sp>
      </p:grpSp>
      <p:sp>
        <p:nvSpPr>
          <p:cNvPr id="21" name="Freeform 6">
            <a:extLst>
              <a:ext uri="{FF2B5EF4-FFF2-40B4-BE49-F238E27FC236}">
                <a16:creationId xmlns:a16="http://schemas.microsoft.com/office/drawing/2014/main" xmlns="" id="{963C1C67-A1B2-4A0B-8EDA-BE04077743B8}"/>
              </a:ext>
            </a:extLst>
          </p:cNvPr>
          <p:cNvSpPr/>
          <p:nvPr/>
        </p:nvSpPr>
        <p:spPr>
          <a:xfrm>
            <a:off x="0" y="6529013"/>
            <a:ext cx="12191997" cy="379182"/>
          </a:xfrm>
          <a:custGeom>
            <a:avLst/>
            <a:gdLst/>
            <a:ahLst/>
            <a:cxnLst/>
            <a:rect l="l" t="t" r="r" b="b"/>
            <a:pathLst>
              <a:path w="4816592" h="149800">
                <a:moveTo>
                  <a:pt x="0" y="0"/>
                </a:moveTo>
                <a:lnTo>
                  <a:pt x="4816592" y="0"/>
                </a:lnTo>
                <a:lnTo>
                  <a:pt x="4816592" y="149800"/>
                </a:lnTo>
                <a:lnTo>
                  <a:pt x="0" y="149800"/>
                </a:lnTo>
                <a:close/>
              </a:path>
            </a:pathLst>
          </a:custGeom>
          <a:solidFill>
            <a:srgbClr val="DCDCDD"/>
          </a:solidFill>
        </p:spPr>
      </p:sp>
      <p:pic>
        <p:nvPicPr>
          <p:cNvPr id="22" name="Picture 9">
            <a:extLst>
              <a:ext uri="{FF2B5EF4-FFF2-40B4-BE49-F238E27FC236}">
                <a16:creationId xmlns:a16="http://schemas.microsoft.com/office/drawing/2014/main" xmlns="" id="{0335EF65-9CCE-49FF-9677-09357A8537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8394700" y="3556729"/>
            <a:ext cx="3653427" cy="316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254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4A2A5A5-8B04-4150-B7EE-AA37A6070E96}"/>
              </a:ext>
            </a:extLst>
          </p:cNvPr>
          <p:cNvSpPr/>
          <p:nvPr/>
        </p:nvSpPr>
        <p:spPr>
          <a:xfrm>
            <a:off x="749300" y="1527910"/>
            <a:ext cx="10534585" cy="4638669"/>
          </a:xfrm>
          <a:prstGeom prst="roundRect">
            <a:avLst/>
          </a:prstGeom>
          <a:solidFill>
            <a:srgbClr val="FFF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9EE9276-F4DF-4175-A249-7CC9743D6D52}"/>
              </a:ext>
            </a:extLst>
          </p:cNvPr>
          <p:cNvSpPr/>
          <p:nvPr/>
        </p:nvSpPr>
        <p:spPr>
          <a:xfrm>
            <a:off x="1124928" y="2137510"/>
            <a:ext cx="99421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ปัจจุบันเทคโนโลยีสารสนเทศมีบทบาทอย่างมากต่อการพัฒนาคุณภาพชีวิต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การส่งเสริมมูลค่าทางเศรษฐกิจ และช่วยเพิ่มขีดความสามารถในการแข่งขันในระดับโลก ซึ่งได้มีการนําเทคโนโลยีสารสนเทศร่วมกับระบบสารสนเทศมาประยุกต์ใช้อย่างหลากหลาย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0B8E698-971E-40B3-BF69-412FE497F6DE}"/>
              </a:ext>
            </a:extLst>
          </p:cNvPr>
          <p:cNvGrpSpPr/>
          <p:nvPr/>
        </p:nvGrpSpPr>
        <p:grpSpPr>
          <a:xfrm>
            <a:off x="-2" y="-26098"/>
            <a:ext cx="12191999" cy="1226510"/>
            <a:chOff x="-2" y="-26098"/>
            <a:chExt cx="12191999" cy="122651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00099798-5ADD-4DD1-BAE1-0855366DEDF7}"/>
                </a:ext>
              </a:extLst>
            </p:cNvPr>
            <p:cNvGrpSpPr/>
            <p:nvPr/>
          </p:nvGrpSpPr>
          <p:grpSpPr>
            <a:xfrm>
              <a:off x="-2" y="-26098"/>
              <a:ext cx="12191999" cy="1226510"/>
              <a:chOff x="-2" y="-26098"/>
              <a:chExt cx="12191999" cy="1226510"/>
            </a:xfrm>
          </p:grpSpPr>
          <p:grpSp>
            <p:nvGrpSpPr>
              <p:cNvPr id="19" name="Group 2">
                <a:extLst>
                  <a:ext uri="{FF2B5EF4-FFF2-40B4-BE49-F238E27FC236}">
                    <a16:creationId xmlns:a16="http://schemas.microsoft.com/office/drawing/2014/main" xmlns="" id="{178079FB-FCCF-48E5-B0A2-B82FA41A4EA7}"/>
                  </a:ext>
                </a:extLst>
              </p:cNvPr>
              <p:cNvGrpSpPr/>
              <p:nvPr/>
            </p:nvGrpSpPr>
            <p:grpSpPr>
              <a:xfrm>
                <a:off x="-2" y="-26098"/>
                <a:ext cx="12191999" cy="1226510"/>
                <a:chOff x="0" y="0"/>
                <a:chExt cx="6229756" cy="3154435"/>
              </a:xfrm>
            </p:grpSpPr>
            <p:sp>
              <p:nvSpPr>
                <p:cNvPr id="27" name="Freeform 3">
                  <a:extLst>
                    <a:ext uri="{FF2B5EF4-FFF2-40B4-BE49-F238E27FC236}">
                      <a16:creationId xmlns:a16="http://schemas.microsoft.com/office/drawing/2014/main" xmlns="" id="{534FDB73-7E27-4B8F-9AA0-6C09D90BD58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229756" cy="3154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9756" h="3154435">
                      <a:moveTo>
                        <a:pt x="0" y="0"/>
                      </a:moveTo>
                      <a:lnTo>
                        <a:pt x="6229756" y="0"/>
                      </a:lnTo>
                      <a:lnTo>
                        <a:pt x="6229756" y="3154435"/>
                      </a:lnTo>
                      <a:lnTo>
                        <a:pt x="0" y="3154435"/>
                      </a:lnTo>
                      <a:close/>
                    </a:path>
                  </a:pathLst>
                </a:custGeom>
                <a:solidFill>
                  <a:srgbClr val="AABDFF"/>
                </a:solidFill>
              </p:spPr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xmlns="" id="{F41C39DA-2E24-4011-9607-B586221FC477}"/>
                  </a:ext>
                </a:extLst>
              </p:cNvPr>
              <p:cNvGrpSpPr/>
              <p:nvPr/>
            </p:nvGrpSpPr>
            <p:grpSpPr>
              <a:xfrm>
                <a:off x="553299" y="328987"/>
                <a:ext cx="6520601" cy="651277"/>
                <a:chOff x="3936999" y="-952500"/>
                <a:chExt cx="6520601" cy="651277"/>
              </a:xfrm>
            </p:grpSpPr>
            <p:sp>
              <p:nvSpPr>
                <p:cNvPr id="21" name="Rectangle: Rounded Corners 20">
                  <a:extLst>
                    <a:ext uri="{FF2B5EF4-FFF2-40B4-BE49-F238E27FC236}">
                      <a16:creationId xmlns:a16="http://schemas.microsoft.com/office/drawing/2014/main" xmlns="" id="{A6020D95-0671-482D-9DF2-BE769F0E7AA6}"/>
                    </a:ext>
                  </a:extLst>
                </p:cNvPr>
                <p:cNvSpPr/>
                <p:nvPr/>
              </p:nvSpPr>
              <p:spPr>
                <a:xfrm>
                  <a:off x="3936999" y="-952500"/>
                  <a:ext cx="6520601" cy="65127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xmlns="" id="{7D911519-1BC0-4AEA-8867-1418AD6619C7}"/>
                    </a:ext>
                  </a:extLst>
                </p:cNvPr>
                <p:cNvGrpSpPr/>
                <p:nvPr/>
              </p:nvGrpSpPr>
              <p:grpSpPr>
                <a:xfrm>
                  <a:off x="4235462" y="-800100"/>
                  <a:ext cx="364308" cy="368300"/>
                  <a:chOff x="662551" y="559883"/>
                  <a:chExt cx="364308" cy="368300"/>
                </a:xfrm>
              </p:grpSpPr>
              <p:sp>
                <p:nvSpPr>
                  <p:cNvPr id="24" name="AutoShape 9">
                    <a:extLst>
                      <a:ext uri="{FF2B5EF4-FFF2-40B4-BE49-F238E27FC236}">
                        <a16:creationId xmlns:a16="http://schemas.microsoft.com/office/drawing/2014/main" xmlns="" id="{605FFDED-30CC-4E4F-A1D0-6DCFE2BD7267}"/>
                      </a:ext>
                    </a:extLst>
                  </p:cNvPr>
                  <p:cNvSpPr/>
                  <p:nvPr/>
                </p:nvSpPr>
                <p:spPr>
                  <a:xfrm>
                    <a:off x="662551" y="55988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25" name="AutoShape 10">
                    <a:extLst>
                      <a:ext uri="{FF2B5EF4-FFF2-40B4-BE49-F238E27FC236}">
                        <a16:creationId xmlns:a16="http://schemas.microsoft.com/office/drawing/2014/main" xmlns="" id="{293DCBF0-3526-44F3-AF0D-BD0E560608CC}"/>
                      </a:ext>
                    </a:extLst>
                  </p:cNvPr>
                  <p:cNvSpPr/>
                  <p:nvPr/>
                </p:nvSpPr>
                <p:spPr>
                  <a:xfrm>
                    <a:off x="662551" y="744033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  <p:sp>
                <p:nvSpPr>
                  <p:cNvPr id="26" name="AutoShape 11">
                    <a:extLst>
                      <a:ext uri="{FF2B5EF4-FFF2-40B4-BE49-F238E27FC236}">
                        <a16:creationId xmlns:a16="http://schemas.microsoft.com/office/drawing/2014/main" xmlns="" id="{ABF7A5C1-56E0-444C-B1B0-E5329403B81C}"/>
                      </a:ext>
                    </a:extLst>
                  </p:cNvPr>
                  <p:cNvSpPr/>
                  <p:nvPr/>
                </p:nvSpPr>
                <p:spPr>
                  <a:xfrm>
                    <a:off x="662551" y="928182"/>
                    <a:ext cx="364308" cy="1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prstDash val="solid"/>
                    <a:headEnd type="none" w="sm" len="sm"/>
                    <a:tailEnd type="none" w="sm" len="sm"/>
                  </a:ln>
                </p:spPr>
              </p:sp>
            </p:grpSp>
            <p:pic>
              <p:nvPicPr>
                <p:cNvPr id="23" name="Picture 13">
                  <a:extLst>
                    <a:ext uri="{FF2B5EF4-FFF2-40B4-BE49-F238E27FC236}">
                      <a16:creationId xmlns:a16="http://schemas.microsoft.com/office/drawing/2014/main" xmlns="" id="{ABAA994E-8B7E-4D05-AEAE-01C562D454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805634" y="-815213"/>
                  <a:ext cx="371704" cy="371704"/>
                </a:xfrm>
                <a:prstGeom prst="rect">
                  <a:avLst/>
                </a:prstGeom>
              </p:spPr>
            </p:pic>
          </p:grp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6D4F150F-A06C-48E1-97A5-BCA1DD2B9C9C}"/>
                </a:ext>
              </a:extLst>
            </p:cNvPr>
            <p:cNvSpPr/>
            <p:nvPr/>
          </p:nvSpPr>
          <p:spPr>
            <a:xfrm>
              <a:off x="1711674" y="280816"/>
              <a:ext cx="47102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สรุป</a:t>
              </a:r>
              <a:r>
                <a:rPr lang="en-US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: </a:t>
              </a:r>
              <a:r>
                <a:rPr lang="th-TH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เทคโนโลยีสารสนเทศ </a:t>
              </a:r>
              <a:endParaRPr lang="en-GB" sz="4400" dirty="0">
                <a:latin typeface="DB HelvethaicaMon X Reg" panose="02000506090000020004" pitchFamily="2" charset="-34"/>
                <a:cs typeface="DB HelvethaicaMon X Reg" panose="02000506090000020004" pitchFamily="2" charset="-34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13FEB65-3F6B-42C9-B306-553D7B555599}"/>
              </a:ext>
            </a:extLst>
          </p:cNvPr>
          <p:cNvSpPr/>
          <p:nvPr/>
        </p:nvSpPr>
        <p:spPr>
          <a:xfrm>
            <a:off x="1124928" y="4252872"/>
            <a:ext cx="96192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นอกจากนี้เทคโนโลยีสารสนเทศยังถูกพัฒนาไปอย่างต่อเนื่อง ซึ่งจะส่งทั้งในด้านบวกและด้านลบต่อการดำเนินชีวิตของมนุษย์</a:t>
            </a:r>
            <a:endParaRPr lang="en-GB" sz="32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xmlns="" id="{044410EF-38C0-47AF-90D4-474F76154645}"/>
              </a:ext>
            </a:extLst>
          </p:cNvPr>
          <p:cNvSpPr/>
          <p:nvPr/>
        </p:nvSpPr>
        <p:spPr>
          <a:xfrm>
            <a:off x="0" y="6529013"/>
            <a:ext cx="12191997" cy="379182"/>
          </a:xfrm>
          <a:custGeom>
            <a:avLst/>
            <a:gdLst/>
            <a:ahLst/>
            <a:cxnLst/>
            <a:rect l="l" t="t" r="r" b="b"/>
            <a:pathLst>
              <a:path w="4816592" h="149800">
                <a:moveTo>
                  <a:pt x="0" y="0"/>
                </a:moveTo>
                <a:lnTo>
                  <a:pt x="4816592" y="0"/>
                </a:lnTo>
                <a:lnTo>
                  <a:pt x="4816592" y="149800"/>
                </a:lnTo>
                <a:lnTo>
                  <a:pt x="0" y="149800"/>
                </a:lnTo>
                <a:close/>
              </a:path>
            </a:pathLst>
          </a:custGeom>
          <a:solidFill>
            <a:srgbClr val="DCDCDD"/>
          </a:solidFill>
        </p:spPr>
      </p:sp>
      <p:pic>
        <p:nvPicPr>
          <p:cNvPr id="29" name="Picture 10">
            <a:extLst>
              <a:ext uri="{FF2B5EF4-FFF2-40B4-BE49-F238E27FC236}">
                <a16:creationId xmlns:a16="http://schemas.microsoft.com/office/drawing/2014/main" xmlns="" id="{FF837104-70C4-4FCE-8F99-449BD34B23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594700" y="4316770"/>
            <a:ext cx="1244760" cy="231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92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2">
            <a:extLst>
              <a:ext uri="{FF2B5EF4-FFF2-40B4-BE49-F238E27FC236}">
                <a16:creationId xmlns:a16="http://schemas.microsoft.com/office/drawing/2014/main" xmlns="" id="{419A4660-B523-4A8B-A9FE-25B4D6F55975}"/>
              </a:ext>
            </a:extLst>
          </p:cNvPr>
          <p:cNvGrpSpPr/>
          <p:nvPr/>
        </p:nvGrpSpPr>
        <p:grpSpPr>
          <a:xfrm>
            <a:off x="-2" y="-26098"/>
            <a:ext cx="12191999" cy="1226510"/>
            <a:chOff x="0" y="0"/>
            <a:chExt cx="6229756" cy="3154435"/>
          </a:xfrm>
        </p:grpSpPr>
        <p:sp>
          <p:nvSpPr>
            <p:cNvPr id="36" name="Freeform 3">
              <a:extLst>
                <a:ext uri="{FF2B5EF4-FFF2-40B4-BE49-F238E27FC236}">
                  <a16:creationId xmlns:a16="http://schemas.microsoft.com/office/drawing/2014/main" xmlns="" id="{2EA45657-8C5F-4F88-B106-10977E21B986}"/>
                </a:ext>
              </a:extLst>
            </p:cNvPr>
            <p:cNvSpPr/>
            <p:nvPr/>
          </p:nvSpPr>
          <p:spPr>
            <a:xfrm>
              <a:off x="0" y="0"/>
              <a:ext cx="6229756" cy="3154435"/>
            </a:xfrm>
            <a:custGeom>
              <a:avLst/>
              <a:gdLst/>
              <a:ahLst/>
              <a:cxnLst/>
              <a:rect l="l" t="t" r="r" b="b"/>
              <a:pathLst>
                <a:path w="6229756" h="3154435">
                  <a:moveTo>
                    <a:pt x="0" y="0"/>
                  </a:moveTo>
                  <a:lnTo>
                    <a:pt x="6229756" y="0"/>
                  </a:lnTo>
                  <a:lnTo>
                    <a:pt x="6229756" y="3154435"/>
                  </a:lnTo>
                  <a:lnTo>
                    <a:pt x="0" y="3154435"/>
                  </a:lnTo>
                  <a:close/>
                </a:path>
              </a:pathLst>
            </a:custGeom>
            <a:solidFill>
              <a:srgbClr val="AABDFF"/>
            </a:solidFill>
          </p:spPr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524F6CC-7188-4AEF-AB1F-3D3A3A58AC20}"/>
              </a:ext>
            </a:extLst>
          </p:cNvPr>
          <p:cNvSpPr/>
          <p:nvPr/>
        </p:nvSpPr>
        <p:spPr>
          <a:xfrm>
            <a:off x="2234149" y="1264166"/>
            <a:ext cx="77236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เทคโนโลยีสารสนเทศ (</a:t>
            </a:r>
            <a:r>
              <a:rPr lang="en-GB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Information Technology : IT)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มาจากคำว่า </a:t>
            </a:r>
          </a:p>
          <a:p>
            <a:pPr algn="ctr"/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Med" panose="02000506090000020004" pitchFamily="2" charset="-34"/>
                <a:cs typeface="DB HelvethaicaMon X Med" panose="02000506090000020004" pitchFamily="2" charset="-34"/>
              </a:rPr>
              <a:t>“เทคโนโลยี”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และ 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Med" panose="02000506090000020004" pitchFamily="2" charset="-34"/>
                <a:cs typeface="DB HelvethaicaMon X Med" panose="02000506090000020004" pitchFamily="2" charset="-34"/>
              </a:rPr>
              <a:t>“สารสนเทศ”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มารวมกัน</a:t>
            </a:r>
            <a:endParaRPr lang="en-GB" sz="32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xmlns="" id="{049298A6-934F-498D-A386-65C9BA8191CC}"/>
              </a:ext>
            </a:extLst>
          </p:cNvPr>
          <p:cNvSpPr/>
          <p:nvPr/>
        </p:nvSpPr>
        <p:spPr>
          <a:xfrm>
            <a:off x="0" y="6562196"/>
            <a:ext cx="12191997" cy="379182"/>
          </a:xfrm>
          <a:custGeom>
            <a:avLst/>
            <a:gdLst/>
            <a:ahLst/>
            <a:cxnLst/>
            <a:rect l="l" t="t" r="r" b="b"/>
            <a:pathLst>
              <a:path w="4816592" h="149800">
                <a:moveTo>
                  <a:pt x="0" y="0"/>
                </a:moveTo>
                <a:lnTo>
                  <a:pt x="4816592" y="0"/>
                </a:lnTo>
                <a:lnTo>
                  <a:pt x="4816592" y="149800"/>
                </a:lnTo>
                <a:lnTo>
                  <a:pt x="0" y="149800"/>
                </a:lnTo>
                <a:close/>
              </a:path>
            </a:pathLst>
          </a:custGeom>
          <a:solidFill>
            <a:srgbClr val="DCDCDD"/>
          </a:solidFill>
        </p:spPr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506A56AF-E17C-4022-B6D0-CA2BB67DDE05}"/>
              </a:ext>
            </a:extLst>
          </p:cNvPr>
          <p:cNvGrpSpPr/>
          <p:nvPr/>
        </p:nvGrpSpPr>
        <p:grpSpPr>
          <a:xfrm>
            <a:off x="553299" y="328987"/>
            <a:ext cx="8667703" cy="651277"/>
            <a:chOff x="3936999" y="-952500"/>
            <a:chExt cx="8667703" cy="651277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xmlns="" id="{7B982CD0-8719-4958-8ED2-66B9225A6BEF}"/>
                </a:ext>
              </a:extLst>
            </p:cNvPr>
            <p:cNvSpPr/>
            <p:nvPr/>
          </p:nvSpPr>
          <p:spPr>
            <a:xfrm>
              <a:off x="3936999" y="-952500"/>
              <a:ext cx="8667703" cy="6512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7D40F451-5397-4F9C-9FA4-AB2314B4C8E8}"/>
                </a:ext>
              </a:extLst>
            </p:cNvPr>
            <p:cNvGrpSpPr/>
            <p:nvPr/>
          </p:nvGrpSpPr>
          <p:grpSpPr>
            <a:xfrm>
              <a:off x="4235462" y="-800100"/>
              <a:ext cx="364308" cy="368300"/>
              <a:chOff x="662551" y="559883"/>
              <a:chExt cx="364308" cy="368300"/>
            </a:xfrm>
          </p:grpSpPr>
          <p:sp>
            <p:nvSpPr>
              <p:cNvPr id="31" name="AutoShape 9">
                <a:extLst>
                  <a:ext uri="{FF2B5EF4-FFF2-40B4-BE49-F238E27FC236}">
                    <a16:creationId xmlns:a16="http://schemas.microsoft.com/office/drawing/2014/main" xmlns="" id="{F0B69FCD-1DB9-419B-BEEE-F71FF5C9E395}"/>
                  </a:ext>
                </a:extLst>
              </p:cNvPr>
              <p:cNvSpPr/>
              <p:nvPr/>
            </p:nvSpPr>
            <p:spPr>
              <a:xfrm>
                <a:off x="662551" y="559883"/>
                <a:ext cx="364308" cy="1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2" name="AutoShape 10">
                <a:extLst>
                  <a:ext uri="{FF2B5EF4-FFF2-40B4-BE49-F238E27FC236}">
                    <a16:creationId xmlns:a16="http://schemas.microsoft.com/office/drawing/2014/main" xmlns="" id="{482FC301-1886-42A7-A66D-8FF75C655E53}"/>
                  </a:ext>
                </a:extLst>
              </p:cNvPr>
              <p:cNvSpPr/>
              <p:nvPr/>
            </p:nvSpPr>
            <p:spPr>
              <a:xfrm>
                <a:off x="662551" y="744033"/>
                <a:ext cx="364308" cy="1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3" name="AutoShape 11">
                <a:extLst>
                  <a:ext uri="{FF2B5EF4-FFF2-40B4-BE49-F238E27FC236}">
                    <a16:creationId xmlns:a16="http://schemas.microsoft.com/office/drawing/2014/main" xmlns="" id="{08194D3E-F334-4994-86B4-7082EADDBA9D}"/>
                  </a:ext>
                </a:extLst>
              </p:cNvPr>
              <p:cNvSpPr/>
              <p:nvPr/>
            </p:nvSpPr>
            <p:spPr>
              <a:xfrm>
                <a:off x="662551" y="928182"/>
                <a:ext cx="364308" cy="1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pic>
          <p:nvPicPr>
            <p:cNvPr id="30" name="Picture 13">
              <a:extLst>
                <a:ext uri="{FF2B5EF4-FFF2-40B4-BE49-F238E27FC236}">
                  <a16:creationId xmlns:a16="http://schemas.microsoft.com/office/drawing/2014/main" xmlns="" id="{FFB3C998-54F7-497B-8F52-EA7A397ED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1861042" y="-821861"/>
              <a:ext cx="371704" cy="371704"/>
            </a:xfrm>
            <a:prstGeom prst="rect">
              <a:avLst/>
            </a:prstGeom>
          </p:spPr>
        </p:pic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7447BFFF-29F1-4425-98E1-53C67BC2ABBD}"/>
              </a:ext>
            </a:extLst>
          </p:cNvPr>
          <p:cNvSpPr/>
          <p:nvPr/>
        </p:nvSpPr>
        <p:spPr>
          <a:xfrm>
            <a:off x="1701824" y="282946"/>
            <a:ext cx="7196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1. </a:t>
            </a:r>
            <a:r>
              <a:rPr lang="th-TH" sz="4400" dirty="0"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ความหมายของเทคโนโลยีสารสนเทศ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9B0BF846-F065-402A-A747-0263ADA64321}"/>
              </a:ext>
            </a:extLst>
          </p:cNvPr>
          <p:cNvGrpSpPr/>
          <p:nvPr/>
        </p:nvGrpSpPr>
        <p:grpSpPr>
          <a:xfrm>
            <a:off x="453763" y="2389704"/>
            <a:ext cx="5410981" cy="3822818"/>
            <a:chOff x="453763" y="2389704"/>
            <a:chExt cx="5410981" cy="382281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06907B60-399D-4F46-8BB7-4F6B98741E29}"/>
                </a:ext>
              </a:extLst>
            </p:cNvPr>
            <p:cNvGrpSpPr/>
            <p:nvPr/>
          </p:nvGrpSpPr>
          <p:grpSpPr>
            <a:xfrm>
              <a:off x="454496" y="2389704"/>
              <a:ext cx="5410248" cy="3822818"/>
              <a:chOff x="517996" y="2502568"/>
              <a:chExt cx="5410248" cy="3822818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xmlns="" id="{04FC6474-E11C-4713-8A13-C6AF3570C033}"/>
                  </a:ext>
                </a:extLst>
              </p:cNvPr>
              <p:cNvSpPr/>
              <p:nvPr/>
            </p:nvSpPr>
            <p:spPr>
              <a:xfrm>
                <a:off x="517996" y="2502568"/>
                <a:ext cx="5410248" cy="3822818"/>
              </a:xfrm>
              <a:prstGeom prst="roundRect">
                <a:avLst/>
              </a:prstGeom>
              <a:solidFill>
                <a:srgbClr val="FFFFAA"/>
              </a:solidFill>
              <a:ln>
                <a:solidFill>
                  <a:srgbClr val="7778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F335AE2A-C7B1-4D8F-BE87-4CBBF3D15684}"/>
                  </a:ext>
                </a:extLst>
              </p:cNvPr>
              <p:cNvSpPr/>
              <p:nvPr/>
            </p:nvSpPr>
            <p:spPr>
              <a:xfrm>
                <a:off x="1765324" y="2787109"/>
                <a:ext cx="354616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3600" dirty="0">
                    <a:solidFill>
                      <a:schemeClr val="accent1">
                        <a:lumMod val="75000"/>
                      </a:schemeClr>
                    </a:solidFill>
                    <a:latin typeface="DB HelvethaicaMon X Reg" panose="02000506090000020004" pitchFamily="2" charset="-34"/>
                    <a:cs typeface="DB HelvethaicaMon X Reg" panose="02000506090000020004" pitchFamily="2" charset="-34"/>
                  </a:rPr>
                  <a:t>เทคโนโลยี (</a:t>
                </a:r>
                <a:r>
                  <a:rPr lang="en-GB" sz="3600" dirty="0">
                    <a:solidFill>
                      <a:schemeClr val="accent1">
                        <a:lumMod val="75000"/>
                      </a:schemeClr>
                    </a:solidFill>
                    <a:latin typeface="DB HelvethaicaMon X Reg" panose="02000506090000020004" pitchFamily="2" charset="-34"/>
                    <a:cs typeface="DB HelvethaicaMon X Reg" panose="02000506090000020004" pitchFamily="2" charset="-34"/>
                  </a:rPr>
                  <a:t>Technology) </a:t>
                </a:r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FC3DEF5F-3852-40D0-A77D-C6BD189A61D9}"/>
                </a:ext>
              </a:extLst>
            </p:cNvPr>
            <p:cNvSpPr/>
            <p:nvPr/>
          </p:nvSpPr>
          <p:spPr>
            <a:xfrm>
              <a:off x="453763" y="3441446"/>
              <a:ext cx="5410249" cy="215238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778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297DA284-3887-4FE7-8987-717791A90E3A}"/>
                </a:ext>
              </a:extLst>
            </p:cNvPr>
            <p:cNvSpPr/>
            <p:nvPr/>
          </p:nvSpPr>
          <p:spPr>
            <a:xfrm>
              <a:off x="917008" y="3519238"/>
              <a:ext cx="4483758" cy="20621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th-TH" sz="3200" dirty="0">
                  <a:solidFill>
                    <a:srgbClr val="0070C0"/>
                  </a:solidFill>
                  <a:latin typeface="DB HelvethaicaMon X Med" panose="02000506090000020004" pitchFamily="2" charset="-34"/>
                  <a:cs typeface="DB HelvethaicaMon X Med" panose="02000506090000020004" pitchFamily="2" charset="-34"/>
                </a:rPr>
                <a:t>การประยุกต์ความรู้ด้านวิทยาศาสตร์มาใช้ให้เกิดประโยชน์</a:t>
              </a:r>
              <a:r>
                <a:rPr lang="th-TH" sz="3200" dirty="0">
                  <a:latin typeface="DB HelvethaicaMon X 55 Regular" panose="02000506090000020004" pitchFamily="2" charset="-34"/>
                  <a:cs typeface="DB HelvethaicaMon X 55 Regular" panose="02000506090000020004" pitchFamily="2" charset="-34"/>
                </a:rPr>
                <a:t>เพื่อช่วยในการทำงานหรือแก้ปัญหาต่างๆ</a:t>
              </a:r>
              <a:r>
                <a:rPr lang="en-US" sz="3200" dirty="0">
                  <a:latin typeface="DB HelvethaicaMon X 55 Regular" panose="02000506090000020004" pitchFamily="2" charset="-34"/>
                  <a:cs typeface="DB HelvethaicaMon X 55 Regular" panose="02000506090000020004" pitchFamily="2" charset="-34"/>
                </a:rPr>
                <a:t> </a:t>
              </a:r>
              <a:r>
                <a:rPr lang="th-TH" sz="3200" dirty="0">
                  <a:latin typeface="DB HelvethaicaMon X 55 Regular" panose="02000506090000020004" pitchFamily="2" charset="-34"/>
                  <a:cs typeface="DB HelvethaicaMon X 55 Regular" panose="02000506090000020004" pitchFamily="2" charset="-34"/>
                </a:rPr>
                <a:t>ผ่านเทคนิคและการดำเนินการจนได้วัตถุสำเร็จรูป </a:t>
              </a:r>
              <a:endParaRPr lang="en-GB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18FFADF0-406A-41B1-A9DC-6AEEBC6C70B5}"/>
                </a:ext>
              </a:extLst>
            </p:cNvPr>
            <p:cNvGrpSpPr/>
            <p:nvPr/>
          </p:nvGrpSpPr>
          <p:grpSpPr>
            <a:xfrm>
              <a:off x="918366" y="2597413"/>
              <a:ext cx="783458" cy="783458"/>
              <a:chOff x="877085" y="3595012"/>
              <a:chExt cx="783458" cy="783458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77B0B132-A3C7-490C-9B2F-7C0724315487}"/>
                  </a:ext>
                </a:extLst>
              </p:cNvPr>
              <p:cNvSpPr/>
              <p:nvPr/>
            </p:nvSpPr>
            <p:spPr>
              <a:xfrm>
                <a:off x="958851" y="3740150"/>
                <a:ext cx="619926" cy="4931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9" name="Graphic 38" descr="Web design">
                <a:extLst>
                  <a:ext uri="{FF2B5EF4-FFF2-40B4-BE49-F238E27FC236}">
                    <a16:creationId xmlns:a16="http://schemas.microsoft.com/office/drawing/2014/main" xmlns="" id="{E207ADC3-EE97-47CD-B474-6125261268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877085" y="3595012"/>
                <a:ext cx="783458" cy="783458"/>
              </a:xfrm>
              <a:prstGeom prst="rect">
                <a:avLst/>
              </a:prstGeom>
            </p:spPr>
          </p:pic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E5D5E885-C128-4C5F-9A5B-BE72E55B9193}"/>
              </a:ext>
            </a:extLst>
          </p:cNvPr>
          <p:cNvGrpSpPr/>
          <p:nvPr/>
        </p:nvGrpSpPr>
        <p:grpSpPr>
          <a:xfrm>
            <a:off x="6327988" y="2389704"/>
            <a:ext cx="5410249" cy="3822818"/>
            <a:chOff x="6327988" y="2389704"/>
            <a:chExt cx="5410249" cy="382281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76CCD25B-5259-4B99-9793-F038EBF97D77}"/>
                </a:ext>
              </a:extLst>
            </p:cNvPr>
            <p:cNvGrpSpPr/>
            <p:nvPr/>
          </p:nvGrpSpPr>
          <p:grpSpPr>
            <a:xfrm>
              <a:off x="6327989" y="2389704"/>
              <a:ext cx="5410248" cy="3822818"/>
              <a:chOff x="6391489" y="2502568"/>
              <a:chExt cx="5410248" cy="3822818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xmlns="" id="{A5D43A24-BB30-4C1C-A645-97820B466AC3}"/>
                  </a:ext>
                </a:extLst>
              </p:cNvPr>
              <p:cNvSpPr/>
              <p:nvPr/>
            </p:nvSpPr>
            <p:spPr>
              <a:xfrm>
                <a:off x="6391489" y="2502568"/>
                <a:ext cx="5410248" cy="3822818"/>
              </a:xfrm>
              <a:prstGeom prst="roundRect">
                <a:avLst/>
              </a:prstGeom>
              <a:solidFill>
                <a:srgbClr val="FFFFAA"/>
              </a:solidFill>
              <a:ln>
                <a:solidFill>
                  <a:srgbClr val="7778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F1A39F86-BD9F-4EB3-AFCC-A55E47A683F3}"/>
                  </a:ext>
                </a:extLst>
              </p:cNvPr>
              <p:cNvSpPr/>
              <p:nvPr/>
            </p:nvSpPr>
            <p:spPr>
              <a:xfrm>
                <a:off x="7360575" y="2826484"/>
                <a:ext cx="368241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3600" dirty="0">
                    <a:solidFill>
                      <a:schemeClr val="accent1">
                        <a:lumMod val="75000"/>
                      </a:schemeClr>
                    </a:solidFill>
                    <a:latin typeface="DB HelvethaicaMon X Reg" panose="02000506090000020004" pitchFamily="2" charset="-34"/>
                    <a:cs typeface="DB HelvethaicaMon X Reg" panose="02000506090000020004" pitchFamily="2" charset="-34"/>
                  </a:rPr>
                  <a:t>สารสนเทศ (</a:t>
                </a:r>
                <a:r>
                  <a:rPr lang="en-GB" sz="3600" dirty="0">
                    <a:solidFill>
                      <a:schemeClr val="accent1">
                        <a:lumMod val="75000"/>
                      </a:schemeClr>
                    </a:solidFill>
                    <a:latin typeface="DB HelvethaicaMon X Reg" panose="02000506090000020004" pitchFamily="2" charset="-34"/>
                    <a:cs typeface="DB HelvethaicaMon X Reg" panose="02000506090000020004" pitchFamily="2" charset="-34"/>
                  </a:rPr>
                  <a:t>Information) 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35B981F1-BFFE-4743-8A75-85D7C81A5157}"/>
                </a:ext>
              </a:extLst>
            </p:cNvPr>
            <p:cNvGrpSpPr/>
            <p:nvPr/>
          </p:nvGrpSpPr>
          <p:grpSpPr>
            <a:xfrm>
              <a:off x="6648202" y="2674245"/>
              <a:ext cx="652515" cy="652515"/>
              <a:chOff x="6146992" y="2666336"/>
              <a:chExt cx="652515" cy="652515"/>
            </a:xfrm>
          </p:grpSpPr>
          <p:sp>
            <p:nvSpPr>
              <p:cNvPr id="6" name="Teardrop 5">
                <a:extLst>
                  <a:ext uri="{FF2B5EF4-FFF2-40B4-BE49-F238E27FC236}">
                    <a16:creationId xmlns:a16="http://schemas.microsoft.com/office/drawing/2014/main" xmlns="" id="{11C430C1-5170-4117-BA93-E1A443FE5391}"/>
                  </a:ext>
                </a:extLst>
              </p:cNvPr>
              <p:cNvSpPr/>
              <p:nvPr/>
            </p:nvSpPr>
            <p:spPr>
              <a:xfrm rot="5172425">
                <a:off x="6166997" y="2679829"/>
                <a:ext cx="625531" cy="625531"/>
              </a:xfrm>
              <a:prstGeom prst="teardrop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0" name="Picture 24">
                <a:extLst>
                  <a:ext uri="{FF2B5EF4-FFF2-40B4-BE49-F238E27FC236}">
                    <a16:creationId xmlns:a16="http://schemas.microsoft.com/office/drawing/2014/main" xmlns="" id="{54D36C03-1299-4B2F-B601-545760EDD5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146992" y="2666336"/>
                <a:ext cx="652515" cy="652515"/>
              </a:xfrm>
              <a:prstGeom prst="rect">
                <a:avLst/>
              </a:prstGeom>
            </p:spPr>
          </p:pic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11007A82-7D16-4A78-B31C-056A9622F1A4}"/>
                </a:ext>
              </a:extLst>
            </p:cNvPr>
            <p:cNvSpPr/>
            <p:nvPr/>
          </p:nvSpPr>
          <p:spPr>
            <a:xfrm>
              <a:off x="6327988" y="3482123"/>
              <a:ext cx="5410249" cy="215238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778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60577E48-8564-4AE7-9657-B3B7E38BA6FE}"/>
                </a:ext>
              </a:extLst>
            </p:cNvPr>
            <p:cNvSpPr/>
            <p:nvPr/>
          </p:nvSpPr>
          <p:spPr>
            <a:xfrm>
              <a:off x="6342511" y="3595485"/>
              <a:ext cx="5394993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200" dirty="0">
                  <a:solidFill>
                    <a:srgbClr val="0070C0"/>
                  </a:solidFill>
                  <a:latin typeface="DB HelvethaicaMon X Med" panose="02000506090000020004" pitchFamily="2" charset="-34"/>
                  <a:cs typeface="DB HelvethaicaMon X Med" panose="02000506090000020004" pitchFamily="2" charset="-34"/>
                </a:rPr>
                <a:t>ผลลัพธ์จากการประมวลผลข้อมูลดิบ </a:t>
              </a:r>
              <a:r>
                <a:rPr lang="th-TH" sz="3200" dirty="0">
                  <a:latin typeface="DB HelvethaicaMon X 55 Regular" panose="02000506090000020004" pitchFamily="2" charset="-34"/>
                  <a:cs typeface="DB HelvethaicaMon X 55 Regular" panose="02000506090000020004" pitchFamily="2" charset="-34"/>
                </a:rPr>
                <a:t>(</a:t>
              </a:r>
              <a:r>
                <a:rPr lang="en-GB" sz="3200" dirty="0">
                  <a:latin typeface="DB HelvethaicaMon X 55 Regular" panose="02000506090000020004" pitchFamily="2" charset="-34"/>
                  <a:cs typeface="DB HelvethaicaMon X 55 Regular" panose="02000506090000020004" pitchFamily="2" charset="-34"/>
                </a:rPr>
                <a:t>Raw Data) </a:t>
              </a:r>
              <a:r>
                <a:rPr lang="th-TH" sz="3200" dirty="0">
                  <a:latin typeface="DB HelvethaicaMon X 55 Regular" panose="02000506090000020004" pitchFamily="2" charset="-34"/>
                  <a:cs typeface="DB HelvethaicaMon X 55 Regular" panose="02000506090000020004" pitchFamily="2" charset="-34"/>
                </a:rPr>
                <a:t>ซึ่งอาจอยู่ในรูปแบบของตัวอักษรหรือตัวเลข ที่ถูกนำมาผ่านกระบวนการการจัดข้อมูล การเรียงลำดับข้อมูล การคำนวณและสรุปผล</a:t>
              </a:r>
              <a:endParaRPr lang="en-GB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70725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4">
            <a:extLst>
              <a:ext uri="{FF2B5EF4-FFF2-40B4-BE49-F238E27FC236}">
                <a16:creationId xmlns:a16="http://schemas.microsoft.com/office/drawing/2014/main" xmlns="" id="{B1FFCFBB-0C28-43BC-8A59-496E3D0C8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823310" y="2098179"/>
            <a:ext cx="1891553" cy="26952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08B5BF3-50F4-4017-8673-DB4D1B810628}"/>
              </a:ext>
            </a:extLst>
          </p:cNvPr>
          <p:cNvSpPr/>
          <p:nvPr/>
        </p:nvSpPr>
        <p:spPr>
          <a:xfrm>
            <a:off x="615950" y="1476927"/>
            <a:ext cx="9401231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จงบอกความหมายและองค์ประกอบของเทคโนโลยีสารสนเทศและระบบสารสนเทศ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จงเปรียบเทียบความแตกต่างของข้อมูลและสารสนเทศ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จงอธิบายกระบวนการทำงานของระบบสารสนเทศ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จงยกตัวอย่างการประยุกต์ใช้เทคโนโลยีสารสนเทศในด้านต่างๆ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จงอภิปรายแนวโน้มการพัฒนาเทคโนโลยีสารสนเทศทั้งในด้านบวกและด้านลบ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977FF4C-29DA-4316-841A-85E74B66670F}"/>
              </a:ext>
            </a:extLst>
          </p:cNvPr>
          <p:cNvGrpSpPr/>
          <p:nvPr/>
        </p:nvGrpSpPr>
        <p:grpSpPr>
          <a:xfrm>
            <a:off x="-2" y="-26098"/>
            <a:ext cx="12191999" cy="1226510"/>
            <a:chOff x="-2" y="-26098"/>
            <a:chExt cx="12191999" cy="1226510"/>
          </a:xfrm>
        </p:grpSpPr>
        <p:grpSp>
          <p:nvGrpSpPr>
            <p:cNvPr id="7" name="Group 2">
              <a:extLst>
                <a:ext uri="{FF2B5EF4-FFF2-40B4-BE49-F238E27FC236}">
                  <a16:creationId xmlns:a16="http://schemas.microsoft.com/office/drawing/2014/main" xmlns="" id="{40CAE1A4-49D9-4882-90C4-F280CB776BFB}"/>
                </a:ext>
              </a:extLst>
            </p:cNvPr>
            <p:cNvGrpSpPr/>
            <p:nvPr/>
          </p:nvGrpSpPr>
          <p:grpSpPr>
            <a:xfrm>
              <a:off x="-2" y="-26098"/>
              <a:ext cx="12191999" cy="1226510"/>
              <a:chOff x="0" y="0"/>
              <a:chExt cx="6229756" cy="3154435"/>
            </a:xfrm>
          </p:grpSpPr>
          <p:sp>
            <p:nvSpPr>
              <p:cNvPr id="17" name="Freeform 3">
                <a:extLst>
                  <a:ext uri="{FF2B5EF4-FFF2-40B4-BE49-F238E27FC236}">
                    <a16:creationId xmlns:a16="http://schemas.microsoft.com/office/drawing/2014/main" xmlns="" id="{A4ACCEF6-337B-4452-AD68-28D7DFA2836C}"/>
                  </a:ext>
                </a:extLst>
              </p:cNvPr>
              <p:cNvSpPr/>
              <p:nvPr/>
            </p:nvSpPr>
            <p:spPr>
              <a:xfrm>
                <a:off x="0" y="0"/>
                <a:ext cx="6229756" cy="3154435"/>
              </a:xfrm>
              <a:custGeom>
                <a:avLst/>
                <a:gdLst/>
                <a:ahLst/>
                <a:cxnLst/>
                <a:rect l="l" t="t" r="r" b="b"/>
                <a:pathLst>
                  <a:path w="6229756" h="3154435">
                    <a:moveTo>
                      <a:pt x="0" y="0"/>
                    </a:moveTo>
                    <a:lnTo>
                      <a:pt x="6229756" y="0"/>
                    </a:lnTo>
                    <a:lnTo>
                      <a:pt x="6229756" y="3154435"/>
                    </a:lnTo>
                    <a:lnTo>
                      <a:pt x="0" y="3154435"/>
                    </a:lnTo>
                    <a:close/>
                  </a:path>
                </a:pathLst>
              </a:custGeom>
              <a:solidFill>
                <a:srgbClr val="AABDFF"/>
              </a:solidFill>
            </p:spPr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C85B1F12-E3A0-47CD-B85D-FAE551C07119}"/>
                </a:ext>
              </a:extLst>
            </p:cNvPr>
            <p:cNvGrpSpPr/>
            <p:nvPr/>
          </p:nvGrpSpPr>
          <p:grpSpPr>
            <a:xfrm>
              <a:off x="553299" y="328987"/>
              <a:ext cx="6520601" cy="651277"/>
              <a:chOff x="3936999" y="-952500"/>
              <a:chExt cx="6520601" cy="651277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xmlns="" id="{DDE45458-B4C6-40C1-A727-BC7D8E1C6EE3}"/>
                  </a:ext>
                </a:extLst>
              </p:cNvPr>
              <p:cNvSpPr/>
              <p:nvPr/>
            </p:nvSpPr>
            <p:spPr>
              <a:xfrm>
                <a:off x="3936999" y="-952500"/>
                <a:ext cx="6520601" cy="65127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B25F7BC6-CF21-47C9-A5EE-71D14308E119}"/>
                  </a:ext>
                </a:extLst>
              </p:cNvPr>
              <p:cNvGrpSpPr/>
              <p:nvPr/>
            </p:nvGrpSpPr>
            <p:grpSpPr>
              <a:xfrm>
                <a:off x="4235462" y="-800100"/>
                <a:ext cx="364308" cy="368300"/>
                <a:chOff x="662551" y="559883"/>
                <a:chExt cx="364308" cy="368300"/>
              </a:xfrm>
            </p:grpSpPr>
            <p:sp>
              <p:nvSpPr>
                <p:cNvPr id="14" name="AutoShape 9">
                  <a:extLst>
                    <a:ext uri="{FF2B5EF4-FFF2-40B4-BE49-F238E27FC236}">
                      <a16:creationId xmlns:a16="http://schemas.microsoft.com/office/drawing/2014/main" xmlns="" id="{58F6B979-B130-4D7F-B8A9-2ECBF8C8DC5C}"/>
                    </a:ext>
                  </a:extLst>
                </p:cNvPr>
                <p:cNvSpPr/>
                <p:nvPr/>
              </p:nvSpPr>
              <p:spPr>
                <a:xfrm>
                  <a:off x="662551" y="559883"/>
                  <a:ext cx="364308" cy="1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15" name="AutoShape 10">
                  <a:extLst>
                    <a:ext uri="{FF2B5EF4-FFF2-40B4-BE49-F238E27FC236}">
                      <a16:creationId xmlns:a16="http://schemas.microsoft.com/office/drawing/2014/main" xmlns="" id="{EE78C6F6-62B7-412D-B51F-0C6D9515DF81}"/>
                    </a:ext>
                  </a:extLst>
                </p:cNvPr>
                <p:cNvSpPr/>
                <p:nvPr/>
              </p:nvSpPr>
              <p:spPr>
                <a:xfrm>
                  <a:off x="662551" y="744033"/>
                  <a:ext cx="364308" cy="1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16" name="AutoShape 11">
                  <a:extLst>
                    <a:ext uri="{FF2B5EF4-FFF2-40B4-BE49-F238E27FC236}">
                      <a16:creationId xmlns:a16="http://schemas.microsoft.com/office/drawing/2014/main" xmlns="" id="{8F3AADCE-83AA-41EB-ACFD-82B755DCC19A}"/>
                    </a:ext>
                  </a:extLst>
                </p:cNvPr>
                <p:cNvSpPr/>
                <p:nvPr/>
              </p:nvSpPr>
              <p:spPr>
                <a:xfrm>
                  <a:off x="662551" y="928182"/>
                  <a:ext cx="364308" cy="1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  <a:prstDash val="solid"/>
                  <a:headEnd type="none" w="sm" len="sm"/>
                  <a:tailEnd type="none" w="sm" len="sm"/>
                </a:ln>
              </p:spPr>
            </p:sp>
          </p:grpSp>
          <p:pic>
            <p:nvPicPr>
              <p:cNvPr id="13" name="Picture 13">
                <a:extLst>
                  <a:ext uri="{FF2B5EF4-FFF2-40B4-BE49-F238E27FC236}">
                    <a16:creationId xmlns:a16="http://schemas.microsoft.com/office/drawing/2014/main" xmlns="" id="{E872E89D-ABD6-44C7-8686-0160141670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805634" y="-815213"/>
                <a:ext cx="371704" cy="371704"/>
              </a:xfrm>
              <a:prstGeom prst="rect">
                <a:avLst/>
              </a:prstGeom>
            </p:spPr>
          </p:pic>
        </p:grp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CAC1F86-C19F-4F28-AE04-DC70BB3D4C19}"/>
              </a:ext>
            </a:extLst>
          </p:cNvPr>
          <p:cNvSpPr/>
          <p:nvPr/>
        </p:nvSpPr>
        <p:spPr>
          <a:xfrm>
            <a:off x="2233671" y="280816"/>
            <a:ext cx="30828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dirty="0"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แบบฝึกหัดท้ายบท</a:t>
            </a:r>
            <a:endParaRPr lang="en-GB" sz="4400" dirty="0">
              <a:latin typeface="DB HelvethaicaMon X Reg" panose="02000506090000020004" pitchFamily="2" charset="-34"/>
              <a:cs typeface="DB HelvethaicaMon X Reg" panose="02000506090000020004" pitchFamily="2" charset="-34"/>
            </a:endParaRPr>
          </a:p>
        </p:txBody>
      </p:sp>
      <p:grpSp>
        <p:nvGrpSpPr>
          <p:cNvPr id="19" name="Group 2">
            <a:extLst>
              <a:ext uri="{FF2B5EF4-FFF2-40B4-BE49-F238E27FC236}">
                <a16:creationId xmlns:a16="http://schemas.microsoft.com/office/drawing/2014/main" xmlns="" id="{4A89437F-A3C8-4FAF-A5B9-35551611FAEB}"/>
              </a:ext>
            </a:extLst>
          </p:cNvPr>
          <p:cNvGrpSpPr/>
          <p:nvPr/>
        </p:nvGrpSpPr>
        <p:grpSpPr>
          <a:xfrm>
            <a:off x="-2" y="5464184"/>
            <a:ext cx="12191999" cy="1226510"/>
            <a:chOff x="0" y="0"/>
            <a:chExt cx="6229756" cy="3154435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xmlns="" id="{90784A5D-B17E-4405-849F-C7F538745A8F}"/>
                </a:ext>
              </a:extLst>
            </p:cNvPr>
            <p:cNvSpPr/>
            <p:nvPr/>
          </p:nvSpPr>
          <p:spPr>
            <a:xfrm>
              <a:off x="0" y="0"/>
              <a:ext cx="6229756" cy="3154435"/>
            </a:xfrm>
            <a:custGeom>
              <a:avLst/>
              <a:gdLst/>
              <a:ahLst/>
              <a:cxnLst/>
              <a:rect l="l" t="t" r="r" b="b"/>
              <a:pathLst>
                <a:path w="6229756" h="3154435">
                  <a:moveTo>
                    <a:pt x="0" y="0"/>
                  </a:moveTo>
                  <a:lnTo>
                    <a:pt x="6229756" y="0"/>
                  </a:lnTo>
                  <a:lnTo>
                    <a:pt x="6229756" y="3154435"/>
                  </a:lnTo>
                  <a:lnTo>
                    <a:pt x="0" y="3154435"/>
                  </a:lnTo>
                  <a:close/>
                </a:path>
              </a:pathLst>
            </a:custGeom>
            <a:solidFill>
              <a:srgbClr val="AABDFF"/>
            </a:solidFill>
          </p:spPr>
        </p:sp>
      </p:grpSp>
      <p:sp>
        <p:nvSpPr>
          <p:cNvPr id="21" name="Freeform 6">
            <a:extLst>
              <a:ext uri="{FF2B5EF4-FFF2-40B4-BE49-F238E27FC236}">
                <a16:creationId xmlns:a16="http://schemas.microsoft.com/office/drawing/2014/main" xmlns="" id="{815E7662-2DA7-464B-A732-84C369DB3050}"/>
              </a:ext>
            </a:extLst>
          </p:cNvPr>
          <p:cNvSpPr/>
          <p:nvPr/>
        </p:nvSpPr>
        <p:spPr>
          <a:xfrm>
            <a:off x="0" y="6562196"/>
            <a:ext cx="12191997" cy="379182"/>
          </a:xfrm>
          <a:custGeom>
            <a:avLst/>
            <a:gdLst/>
            <a:ahLst/>
            <a:cxnLst/>
            <a:rect l="l" t="t" r="r" b="b"/>
            <a:pathLst>
              <a:path w="4816592" h="149800">
                <a:moveTo>
                  <a:pt x="0" y="0"/>
                </a:moveTo>
                <a:lnTo>
                  <a:pt x="4816592" y="0"/>
                </a:lnTo>
                <a:lnTo>
                  <a:pt x="4816592" y="149800"/>
                </a:lnTo>
                <a:lnTo>
                  <a:pt x="0" y="149800"/>
                </a:lnTo>
                <a:close/>
              </a:path>
            </a:pathLst>
          </a:custGeom>
          <a:solidFill>
            <a:srgbClr val="DCDCDD"/>
          </a:solidFill>
        </p:spPr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088AC057-2EC7-4B7D-9C6D-981B3F8FDC36}"/>
              </a:ext>
            </a:extLst>
          </p:cNvPr>
          <p:cNvGrpSpPr/>
          <p:nvPr/>
        </p:nvGrpSpPr>
        <p:grpSpPr>
          <a:xfrm>
            <a:off x="9366110" y="5960847"/>
            <a:ext cx="1130004" cy="228304"/>
            <a:chOff x="635296" y="5804196"/>
            <a:chExt cx="1130004" cy="228304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597E39E8-2C00-4BD2-8E96-49EB65BD4D2E}"/>
                </a:ext>
              </a:extLst>
            </p:cNvPr>
            <p:cNvSpPr/>
            <p:nvPr/>
          </p:nvSpPr>
          <p:spPr>
            <a:xfrm>
              <a:off x="635296" y="5804196"/>
              <a:ext cx="228304" cy="228304"/>
            </a:xfrm>
            <a:prstGeom prst="ellipse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015243F8-EA08-4A6A-9C7C-AFB2D4377A63}"/>
                </a:ext>
              </a:extLst>
            </p:cNvPr>
            <p:cNvSpPr/>
            <p:nvPr/>
          </p:nvSpPr>
          <p:spPr>
            <a:xfrm>
              <a:off x="1092496" y="5804196"/>
              <a:ext cx="228304" cy="228304"/>
            </a:xfrm>
            <a:prstGeom prst="ellipse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C2AE2C63-903C-48D3-8751-85CAA400FB99}"/>
                </a:ext>
              </a:extLst>
            </p:cNvPr>
            <p:cNvSpPr/>
            <p:nvPr/>
          </p:nvSpPr>
          <p:spPr>
            <a:xfrm>
              <a:off x="1536996" y="5804196"/>
              <a:ext cx="228304" cy="228304"/>
            </a:xfrm>
            <a:prstGeom prst="ellipse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6" name="Picture 7">
            <a:extLst>
              <a:ext uri="{FF2B5EF4-FFF2-40B4-BE49-F238E27FC236}">
                <a16:creationId xmlns:a16="http://schemas.microsoft.com/office/drawing/2014/main" xmlns="" id="{71378119-83A0-4B24-ABF5-4B8AF04441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458947" y="3663154"/>
            <a:ext cx="1398273" cy="286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136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E0CE6FE2-8093-4F3C-9268-9A328E08F254}"/>
              </a:ext>
            </a:extLst>
          </p:cNvPr>
          <p:cNvSpPr/>
          <p:nvPr/>
        </p:nvSpPr>
        <p:spPr>
          <a:xfrm>
            <a:off x="407945" y="470196"/>
            <a:ext cx="1063710" cy="1063710"/>
          </a:xfrm>
          <a:prstGeom prst="ellipse">
            <a:avLst/>
          </a:prstGeom>
          <a:solidFill>
            <a:srgbClr val="FFF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2">
            <a:extLst>
              <a:ext uri="{FF2B5EF4-FFF2-40B4-BE49-F238E27FC236}">
                <a16:creationId xmlns:a16="http://schemas.microsoft.com/office/drawing/2014/main" xmlns="" id="{8667765F-8E6A-499F-BE61-FCC8A5115CA0}"/>
              </a:ext>
            </a:extLst>
          </p:cNvPr>
          <p:cNvGrpSpPr/>
          <p:nvPr/>
        </p:nvGrpSpPr>
        <p:grpSpPr>
          <a:xfrm>
            <a:off x="0" y="3481476"/>
            <a:ext cx="12192000" cy="3429000"/>
            <a:chOff x="0" y="0"/>
            <a:chExt cx="6229756" cy="3154435"/>
          </a:xfrm>
        </p:grpSpPr>
        <p:sp>
          <p:nvSpPr>
            <p:cNvPr id="90" name="Freeform 3">
              <a:extLst>
                <a:ext uri="{FF2B5EF4-FFF2-40B4-BE49-F238E27FC236}">
                  <a16:creationId xmlns:a16="http://schemas.microsoft.com/office/drawing/2014/main" xmlns="" id="{25164F7B-DA88-4A33-AEF5-0DFE54494806}"/>
                </a:ext>
              </a:extLst>
            </p:cNvPr>
            <p:cNvSpPr/>
            <p:nvPr/>
          </p:nvSpPr>
          <p:spPr>
            <a:xfrm>
              <a:off x="0" y="0"/>
              <a:ext cx="6229756" cy="3154435"/>
            </a:xfrm>
            <a:custGeom>
              <a:avLst/>
              <a:gdLst/>
              <a:ahLst/>
              <a:cxnLst/>
              <a:rect l="l" t="t" r="r" b="b"/>
              <a:pathLst>
                <a:path w="6229756" h="3154435">
                  <a:moveTo>
                    <a:pt x="0" y="0"/>
                  </a:moveTo>
                  <a:lnTo>
                    <a:pt x="6229756" y="0"/>
                  </a:lnTo>
                  <a:lnTo>
                    <a:pt x="6229756" y="3154435"/>
                  </a:lnTo>
                  <a:lnTo>
                    <a:pt x="0" y="3154435"/>
                  </a:lnTo>
                  <a:close/>
                </a:path>
              </a:pathLst>
            </a:custGeom>
            <a:solidFill>
              <a:srgbClr val="AABDFF"/>
            </a:solidFill>
          </p:spPr>
        </p:sp>
      </p:grpSp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45D1BB3C-F8E2-40E1-B9BD-90A97A318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109" y="1722540"/>
            <a:ext cx="7149891" cy="5187936"/>
          </a:xfrm>
          <a:prstGeom prst="rect">
            <a:avLst/>
          </a:prstGeom>
        </p:spPr>
      </p:pic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xmlns="" id="{0055A59F-F19E-4388-8DD2-90267779DB68}"/>
              </a:ext>
            </a:extLst>
          </p:cNvPr>
          <p:cNvCxnSpPr/>
          <p:nvPr/>
        </p:nvCxnSpPr>
        <p:spPr>
          <a:xfrm>
            <a:off x="939800" y="1717880"/>
            <a:ext cx="15875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493501A-881E-4A83-A062-40E62B3E7B31}"/>
              </a:ext>
            </a:extLst>
          </p:cNvPr>
          <p:cNvGrpSpPr/>
          <p:nvPr/>
        </p:nvGrpSpPr>
        <p:grpSpPr>
          <a:xfrm>
            <a:off x="807902" y="5842296"/>
            <a:ext cx="1130004" cy="228304"/>
            <a:chOff x="635296" y="5804196"/>
            <a:chExt cx="1130004" cy="22830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9CDDCBD3-1446-4FE1-A663-704AC61AD7C7}"/>
                </a:ext>
              </a:extLst>
            </p:cNvPr>
            <p:cNvSpPr/>
            <p:nvPr/>
          </p:nvSpPr>
          <p:spPr>
            <a:xfrm>
              <a:off x="635296" y="5804196"/>
              <a:ext cx="228304" cy="228304"/>
            </a:xfrm>
            <a:prstGeom prst="ellipse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2C05BD3E-7AD8-4ADE-8C49-6736F46FC1CA}"/>
                </a:ext>
              </a:extLst>
            </p:cNvPr>
            <p:cNvSpPr/>
            <p:nvPr/>
          </p:nvSpPr>
          <p:spPr>
            <a:xfrm>
              <a:off x="1092496" y="5804196"/>
              <a:ext cx="228304" cy="228304"/>
            </a:xfrm>
            <a:prstGeom prst="ellipse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08E0CB34-940A-45FB-8C35-21DD7BEE5B4B}"/>
                </a:ext>
              </a:extLst>
            </p:cNvPr>
            <p:cNvSpPr/>
            <p:nvPr/>
          </p:nvSpPr>
          <p:spPr>
            <a:xfrm>
              <a:off x="1536996" y="5804196"/>
              <a:ext cx="228304" cy="228304"/>
            </a:xfrm>
            <a:prstGeom prst="ellipse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9CBAB297-05D0-4CA1-9106-10D871105162}"/>
              </a:ext>
            </a:extLst>
          </p:cNvPr>
          <p:cNvGrpSpPr/>
          <p:nvPr/>
        </p:nvGrpSpPr>
        <p:grpSpPr>
          <a:xfrm>
            <a:off x="807902" y="403899"/>
            <a:ext cx="4040607" cy="2558689"/>
            <a:chOff x="4523389" y="2087297"/>
            <a:chExt cx="5623256" cy="255868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9D852AC0-190B-4DBD-9B61-455FC71F4FC4}"/>
                </a:ext>
              </a:extLst>
            </p:cNvPr>
            <p:cNvSpPr/>
            <p:nvPr/>
          </p:nvSpPr>
          <p:spPr>
            <a:xfrm>
              <a:off x="4523389" y="3445657"/>
              <a:ext cx="562325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72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THANK YOU</a:t>
              </a:r>
              <a:endParaRPr lang="th-TH" sz="7200" dirty="0">
                <a:latin typeface="DB HelvethaicaMon X Reg" panose="02000506090000020004" pitchFamily="2" charset="-34"/>
                <a:cs typeface="DB HelvethaicaMon X Reg" panose="02000506090000020004" pitchFamily="2" charset="-34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547E1150-C4E4-4057-867E-9D276025BDEE}"/>
                </a:ext>
              </a:extLst>
            </p:cNvPr>
            <p:cNvSpPr/>
            <p:nvPr/>
          </p:nvSpPr>
          <p:spPr>
            <a:xfrm>
              <a:off x="4715641" y="2087297"/>
              <a:ext cx="276071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72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บทที่ </a:t>
              </a:r>
              <a:r>
                <a:rPr lang="en-US" sz="72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1</a:t>
              </a:r>
              <a:endParaRPr lang="th-TH" sz="7200" dirty="0">
                <a:latin typeface="DB HelvethaicaMon X Reg" panose="02000506090000020004" pitchFamily="2" charset="-34"/>
                <a:cs typeface="DB HelvethaicaMon X Reg" panose="0200050609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7258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447DEB34-D889-4849-9E1B-7CB0D72F2AFE}"/>
              </a:ext>
            </a:extLst>
          </p:cNvPr>
          <p:cNvGrpSpPr/>
          <p:nvPr/>
        </p:nvGrpSpPr>
        <p:grpSpPr>
          <a:xfrm>
            <a:off x="-2" y="-26098"/>
            <a:ext cx="12191999" cy="1226510"/>
            <a:chOff x="0" y="0"/>
            <a:chExt cx="6229756" cy="3154435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xmlns="" id="{00198E1C-190C-4CDE-B7E1-06B37892F1E0}"/>
                </a:ext>
              </a:extLst>
            </p:cNvPr>
            <p:cNvSpPr/>
            <p:nvPr/>
          </p:nvSpPr>
          <p:spPr>
            <a:xfrm>
              <a:off x="0" y="0"/>
              <a:ext cx="6229756" cy="3154435"/>
            </a:xfrm>
            <a:custGeom>
              <a:avLst/>
              <a:gdLst/>
              <a:ahLst/>
              <a:cxnLst/>
              <a:rect l="l" t="t" r="r" b="b"/>
              <a:pathLst>
                <a:path w="6229756" h="3154435">
                  <a:moveTo>
                    <a:pt x="0" y="0"/>
                  </a:moveTo>
                  <a:lnTo>
                    <a:pt x="6229756" y="0"/>
                  </a:lnTo>
                  <a:lnTo>
                    <a:pt x="6229756" y="3154435"/>
                  </a:lnTo>
                  <a:lnTo>
                    <a:pt x="0" y="3154435"/>
                  </a:lnTo>
                  <a:close/>
                </a:path>
              </a:pathLst>
            </a:custGeom>
            <a:solidFill>
              <a:srgbClr val="AABDFF"/>
            </a:solidFill>
          </p:spPr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92FAA19-7091-456E-9A36-65CC85ABDB25}"/>
              </a:ext>
            </a:extLst>
          </p:cNvPr>
          <p:cNvGrpSpPr/>
          <p:nvPr/>
        </p:nvGrpSpPr>
        <p:grpSpPr>
          <a:xfrm>
            <a:off x="553299" y="328987"/>
            <a:ext cx="8667703" cy="651277"/>
            <a:chOff x="3936999" y="-952500"/>
            <a:chExt cx="8667703" cy="65127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985176F9-CBF0-4202-AB2C-E475F0E028C5}"/>
                </a:ext>
              </a:extLst>
            </p:cNvPr>
            <p:cNvSpPr/>
            <p:nvPr/>
          </p:nvSpPr>
          <p:spPr>
            <a:xfrm>
              <a:off x="3936999" y="-952500"/>
              <a:ext cx="8667703" cy="6512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DBCBDC67-3259-4D50-B308-DAFD32F70A29}"/>
                </a:ext>
              </a:extLst>
            </p:cNvPr>
            <p:cNvGrpSpPr/>
            <p:nvPr/>
          </p:nvGrpSpPr>
          <p:grpSpPr>
            <a:xfrm>
              <a:off x="4235462" y="-800100"/>
              <a:ext cx="364308" cy="368300"/>
              <a:chOff x="662551" y="559883"/>
              <a:chExt cx="364308" cy="368300"/>
            </a:xfrm>
          </p:grpSpPr>
          <p:sp>
            <p:nvSpPr>
              <p:cNvPr id="10" name="AutoShape 9">
                <a:extLst>
                  <a:ext uri="{FF2B5EF4-FFF2-40B4-BE49-F238E27FC236}">
                    <a16:creationId xmlns:a16="http://schemas.microsoft.com/office/drawing/2014/main" xmlns="" id="{9DA88769-7064-4549-8931-4F90169EF588}"/>
                  </a:ext>
                </a:extLst>
              </p:cNvPr>
              <p:cNvSpPr/>
              <p:nvPr/>
            </p:nvSpPr>
            <p:spPr>
              <a:xfrm>
                <a:off x="662551" y="559883"/>
                <a:ext cx="364308" cy="1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11" name="AutoShape 10">
                <a:extLst>
                  <a:ext uri="{FF2B5EF4-FFF2-40B4-BE49-F238E27FC236}">
                    <a16:creationId xmlns:a16="http://schemas.microsoft.com/office/drawing/2014/main" xmlns="" id="{FE8F47D8-E5DE-42A8-9780-576525D97602}"/>
                  </a:ext>
                </a:extLst>
              </p:cNvPr>
              <p:cNvSpPr/>
              <p:nvPr/>
            </p:nvSpPr>
            <p:spPr>
              <a:xfrm>
                <a:off x="662551" y="744033"/>
                <a:ext cx="364308" cy="1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12" name="AutoShape 11">
                <a:extLst>
                  <a:ext uri="{FF2B5EF4-FFF2-40B4-BE49-F238E27FC236}">
                    <a16:creationId xmlns:a16="http://schemas.microsoft.com/office/drawing/2014/main" xmlns="" id="{647E2AC5-76EB-4D58-9CDB-2BAC44453A1F}"/>
                  </a:ext>
                </a:extLst>
              </p:cNvPr>
              <p:cNvSpPr/>
              <p:nvPr/>
            </p:nvSpPr>
            <p:spPr>
              <a:xfrm>
                <a:off x="662551" y="928182"/>
                <a:ext cx="364308" cy="1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pic>
          <p:nvPicPr>
            <p:cNvPr id="9" name="Picture 13">
              <a:extLst>
                <a:ext uri="{FF2B5EF4-FFF2-40B4-BE49-F238E27FC236}">
                  <a16:creationId xmlns:a16="http://schemas.microsoft.com/office/drawing/2014/main" xmlns="" id="{63389046-D0B0-4983-8D31-2E4DFF8D6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1861042" y="-821861"/>
              <a:ext cx="371704" cy="371704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E76A6AE-93B8-4316-ACFB-46DD52E5C195}"/>
              </a:ext>
            </a:extLst>
          </p:cNvPr>
          <p:cNvSpPr/>
          <p:nvPr/>
        </p:nvSpPr>
        <p:spPr>
          <a:xfrm>
            <a:off x="1701824" y="282946"/>
            <a:ext cx="7196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1. </a:t>
            </a:r>
            <a:r>
              <a:rPr lang="th-TH" sz="4400" dirty="0"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ความหมายของเทคโนโลยีสารสนเทศ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62BC5AA-E73F-41C4-BC09-C58E17C63186}"/>
              </a:ext>
            </a:extLst>
          </p:cNvPr>
          <p:cNvSpPr/>
          <p:nvPr/>
        </p:nvSpPr>
        <p:spPr>
          <a:xfrm>
            <a:off x="537745" y="1736084"/>
            <a:ext cx="115562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เทคโนโลยีสารสนเทศ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จึงเป็น</a:t>
            </a:r>
            <a:r>
              <a:rPr lang="th-TH" sz="3200" dirty="0">
                <a:solidFill>
                  <a:srgbClr val="0070C0"/>
                </a:solidFill>
                <a:latin typeface="DB HelvethaicaMon X Med" panose="02000506090000020004" pitchFamily="2" charset="-34"/>
                <a:cs typeface="DB HelvethaicaMon X Med" panose="02000506090000020004" pitchFamily="2" charset="-34"/>
              </a:rPr>
              <a:t>การประยุกต์เอาความรู้ด้านวิทยาศาสตร์มาจัดการสารสนเทศที่ต้องการ 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โดยอาศัยเครื่องมือทางเทคโนโลยีใหม่ๆ เช่น เทคโนโลยีคอมพิวเตอร์ เทคโนโลยีเครือข่ายโทรคมนาคมและเทคโนโลยีการสื่อสาร </a:t>
            </a:r>
            <a:endParaRPr lang="en-US" sz="28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C9D7F20-3385-4334-BDF3-B16D3DE09661}"/>
              </a:ext>
            </a:extLst>
          </p:cNvPr>
          <p:cNvSpPr/>
          <p:nvPr/>
        </p:nvSpPr>
        <p:spPr>
          <a:xfrm>
            <a:off x="373487" y="3472909"/>
            <a:ext cx="76886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ตลอดจนความรู้ในกระบวนการดำเนินงานสารสนเทศในขั้นตอนต่างๆ ตั้งแต่การแสวงหา การวิเคราะห์ การจัดเก็บ </a:t>
            </a:r>
            <a:r>
              <a:rPr lang="th-TH" sz="3200" dirty="0" smtClean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รวมถึง</a:t>
            </a:r>
          </a:p>
          <a:p>
            <a:r>
              <a:rPr lang="th-TH" sz="3200" dirty="0" smtClean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การ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เผยแพร่และแลกเปลี่ยนสารสนเทศ เพื่อเพิ่ม</a:t>
            </a:r>
            <a:r>
              <a:rPr lang="th-TH" sz="3200" dirty="0" smtClean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ประสิทธิภาพ</a:t>
            </a:r>
          </a:p>
          <a:p>
            <a:r>
              <a:rPr lang="th-TH" sz="3200" dirty="0" smtClean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ความ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ถูกต้อง ความแม่นยำ และความรวดเร็ว</a:t>
            </a:r>
            <a:endParaRPr lang="en-GB" sz="28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xmlns="" id="{43C7D750-29FE-4EBC-8ADB-8047F8981998}"/>
              </a:ext>
            </a:extLst>
          </p:cNvPr>
          <p:cNvSpPr/>
          <p:nvPr/>
        </p:nvSpPr>
        <p:spPr>
          <a:xfrm>
            <a:off x="0" y="6562196"/>
            <a:ext cx="12191997" cy="379182"/>
          </a:xfrm>
          <a:custGeom>
            <a:avLst/>
            <a:gdLst/>
            <a:ahLst/>
            <a:cxnLst/>
            <a:rect l="l" t="t" r="r" b="b"/>
            <a:pathLst>
              <a:path w="4816592" h="149800">
                <a:moveTo>
                  <a:pt x="0" y="0"/>
                </a:moveTo>
                <a:lnTo>
                  <a:pt x="4816592" y="0"/>
                </a:lnTo>
                <a:lnTo>
                  <a:pt x="4816592" y="149800"/>
                </a:lnTo>
                <a:lnTo>
                  <a:pt x="0" y="149800"/>
                </a:lnTo>
                <a:close/>
              </a:path>
            </a:pathLst>
          </a:custGeom>
          <a:solidFill>
            <a:srgbClr val="DCDCDD"/>
          </a:solidFill>
        </p:spPr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914D81C9-48DD-4302-A0A2-F6EEDC1ED2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164732" y="3657641"/>
            <a:ext cx="8027266" cy="309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29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xmlns="" id="{E6BBB3D4-DF85-4A98-A4CA-1F104608D619}"/>
              </a:ext>
            </a:extLst>
          </p:cNvPr>
          <p:cNvSpPr/>
          <p:nvPr/>
        </p:nvSpPr>
        <p:spPr>
          <a:xfrm flipH="1">
            <a:off x="0" y="0"/>
            <a:ext cx="12248201" cy="6548468"/>
          </a:xfrm>
          <a:prstGeom prst="rtTriangle">
            <a:avLst/>
          </a:prstGeom>
          <a:solidFill>
            <a:srgbClr val="AA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xmlns="" id="{BDB9A6F6-8686-4FB4-BDD4-EFFFC0D34652}"/>
              </a:ext>
            </a:extLst>
          </p:cNvPr>
          <p:cNvSpPr/>
          <p:nvPr/>
        </p:nvSpPr>
        <p:spPr>
          <a:xfrm>
            <a:off x="0" y="6529013"/>
            <a:ext cx="12191997" cy="379182"/>
          </a:xfrm>
          <a:custGeom>
            <a:avLst/>
            <a:gdLst/>
            <a:ahLst/>
            <a:cxnLst/>
            <a:rect l="l" t="t" r="r" b="b"/>
            <a:pathLst>
              <a:path w="4816592" h="149800">
                <a:moveTo>
                  <a:pt x="0" y="0"/>
                </a:moveTo>
                <a:lnTo>
                  <a:pt x="4816592" y="0"/>
                </a:lnTo>
                <a:lnTo>
                  <a:pt x="4816592" y="149800"/>
                </a:lnTo>
                <a:lnTo>
                  <a:pt x="0" y="149800"/>
                </a:lnTo>
                <a:close/>
              </a:path>
            </a:pathLst>
          </a:custGeom>
          <a:solidFill>
            <a:srgbClr val="DCDCDD"/>
          </a:solidFill>
        </p:spPr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xmlns="" id="{92434907-B178-4384-AE81-2A50AF534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666294" y="4235570"/>
            <a:ext cx="1450818" cy="2312898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xmlns="" id="{200C78A0-26B2-45FC-AA15-3472A0D49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5471900" y="1750871"/>
            <a:ext cx="6326399" cy="51071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3B43ED3-AED9-4280-AD48-19313033ADA7}"/>
              </a:ext>
            </a:extLst>
          </p:cNvPr>
          <p:cNvSpPr/>
          <p:nvPr/>
        </p:nvSpPr>
        <p:spPr>
          <a:xfrm>
            <a:off x="630206" y="1366150"/>
            <a:ext cx="67500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2. </a:t>
            </a:r>
            <a:r>
              <a:rPr lang="th-TH" sz="4400" dirty="0"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องค์ประกอบของเทคโนโลยีสารสนเทศ </a:t>
            </a:r>
          </a:p>
        </p:txBody>
      </p:sp>
    </p:spTree>
    <p:extLst>
      <p:ext uri="{BB962C8B-B14F-4D97-AF65-F5344CB8AC3E}">
        <p14:creationId xmlns:p14="http://schemas.microsoft.com/office/powerpoint/2010/main" val="4268920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0D92C47-2790-4BF7-88DC-C9A944801E95}"/>
              </a:ext>
            </a:extLst>
          </p:cNvPr>
          <p:cNvSpPr/>
          <p:nvPr/>
        </p:nvSpPr>
        <p:spPr>
          <a:xfrm>
            <a:off x="553299" y="1500693"/>
            <a:ext cx="72587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เทคโนโลยีสารสนเทศประกอบด้วยเทคโนโลยีที่สำคัญ </a:t>
            </a:r>
            <a:r>
              <a:rPr lang="en-US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2</a:t>
            </a:r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 สาขา คือ </a:t>
            </a:r>
            <a:endParaRPr lang="en-GB" sz="32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E133F81-DAE0-4E25-8019-C41B7826020C}"/>
              </a:ext>
            </a:extLst>
          </p:cNvPr>
          <p:cNvSpPr/>
          <p:nvPr/>
        </p:nvSpPr>
        <p:spPr>
          <a:xfrm>
            <a:off x="553299" y="2191541"/>
            <a:ext cx="67249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2.1 )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 เทคโนโลยีคอมพิวเตอร์ (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Computer Technology)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A7D30F6-512B-4C30-B9C5-837538779887}"/>
              </a:ext>
            </a:extLst>
          </p:cNvPr>
          <p:cNvSpPr/>
          <p:nvPr/>
        </p:nvSpPr>
        <p:spPr>
          <a:xfrm>
            <a:off x="553299" y="3079882"/>
            <a:ext cx="76509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เป็นเทคโนโลยีสำหรับการจัดการสารสนเทศ ได้แก่</a:t>
            </a:r>
            <a:r>
              <a:rPr lang="en-GB" sz="3200" dirty="0"/>
              <a:t> </a:t>
            </a:r>
            <a:r>
              <a:rPr lang="th-TH" sz="3200" dirty="0">
                <a:solidFill>
                  <a:srgbClr val="0070C0"/>
                </a:solidFill>
                <a:latin typeface="DB HelvethaicaMon X Med" panose="02000506090000020004" pitchFamily="2" charset="-34"/>
                <a:cs typeface="DB HelvethaicaMon X Med" panose="02000506090000020004" pitchFamily="2" charset="-34"/>
              </a:rPr>
              <a:t>การรวบรวม การตรวจสอบข้อมูล การประมวลผล และการจัดเก็บข้อมูล </a:t>
            </a:r>
            <a:endParaRPr lang="en-US" sz="3200" dirty="0">
              <a:solidFill>
                <a:srgbClr val="0070C0"/>
              </a:solidFill>
              <a:latin typeface="DB HelvethaicaMon X Med" panose="02000506090000020004" pitchFamily="2" charset="-34"/>
              <a:cs typeface="DB HelvethaicaMon X Med" panose="02000506090000020004" pitchFamily="2" charset="-34"/>
            </a:endParaRPr>
          </a:p>
          <a:p>
            <a:r>
              <a:rPr lang="th-TH" sz="32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โดยการอาศัยเทคโนโลยีคอมพิวเตอร์อย่างฮาร์ดแวร์และซอฟต์แวร์</a:t>
            </a:r>
            <a:endParaRPr lang="en-GB" sz="3200" dirty="0">
              <a:latin typeface="DB HelvethaicaMon X 55 Regular" panose="02000506090000020004" pitchFamily="2" charset="-34"/>
              <a:cs typeface="DB HelvethaicaMon X 55 Regular" panose="02000506090000020004" pitchFamily="2" charset="-3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C154A85-15B0-4627-BA8B-2153EBCCE92E}"/>
              </a:ext>
            </a:extLst>
          </p:cNvPr>
          <p:cNvGrpSpPr/>
          <p:nvPr/>
        </p:nvGrpSpPr>
        <p:grpSpPr>
          <a:xfrm>
            <a:off x="-2" y="-26098"/>
            <a:ext cx="12191999" cy="1226510"/>
            <a:chOff x="-2" y="-26098"/>
            <a:chExt cx="12191999" cy="1226510"/>
          </a:xfrm>
        </p:grpSpPr>
        <p:grpSp>
          <p:nvGrpSpPr>
            <p:cNvPr id="7" name="Group 2">
              <a:extLst>
                <a:ext uri="{FF2B5EF4-FFF2-40B4-BE49-F238E27FC236}">
                  <a16:creationId xmlns:a16="http://schemas.microsoft.com/office/drawing/2014/main" xmlns="" id="{6498E6E4-9166-45F7-A596-6E843E0FAD6B}"/>
                </a:ext>
              </a:extLst>
            </p:cNvPr>
            <p:cNvGrpSpPr/>
            <p:nvPr/>
          </p:nvGrpSpPr>
          <p:grpSpPr>
            <a:xfrm>
              <a:off x="-2" y="-26098"/>
              <a:ext cx="12191999" cy="1226510"/>
              <a:chOff x="0" y="0"/>
              <a:chExt cx="6229756" cy="3154435"/>
            </a:xfrm>
          </p:grpSpPr>
          <p:sp>
            <p:nvSpPr>
              <p:cNvPr id="8" name="Freeform 3">
                <a:extLst>
                  <a:ext uri="{FF2B5EF4-FFF2-40B4-BE49-F238E27FC236}">
                    <a16:creationId xmlns:a16="http://schemas.microsoft.com/office/drawing/2014/main" xmlns="" id="{90D57E2C-90DD-4779-B0D5-66D0AF709858}"/>
                  </a:ext>
                </a:extLst>
              </p:cNvPr>
              <p:cNvSpPr/>
              <p:nvPr/>
            </p:nvSpPr>
            <p:spPr>
              <a:xfrm>
                <a:off x="0" y="0"/>
                <a:ext cx="6229756" cy="3154435"/>
              </a:xfrm>
              <a:custGeom>
                <a:avLst/>
                <a:gdLst/>
                <a:ahLst/>
                <a:cxnLst/>
                <a:rect l="l" t="t" r="r" b="b"/>
                <a:pathLst>
                  <a:path w="6229756" h="3154435">
                    <a:moveTo>
                      <a:pt x="0" y="0"/>
                    </a:moveTo>
                    <a:lnTo>
                      <a:pt x="6229756" y="0"/>
                    </a:lnTo>
                    <a:lnTo>
                      <a:pt x="6229756" y="3154435"/>
                    </a:lnTo>
                    <a:lnTo>
                      <a:pt x="0" y="3154435"/>
                    </a:lnTo>
                    <a:close/>
                  </a:path>
                </a:pathLst>
              </a:custGeom>
              <a:solidFill>
                <a:srgbClr val="AABDFF"/>
              </a:solidFill>
            </p:spPr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325E11C8-A82E-41D4-AD23-20DC4907A0D9}"/>
                </a:ext>
              </a:extLst>
            </p:cNvPr>
            <p:cNvGrpSpPr/>
            <p:nvPr/>
          </p:nvGrpSpPr>
          <p:grpSpPr>
            <a:xfrm>
              <a:off x="553299" y="328987"/>
              <a:ext cx="8667703" cy="651277"/>
              <a:chOff x="3936999" y="-952500"/>
              <a:chExt cx="8667703" cy="651277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424335CB-CD51-4BFA-B1D2-77AFBD0357B8}"/>
                  </a:ext>
                </a:extLst>
              </p:cNvPr>
              <p:cNvSpPr/>
              <p:nvPr/>
            </p:nvSpPr>
            <p:spPr>
              <a:xfrm>
                <a:off x="3936999" y="-952500"/>
                <a:ext cx="8667703" cy="65127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xmlns="" id="{B589E86D-F4AC-4AC6-835D-98413D50408D}"/>
                  </a:ext>
                </a:extLst>
              </p:cNvPr>
              <p:cNvGrpSpPr/>
              <p:nvPr/>
            </p:nvGrpSpPr>
            <p:grpSpPr>
              <a:xfrm>
                <a:off x="4235462" y="-800100"/>
                <a:ext cx="364308" cy="368300"/>
                <a:chOff x="662551" y="559883"/>
                <a:chExt cx="364308" cy="368300"/>
              </a:xfrm>
            </p:grpSpPr>
            <p:sp>
              <p:nvSpPr>
                <p:cNvPr id="16" name="AutoShape 9">
                  <a:extLst>
                    <a:ext uri="{FF2B5EF4-FFF2-40B4-BE49-F238E27FC236}">
                      <a16:creationId xmlns:a16="http://schemas.microsoft.com/office/drawing/2014/main" xmlns="" id="{F3875501-DF3C-4C16-B171-D15FF3F1B50C}"/>
                    </a:ext>
                  </a:extLst>
                </p:cNvPr>
                <p:cNvSpPr/>
                <p:nvPr/>
              </p:nvSpPr>
              <p:spPr>
                <a:xfrm>
                  <a:off x="662551" y="559883"/>
                  <a:ext cx="364308" cy="1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17" name="AutoShape 10">
                  <a:extLst>
                    <a:ext uri="{FF2B5EF4-FFF2-40B4-BE49-F238E27FC236}">
                      <a16:creationId xmlns:a16="http://schemas.microsoft.com/office/drawing/2014/main" xmlns="" id="{8D9EA9E3-4D3D-4675-8E73-7FE23575C03C}"/>
                    </a:ext>
                  </a:extLst>
                </p:cNvPr>
                <p:cNvSpPr/>
                <p:nvPr/>
              </p:nvSpPr>
              <p:spPr>
                <a:xfrm>
                  <a:off x="662551" y="744033"/>
                  <a:ext cx="364308" cy="1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18" name="AutoShape 11">
                  <a:extLst>
                    <a:ext uri="{FF2B5EF4-FFF2-40B4-BE49-F238E27FC236}">
                      <a16:creationId xmlns:a16="http://schemas.microsoft.com/office/drawing/2014/main" xmlns="" id="{B6C3DBF5-D52C-42E3-9E4C-DC5D31554FEC}"/>
                    </a:ext>
                  </a:extLst>
                </p:cNvPr>
                <p:cNvSpPr/>
                <p:nvPr/>
              </p:nvSpPr>
              <p:spPr>
                <a:xfrm>
                  <a:off x="662551" y="928182"/>
                  <a:ext cx="364308" cy="1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  <a:prstDash val="solid"/>
                  <a:headEnd type="none" w="sm" len="sm"/>
                  <a:tailEnd type="none" w="sm" len="sm"/>
                </a:ln>
              </p:spPr>
            </p:sp>
          </p:grpSp>
          <p:pic>
            <p:nvPicPr>
              <p:cNvPr id="15" name="Picture 13">
                <a:extLst>
                  <a:ext uri="{FF2B5EF4-FFF2-40B4-BE49-F238E27FC236}">
                    <a16:creationId xmlns:a16="http://schemas.microsoft.com/office/drawing/2014/main" xmlns="" id="{3570C52F-4806-4CDA-9427-F17AFA0A2A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861042" y="-821861"/>
                <a:ext cx="371704" cy="371704"/>
              </a:xfrm>
              <a:prstGeom prst="rect">
                <a:avLst/>
              </a:prstGeom>
            </p:spPr>
          </p:pic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9B808207-65C4-4B3D-B20F-F5DAB5773832}"/>
                </a:ext>
              </a:extLst>
            </p:cNvPr>
            <p:cNvSpPr/>
            <p:nvPr/>
          </p:nvSpPr>
          <p:spPr>
            <a:xfrm>
              <a:off x="1638352" y="269904"/>
              <a:ext cx="675009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2. </a:t>
              </a:r>
              <a:r>
                <a:rPr lang="th-TH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องค์ประกอบของเทคโนโลยีสารสนเทศ </a:t>
              </a:r>
            </a:p>
          </p:txBody>
        </p:sp>
      </p:grpSp>
      <p:sp>
        <p:nvSpPr>
          <p:cNvPr id="20" name="Freeform 6">
            <a:extLst>
              <a:ext uri="{FF2B5EF4-FFF2-40B4-BE49-F238E27FC236}">
                <a16:creationId xmlns:a16="http://schemas.microsoft.com/office/drawing/2014/main" xmlns="" id="{1366CA51-F7D6-4CA8-93B0-F6E380D43A6B}"/>
              </a:ext>
            </a:extLst>
          </p:cNvPr>
          <p:cNvSpPr/>
          <p:nvPr/>
        </p:nvSpPr>
        <p:spPr>
          <a:xfrm>
            <a:off x="0" y="6529013"/>
            <a:ext cx="12191997" cy="379182"/>
          </a:xfrm>
          <a:custGeom>
            <a:avLst/>
            <a:gdLst/>
            <a:ahLst/>
            <a:cxnLst/>
            <a:rect l="l" t="t" r="r" b="b"/>
            <a:pathLst>
              <a:path w="4816592" h="149800">
                <a:moveTo>
                  <a:pt x="0" y="0"/>
                </a:moveTo>
                <a:lnTo>
                  <a:pt x="4816592" y="0"/>
                </a:lnTo>
                <a:lnTo>
                  <a:pt x="4816592" y="149800"/>
                </a:lnTo>
                <a:lnTo>
                  <a:pt x="0" y="149800"/>
                </a:lnTo>
                <a:close/>
              </a:path>
            </a:pathLst>
          </a:custGeom>
          <a:solidFill>
            <a:srgbClr val="DCDCDD"/>
          </a:solidFill>
        </p:spPr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xmlns="" id="{83FFEFF4-16D4-4C94-958D-BFEF5F1E7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388442" y="2918816"/>
            <a:ext cx="3424407" cy="210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31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6">
            <a:extLst>
              <a:ext uri="{FF2B5EF4-FFF2-40B4-BE49-F238E27FC236}">
                <a16:creationId xmlns:a16="http://schemas.microsoft.com/office/drawing/2014/main" xmlns="" id="{84E534DD-26C3-48C9-B47B-5CE052E0815C}"/>
              </a:ext>
            </a:extLst>
          </p:cNvPr>
          <p:cNvSpPr/>
          <p:nvPr/>
        </p:nvSpPr>
        <p:spPr>
          <a:xfrm>
            <a:off x="0" y="6529013"/>
            <a:ext cx="12191997" cy="379182"/>
          </a:xfrm>
          <a:custGeom>
            <a:avLst/>
            <a:gdLst/>
            <a:ahLst/>
            <a:cxnLst/>
            <a:rect l="l" t="t" r="r" b="b"/>
            <a:pathLst>
              <a:path w="4816592" h="149800">
                <a:moveTo>
                  <a:pt x="0" y="0"/>
                </a:moveTo>
                <a:lnTo>
                  <a:pt x="4816592" y="0"/>
                </a:lnTo>
                <a:lnTo>
                  <a:pt x="4816592" y="149800"/>
                </a:lnTo>
                <a:lnTo>
                  <a:pt x="0" y="149800"/>
                </a:lnTo>
                <a:close/>
              </a:path>
            </a:pathLst>
          </a:custGeom>
          <a:solidFill>
            <a:srgbClr val="DCDCDD"/>
          </a:solidFill>
        </p:spPr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1AD7939-7F33-4843-9065-597AEE6774F3}"/>
              </a:ext>
            </a:extLst>
          </p:cNvPr>
          <p:cNvSpPr/>
          <p:nvPr/>
        </p:nvSpPr>
        <p:spPr>
          <a:xfrm>
            <a:off x="3198311" y="6128903"/>
            <a:ext cx="57953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รูปที่ 1.1 เทคโนโลยีคอมพิวเตอร์ (ที่มา : </a:t>
            </a:r>
            <a:r>
              <a:rPr lang="en-GB" sz="2000" dirty="0">
                <a:latin typeface="DB HelvethaicaMon X 55 Regular" panose="02000506090000020004" pitchFamily="2" charset="-34"/>
                <a:cs typeface="DB HelvethaicaMon X 55 Regular" panose="02000506090000020004" pitchFamily="2" charset="-34"/>
              </a:rPr>
              <a:t>https://krumarchna.wordpress.com)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7A0C2DD-43D6-4D07-A668-76964D08F430}"/>
              </a:ext>
            </a:extLst>
          </p:cNvPr>
          <p:cNvSpPr/>
          <p:nvPr/>
        </p:nvSpPr>
        <p:spPr>
          <a:xfrm>
            <a:off x="553299" y="1263109"/>
            <a:ext cx="67249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2.1 )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 เทคโนโลยีคอมพิวเตอร์ (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DB HelvethaicaMon X Reg" panose="02000506090000020004" pitchFamily="2" charset="-34"/>
                <a:cs typeface="DB HelvethaicaMon X Reg" panose="02000506090000020004" pitchFamily="2" charset="-34"/>
              </a:rPr>
              <a:t>Computer Technology)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B4E1CBC-4299-4CE8-A1A0-64A0F9693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538" y="1791331"/>
            <a:ext cx="6724918" cy="433757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96FF6BF-9976-47B7-8AD4-BA71279B198C}"/>
              </a:ext>
            </a:extLst>
          </p:cNvPr>
          <p:cNvGrpSpPr/>
          <p:nvPr/>
        </p:nvGrpSpPr>
        <p:grpSpPr>
          <a:xfrm>
            <a:off x="-2" y="-26098"/>
            <a:ext cx="12191999" cy="1226510"/>
            <a:chOff x="-2" y="-26098"/>
            <a:chExt cx="12191999" cy="1226510"/>
          </a:xfrm>
        </p:grpSpPr>
        <p:grpSp>
          <p:nvGrpSpPr>
            <p:cNvPr id="8" name="Group 2">
              <a:extLst>
                <a:ext uri="{FF2B5EF4-FFF2-40B4-BE49-F238E27FC236}">
                  <a16:creationId xmlns:a16="http://schemas.microsoft.com/office/drawing/2014/main" xmlns="" id="{2C6C46F0-76EE-4C64-BE8E-4800734057F0}"/>
                </a:ext>
              </a:extLst>
            </p:cNvPr>
            <p:cNvGrpSpPr/>
            <p:nvPr/>
          </p:nvGrpSpPr>
          <p:grpSpPr>
            <a:xfrm>
              <a:off x="-2" y="-26098"/>
              <a:ext cx="12191999" cy="1226510"/>
              <a:chOff x="0" y="0"/>
              <a:chExt cx="6229756" cy="3154435"/>
            </a:xfrm>
          </p:grpSpPr>
          <p:sp>
            <p:nvSpPr>
              <p:cNvPr id="18" name="Freeform 3">
                <a:extLst>
                  <a:ext uri="{FF2B5EF4-FFF2-40B4-BE49-F238E27FC236}">
                    <a16:creationId xmlns:a16="http://schemas.microsoft.com/office/drawing/2014/main" xmlns="" id="{AF572AE3-9D42-43A7-9AF9-6F1A7086F285}"/>
                  </a:ext>
                </a:extLst>
              </p:cNvPr>
              <p:cNvSpPr/>
              <p:nvPr/>
            </p:nvSpPr>
            <p:spPr>
              <a:xfrm>
                <a:off x="0" y="0"/>
                <a:ext cx="6229756" cy="3154435"/>
              </a:xfrm>
              <a:custGeom>
                <a:avLst/>
                <a:gdLst/>
                <a:ahLst/>
                <a:cxnLst/>
                <a:rect l="l" t="t" r="r" b="b"/>
                <a:pathLst>
                  <a:path w="6229756" h="3154435">
                    <a:moveTo>
                      <a:pt x="0" y="0"/>
                    </a:moveTo>
                    <a:lnTo>
                      <a:pt x="6229756" y="0"/>
                    </a:lnTo>
                    <a:lnTo>
                      <a:pt x="6229756" y="3154435"/>
                    </a:lnTo>
                    <a:lnTo>
                      <a:pt x="0" y="3154435"/>
                    </a:lnTo>
                    <a:close/>
                  </a:path>
                </a:pathLst>
              </a:custGeom>
              <a:solidFill>
                <a:srgbClr val="AABDFF"/>
              </a:solidFill>
            </p:spPr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84212C70-8F74-4E73-BDBB-DFC370C6CA09}"/>
                </a:ext>
              </a:extLst>
            </p:cNvPr>
            <p:cNvGrpSpPr/>
            <p:nvPr/>
          </p:nvGrpSpPr>
          <p:grpSpPr>
            <a:xfrm>
              <a:off x="553299" y="328987"/>
              <a:ext cx="8667703" cy="651277"/>
              <a:chOff x="3936999" y="-952500"/>
              <a:chExt cx="8667703" cy="651277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EBF1DA93-7686-406D-9BAB-B4745BDAAEFE}"/>
                  </a:ext>
                </a:extLst>
              </p:cNvPr>
              <p:cNvSpPr/>
              <p:nvPr/>
            </p:nvSpPr>
            <p:spPr>
              <a:xfrm>
                <a:off x="3936999" y="-952500"/>
                <a:ext cx="8667703" cy="65127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2F62EC7D-F55C-41EE-849A-0F35F5C2A38D}"/>
                  </a:ext>
                </a:extLst>
              </p:cNvPr>
              <p:cNvGrpSpPr/>
              <p:nvPr/>
            </p:nvGrpSpPr>
            <p:grpSpPr>
              <a:xfrm>
                <a:off x="4235462" y="-800100"/>
                <a:ext cx="364308" cy="368300"/>
                <a:chOff x="662551" y="559883"/>
                <a:chExt cx="364308" cy="368300"/>
              </a:xfrm>
            </p:grpSpPr>
            <p:sp>
              <p:nvSpPr>
                <p:cNvPr id="15" name="AutoShape 9">
                  <a:extLst>
                    <a:ext uri="{FF2B5EF4-FFF2-40B4-BE49-F238E27FC236}">
                      <a16:creationId xmlns:a16="http://schemas.microsoft.com/office/drawing/2014/main" xmlns="" id="{C7B0FD63-3C86-4F09-BA3F-82A67E5D8C76}"/>
                    </a:ext>
                  </a:extLst>
                </p:cNvPr>
                <p:cNvSpPr/>
                <p:nvPr/>
              </p:nvSpPr>
              <p:spPr>
                <a:xfrm>
                  <a:off x="662551" y="559883"/>
                  <a:ext cx="364308" cy="1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16" name="AutoShape 10">
                  <a:extLst>
                    <a:ext uri="{FF2B5EF4-FFF2-40B4-BE49-F238E27FC236}">
                      <a16:creationId xmlns:a16="http://schemas.microsoft.com/office/drawing/2014/main" xmlns="" id="{8CEAE293-42DD-4CC0-A3A3-7724A93A1FA3}"/>
                    </a:ext>
                  </a:extLst>
                </p:cNvPr>
                <p:cNvSpPr/>
                <p:nvPr/>
              </p:nvSpPr>
              <p:spPr>
                <a:xfrm>
                  <a:off x="662551" y="744033"/>
                  <a:ext cx="364308" cy="1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17" name="AutoShape 11">
                  <a:extLst>
                    <a:ext uri="{FF2B5EF4-FFF2-40B4-BE49-F238E27FC236}">
                      <a16:creationId xmlns:a16="http://schemas.microsoft.com/office/drawing/2014/main" xmlns="" id="{CCB4E07E-49A4-4265-9728-09E9E0F98ACF}"/>
                    </a:ext>
                  </a:extLst>
                </p:cNvPr>
                <p:cNvSpPr/>
                <p:nvPr/>
              </p:nvSpPr>
              <p:spPr>
                <a:xfrm>
                  <a:off x="662551" y="928182"/>
                  <a:ext cx="364308" cy="1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  <a:prstDash val="solid"/>
                  <a:headEnd type="none" w="sm" len="sm"/>
                  <a:tailEnd type="none" w="sm" len="sm"/>
                </a:ln>
              </p:spPr>
            </p:sp>
          </p:grp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ADB1D57C-3766-4F21-B189-D44F60AE72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861042" y="-821861"/>
                <a:ext cx="371704" cy="371704"/>
              </a:xfrm>
              <a:prstGeom prst="rect">
                <a:avLst/>
              </a:prstGeom>
            </p:spPr>
          </p:pic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94148EF3-537D-4CF0-A00D-9FFC3C4AB0F0}"/>
                </a:ext>
              </a:extLst>
            </p:cNvPr>
            <p:cNvSpPr/>
            <p:nvPr/>
          </p:nvSpPr>
          <p:spPr>
            <a:xfrm>
              <a:off x="1638352" y="269904"/>
              <a:ext cx="675009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2. </a:t>
              </a:r>
              <a:r>
                <a:rPr lang="th-TH" sz="4400" dirty="0">
                  <a:latin typeface="DB HelvethaicaMon X Reg" panose="02000506090000020004" pitchFamily="2" charset="-34"/>
                  <a:cs typeface="DB HelvethaicaMon X Reg" panose="02000506090000020004" pitchFamily="2" charset="-34"/>
                </a:rPr>
                <a:t>องค์ประกอบของเทคโนโลยีสารสนเทศ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1954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3127</Words>
  <Application>Microsoft Office PowerPoint</Application>
  <PresentationFormat>Widescreen</PresentationFormat>
  <Paragraphs>198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DB HelvethaicaMon X 55 Regular</vt:lpstr>
      <vt:lpstr>Calibri Light</vt:lpstr>
      <vt:lpstr>Cordia New</vt:lpstr>
      <vt:lpstr>Calibri</vt:lpstr>
      <vt:lpstr>DB HelvethaicaMon X Reg</vt:lpstr>
      <vt:lpstr>Arial Black</vt:lpstr>
      <vt:lpstr>DB HelvethaicaMon X Med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Yada Hongcharoenwattana</dc:creator>
  <cp:lastModifiedBy>user</cp:lastModifiedBy>
  <cp:revision>112</cp:revision>
  <dcterms:created xsi:type="dcterms:W3CDTF">2022-06-18T14:09:15Z</dcterms:created>
  <dcterms:modified xsi:type="dcterms:W3CDTF">2022-07-08T17:11:09Z</dcterms:modified>
</cp:coreProperties>
</file>