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8"/>
  </p:notesMasterIdLst>
  <p:sldIdLst>
    <p:sldId id="325" r:id="rId2"/>
    <p:sldId id="257" r:id="rId3"/>
    <p:sldId id="258" r:id="rId4"/>
    <p:sldId id="328" r:id="rId5"/>
    <p:sldId id="329" r:id="rId6"/>
    <p:sldId id="32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18" r:id="rId18"/>
    <p:sldId id="271" r:id="rId19"/>
    <p:sldId id="272" r:id="rId20"/>
    <p:sldId id="273" r:id="rId21"/>
    <p:sldId id="274" r:id="rId22"/>
    <p:sldId id="275" r:id="rId23"/>
    <p:sldId id="321" r:id="rId24"/>
    <p:sldId id="277" r:id="rId25"/>
    <p:sldId id="278" r:id="rId26"/>
    <p:sldId id="279" r:id="rId27"/>
    <p:sldId id="280" r:id="rId28"/>
    <p:sldId id="281" r:id="rId29"/>
    <p:sldId id="32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23" r:id="rId41"/>
    <p:sldId id="294" r:id="rId42"/>
    <p:sldId id="295" r:id="rId43"/>
    <p:sldId id="296" r:id="rId44"/>
    <p:sldId id="297" r:id="rId45"/>
    <p:sldId id="298" r:id="rId46"/>
    <p:sldId id="324" r:id="rId47"/>
    <p:sldId id="300" r:id="rId48"/>
    <p:sldId id="301" r:id="rId49"/>
    <p:sldId id="302" r:id="rId50"/>
    <p:sldId id="303" r:id="rId51"/>
    <p:sldId id="304" r:id="rId52"/>
    <p:sldId id="305" r:id="rId53"/>
    <p:sldId id="319" r:id="rId54"/>
    <p:sldId id="307" r:id="rId55"/>
    <p:sldId id="327" r:id="rId56"/>
    <p:sldId id="308" r:id="rId57"/>
    <p:sldId id="310" r:id="rId58"/>
    <p:sldId id="311" r:id="rId59"/>
    <p:sldId id="330" r:id="rId60"/>
    <p:sldId id="312" r:id="rId61"/>
    <p:sldId id="313" r:id="rId62"/>
    <p:sldId id="314" r:id="rId63"/>
    <p:sldId id="315" r:id="rId64"/>
    <p:sldId id="316" r:id="rId65"/>
    <p:sldId id="331" r:id="rId66"/>
    <p:sldId id="317" r:id="rId67"/>
  </p:sldIdLst>
  <p:sldSz cx="12192000" cy="6858000"/>
  <p:notesSz cx="6858000" cy="9144000"/>
  <p:embeddedFontLst>
    <p:embeddedFont>
      <p:font typeface="Cordia New" panose="020B0304020202020204" pitchFamily="34" charset="-34"/>
      <p:regular r:id="rId69"/>
      <p:bold r:id="rId70"/>
      <p:italic r:id="rId71"/>
      <p:boldItalic r:id="rId72"/>
    </p:embeddedFont>
    <p:embeddedFont>
      <p:font typeface="Calibri Light" panose="020F0302020204030204" pitchFamily="34" charset="0"/>
      <p:regular r:id="rId73"/>
      <p:italic r:id="rId74"/>
    </p:embeddedFont>
    <p:embeddedFont>
      <p:font typeface="DB Helvethaica X 65 Med" panose="02000506090000020004" charset="-34"/>
      <p:italic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Angsana New" panose="02020603050405020304" pitchFamily="18" charset="-34"/>
      <p:regular r:id="rId80"/>
      <p:bold r:id="rId81"/>
      <p:italic r:id="rId82"/>
      <p:boldItalic r:id="rId8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9"/>
    <a:srgbClr val="262626"/>
    <a:srgbClr val="C3E6DC"/>
    <a:srgbClr val="F2C0DB"/>
    <a:srgbClr val="DD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7BEBA-5120-4AC4-9AF9-5FE03296FE1F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BBCCE-00FB-4713-8C9E-72119A4B58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885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b197a9928_1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db197a9928_1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82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11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70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072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693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12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094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062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219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4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956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22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5A5F-E24D-4B71-AB51-C3AC232A8BCA}" type="datetimeFigureOut">
              <a:rPr lang="th-TH" smtClean="0"/>
              <a:t>09/07/65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A41F-951B-4651-9EB4-067E7E9BF0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016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s://bit.ly/2NJaSk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mis.itd.kmutnb.ac.th/wp-content/uploads/2019/12/G2C-2.jpe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/>
          <a:srcRect r="707"/>
          <a:stretch/>
        </p:blipFill>
        <p:spPr>
          <a:xfrm>
            <a:off x="-267907" y="-241479"/>
            <a:ext cx="12919075" cy="7315200"/>
          </a:xfrm>
          <a:prstGeom prst="rect">
            <a:avLst/>
          </a:prstGeom>
        </p:spPr>
      </p:pic>
      <p:sp>
        <p:nvSpPr>
          <p:cNvPr id="47" name="Google Shape;584;p44"/>
          <p:cNvSpPr/>
          <p:nvPr/>
        </p:nvSpPr>
        <p:spPr>
          <a:xfrm>
            <a:off x="4835589" y="4241520"/>
            <a:ext cx="6100389" cy="106256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30" name="Google Shape;530;p42"/>
          <p:cNvSpPr txBox="1">
            <a:spLocks noGrp="1"/>
          </p:cNvSpPr>
          <p:nvPr>
            <p:ph type="ctrTitle"/>
          </p:nvPr>
        </p:nvSpPr>
        <p:spPr>
          <a:xfrm>
            <a:off x="931244" y="576393"/>
            <a:ext cx="10808440" cy="35405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lvl="0"/>
            <a:r>
              <a:rPr lang="th-TH" sz="8000" dirty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</a:t>
            </a:r>
            <a:r>
              <a:rPr lang="th-TH" sz="8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</a:t>
            </a:r>
            <a:br>
              <a:rPr lang="th-TH" sz="8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800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</a:t>
            </a:r>
            <a:r>
              <a:rPr lang="th-TH" sz="800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และ</a:t>
            </a:r>
            <a:r>
              <a:rPr lang="th-TH" sz="8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/>
            </a:r>
            <a:br>
              <a:rPr lang="th-TH" sz="8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8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การตลาดอิเล็กทรอนิกส์</a:t>
            </a:r>
            <a:endParaRPr sz="80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48" name="Google Shape;548;p42"/>
          <p:cNvSpPr txBox="1">
            <a:spLocks noGrp="1"/>
          </p:cNvSpPr>
          <p:nvPr>
            <p:ph type="subTitle" idx="1"/>
          </p:nvPr>
        </p:nvSpPr>
        <p:spPr>
          <a:xfrm>
            <a:off x="5578679" y="4113817"/>
            <a:ext cx="4200487" cy="126166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th-TH" sz="80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บทที่ 6</a:t>
            </a:r>
          </a:p>
        </p:txBody>
      </p:sp>
      <p:grpSp>
        <p:nvGrpSpPr>
          <p:cNvPr id="49" name="Google Shape;162;p30"/>
          <p:cNvGrpSpPr/>
          <p:nvPr/>
        </p:nvGrpSpPr>
        <p:grpSpPr>
          <a:xfrm>
            <a:off x="247285" y="4116938"/>
            <a:ext cx="4138073" cy="2559057"/>
            <a:chOff x="305498" y="2315002"/>
            <a:chExt cx="3598324" cy="2117088"/>
          </a:xfrm>
        </p:grpSpPr>
        <p:grpSp>
          <p:nvGrpSpPr>
            <p:cNvPr id="50" name="Google Shape;163;p30"/>
            <p:cNvGrpSpPr/>
            <p:nvPr/>
          </p:nvGrpSpPr>
          <p:grpSpPr>
            <a:xfrm flipH="1">
              <a:off x="305498" y="2315002"/>
              <a:ext cx="3598324" cy="2014420"/>
              <a:chOff x="266475" y="728850"/>
              <a:chExt cx="6979900" cy="3907500"/>
            </a:xfrm>
          </p:grpSpPr>
          <p:sp>
            <p:nvSpPr>
              <p:cNvPr id="52" name="Google Shape;164;p30"/>
              <p:cNvSpPr/>
              <p:nvPr/>
            </p:nvSpPr>
            <p:spPr>
              <a:xfrm>
                <a:off x="3798950" y="4009225"/>
                <a:ext cx="1191175" cy="627125"/>
              </a:xfrm>
              <a:custGeom>
                <a:avLst/>
                <a:gdLst/>
                <a:ahLst/>
                <a:cxnLst/>
                <a:rect l="l" t="t" r="r" b="b"/>
                <a:pathLst>
                  <a:path w="47647" h="25085" fill="none" extrusionOk="0">
                    <a:moveTo>
                      <a:pt x="1" y="25084"/>
                    </a:moveTo>
                    <a:lnTo>
                      <a:pt x="7690" y="1"/>
                    </a:lnTo>
                    <a:lnTo>
                      <a:pt x="38950" y="1"/>
                    </a:lnTo>
                    <a:lnTo>
                      <a:pt x="47647" y="2508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53" name="Google Shape;165;p30"/>
              <p:cNvSpPr/>
              <p:nvPr/>
            </p:nvSpPr>
            <p:spPr>
              <a:xfrm>
                <a:off x="1627800" y="908475"/>
                <a:ext cx="5448425" cy="2924325"/>
              </a:xfrm>
              <a:custGeom>
                <a:avLst/>
                <a:gdLst/>
                <a:ahLst/>
                <a:cxnLst/>
                <a:rect l="l" t="t" r="r" b="b"/>
                <a:pathLst>
                  <a:path w="217937" h="116973" fill="none" extrusionOk="0">
                    <a:moveTo>
                      <a:pt x="5924" y="0"/>
                    </a:moveTo>
                    <a:lnTo>
                      <a:pt x="212012" y="0"/>
                    </a:lnTo>
                    <a:cubicBezTo>
                      <a:pt x="215289" y="0"/>
                      <a:pt x="217936" y="2647"/>
                      <a:pt x="217936" y="5924"/>
                    </a:cubicBezTo>
                    <a:lnTo>
                      <a:pt x="217936" y="111048"/>
                    </a:lnTo>
                    <a:cubicBezTo>
                      <a:pt x="217936" y="114325"/>
                      <a:pt x="215289" y="116972"/>
                      <a:pt x="212012" y="116972"/>
                    </a:cubicBezTo>
                    <a:lnTo>
                      <a:pt x="5924" y="116972"/>
                    </a:lnTo>
                    <a:cubicBezTo>
                      <a:pt x="2647" y="116972"/>
                      <a:pt x="0" y="114325"/>
                      <a:pt x="0" y="111048"/>
                    </a:cubicBezTo>
                    <a:lnTo>
                      <a:pt x="0" y="5924"/>
                    </a:lnTo>
                    <a:cubicBezTo>
                      <a:pt x="0" y="2647"/>
                      <a:pt x="2647" y="0"/>
                      <a:pt x="592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54" name="Google Shape;166;p30"/>
              <p:cNvSpPr/>
              <p:nvPr/>
            </p:nvSpPr>
            <p:spPr>
              <a:xfrm>
                <a:off x="1457625" y="728850"/>
                <a:ext cx="5788750" cy="3280400"/>
              </a:xfrm>
              <a:custGeom>
                <a:avLst/>
                <a:gdLst/>
                <a:ahLst/>
                <a:cxnLst/>
                <a:rect l="l" t="t" r="r" b="b"/>
                <a:pathLst>
                  <a:path w="231550" h="131216" fill="none" extrusionOk="0">
                    <a:moveTo>
                      <a:pt x="6429" y="0"/>
                    </a:moveTo>
                    <a:lnTo>
                      <a:pt x="225122" y="0"/>
                    </a:lnTo>
                    <a:cubicBezTo>
                      <a:pt x="228651" y="0"/>
                      <a:pt x="231550" y="2900"/>
                      <a:pt x="231550" y="6429"/>
                    </a:cubicBezTo>
                    <a:lnTo>
                      <a:pt x="231550" y="124787"/>
                    </a:lnTo>
                    <a:cubicBezTo>
                      <a:pt x="231550" y="128443"/>
                      <a:pt x="228651" y="131216"/>
                      <a:pt x="225122" y="131216"/>
                    </a:cubicBezTo>
                    <a:lnTo>
                      <a:pt x="6429" y="131216"/>
                    </a:lnTo>
                    <a:cubicBezTo>
                      <a:pt x="2773" y="131216"/>
                      <a:pt x="0" y="128443"/>
                      <a:pt x="0" y="124787"/>
                    </a:cubicBezTo>
                    <a:lnTo>
                      <a:pt x="0" y="6429"/>
                    </a:lnTo>
                    <a:cubicBezTo>
                      <a:pt x="0" y="2900"/>
                      <a:pt x="2773" y="0"/>
                      <a:pt x="6429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55" name="Google Shape;167;p30"/>
              <p:cNvSpPr/>
              <p:nvPr/>
            </p:nvSpPr>
            <p:spPr>
              <a:xfrm>
                <a:off x="2141425" y="1450475"/>
                <a:ext cx="245825" cy="2458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32" fill="none" extrusionOk="0">
                    <a:moveTo>
                      <a:pt x="1135" y="0"/>
                    </a:moveTo>
                    <a:lnTo>
                      <a:pt x="8698" y="0"/>
                    </a:lnTo>
                    <a:cubicBezTo>
                      <a:pt x="9328" y="0"/>
                      <a:pt x="9832" y="504"/>
                      <a:pt x="9832" y="1135"/>
                    </a:cubicBezTo>
                    <a:lnTo>
                      <a:pt x="9832" y="8698"/>
                    </a:lnTo>
                    <a:cubicBezTo>
                      <a:pt x="9832" y="9328"/>
                      <a:pt x="9328" y="9832"/>
                      <a:pt x="8698" y="9832"/>
                    </a:cubicBezTo>
                    <a:lnTo>
                      <a:pt x="1135" y="9832"/>
                    </a:lnTo>
                    <a:cubicBezTo>
                      <a:pt x="505" y="9832"/>
                      <a:pt x="1" y="9328"/>
                      <a:pt x="1" y="8698"/>
                    </a:cubicBezTo>
                    <a:lnTo>
                      <a:pt x="1" y="1135"/>
                    </a:lnTo>
                    <a:cubicBezTo>
                      <a:pt x="1" y="504"/>
                      <a:pt x="505" y="0"/>
                      <a:pt x="1135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56" name="Google Shape;168;p30"/>
              <p:cNvSpPr/>
              <p:nvPr/>
            </p:nvSpPr>
            <p:spPr>
              <a:xfrm>
                <a:off x="2141425" y="1781350"/>
                <a:ext cx="245825" cy="2458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32" fill="none" extrusionOk="0">
                    <a:moveTo>
                      <a:pt x="1135" y="0"/>
                    </a:moveTo>
                    <a:lnTo>
                      <a:pt x="8698" y="0"/>
                    </a:lnTo>
                    <a:cubicBezTo>
                      <a:pt x="9328" y="0"/>
                      <a:pt x="9832" y="504"/>
                      <a:pt x="9832" y="1135"/>
                    </a:cubicBezTo>
                    <a:lnTo>
                      <a:pt x="9832" y="8698"/>
                    </a:lnTo>
                    <a:cubicBezTo>
                      <a:pt x="9832" y="9328"/>
                      <a:pt x="9328" y="9832"/>
                      <a:pt x="8698" y="9832"/>
                    </a:cubicBezTo>
                    <a:lnTo>
                      <a:pt x="1135" y="9832"/>
                    </a:lnTo>
                    <a:cubicBezTo>
                      <a:pt x="505" y="9832"/>
                      <a:pt x="1" y="9328"/>
                      <a:pt x="1" y="8698"/>
                    </a:cubicBezTo>
                    <a:lnTo>
                      <a:pt x="1" y="1135"/>
                    </a:lnTo>
                    <a:cubicBezTo>
                      <a:pt x="1" y="504"/>
                      <a:pt x="505" y="0"/>
                      <a:pt x="1135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57" name="Google Shape;169;p30"/>
              <p:cNvSpPr/>
              <p:nvPr/>
            </p:nvSpPr>
            <p:spPr>
              <a:xfrm>
                <a:off x="2141425" y="2115375"/>
                <a:ext cx="245825" cy="245825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33" fill="none" extrusionOk="0">
                    <a:moveTo>
                      <a:pt x="1135" y="0"/>
                    </a:moveTo>
                    <a:lnTo>
                      <a:pt x="8698" y="0"/>
                    </a:lnTo>
                    <a:cubicBezTo>
                      <a:pt x="9328" y="0"/>
                      <a:pt x="9832" y="505"/>
                      <a:pt x="9832" y="1135"/>
                    </a:cubicBezTo>
                    <a:lnTo>
                      <a:pt x="9832" y="8698"/>
                    </a:lnTo>
                    <a:cubicBezTo>
                      <a:pt x="9832" y="9328"/>
                      <a:pt x="9328" y="9832"/>
                      <a:pt x="8698" y="9832"/>
                    </a:cubicBezTo>
                    <a:lnTo>
                      <a:pt x="1135" y="9832"/>
                    </a:lnTo>
                    <a:cubicBezTo>
                      <a:pt x="505" y="9832"/>
                      <a:pt x="1" y="9328"/>
                      <a:pt x="1" y="8698"/>
                    </a:cubicBezTo>
                    <a:lnTo>
                      <a:pt x="1" y="1135"/>
                    </a:lnTo>
                    <a:cubicBezTo>
                      <a:pt x="1" y="505"/>
                      <a:pt x="505" y="0"/>
                      <a:pt x="1135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58" name="Google Shape;170;p30"/>
              <p:cNvSpPr/>
              <p:nvPr/>
            </p:nvSpPr>
            <p:spPr>
              <a:xfrm>
                <a:off x="2141425" y="2446250"/>
                <a:ext cx="245825" cy="245825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33" fill="none" extrusionOk="0">
                    <a:moveTo>
                      <a:pt x="1135" y="0"/>
                    </a:moveTo>
                    <a:lnTo>
                      <a:pt x="8698" y="0"/>
                    </a:lnTo>
                    <a:cubicBezTo>
                      <a:pt x="9328" y="0"/>
                      <a:pt x="9832" y="504"/>
                      <a:pt x="9832" y="1135"/>
                    </a:cubicBezTo>
                    <a:lnTo>
                      <a:pt x="9832" y="8698"/>
                    </a:lnTo>
                    <a:cubicBezTo>
                      <a:pt x="9832" y="9328"/>
                      <a:pt x="9328" y="9832"/>
                      <a:pt x="8698" y="9832"/>
                    </a:cubicBezTo>
                    <a:lnTo>
                      <a:pt x="1135" y="9832"/>
                    </a:lnTo>
                    <a:cubicBezTo>
                      <a:pt x="505" y="9832"/>
                      <a:pt x="1" y="9328"/>
                      <a:pt x="1" y="8698"/>
                    </a:cubicBezTo>
                    <a:lnTo>
                      <a:pt x="1" y="1135"/>
                    </a:lnTo>
                    <a:cubicBezTo>
                      <a:pt x="1" y="504"/>
                      <a:pt x="505" y="0"/>
                      <a:pt x="1135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59" name="Google Shape;171;p30"/>
              <p:cNvSpPr/>
              <p:nvPr/>
            </p:nvSpPr>
            <p:spPr>
              <a:xfrm flipH="1">
                <a:off x="2077065" y="1456775"/>
                <a:ext cx="208000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5799" fill="none" extrusionOk="0">
                    <a:moveTo>
                      <a:pt x="1" y="3404"/>
                    </a:moveTo>
                    <a:lnTo>
                      <a:pt x="2396" y="5799"/>
                    </a:lnTo>
                    <a:lnTo>
                      <a:pt x="832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0" name="Google Shape;172;p30"/>
              <p:cNvSpPr/>
              <p:nvPr/>
            </p:nvSpPr>
            <p:spPr>
              <a:xfrm flipH="1">
                <a:off x="2077065" y="1784500"/>
                <a:ext cx="208000" cy="148125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5925" fill="none" extrusionOk="0">
                    <a:moveTo>
                      <a:pt x="1" y="3530"/>
                    </a:moveTo>
                    <a:lnTo>
                      <a:pt x="2396" y="5925"/>
                    </a:lnTo>
                    <a:lnTo>
                      <a:pt x="832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1" name="Google Shape;173;p30"/>
              <p:cNvSpPr/>
              <p:nvPr/>
            </p:nvSpPr>
            <p:spPr>
              <a:xfrm flipH="1">
                <a:off x="2077065" y="2115375"/>
                <a:ext cx="208000" cy="148125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5925" fill="none" extrusionOk="0">
                    <a:moveTo>
                      <a:pt x="1" y="3530"/>
                    </a:moveTo>
                    <a:lnTo>
                      <a:pt x="2396" y="5925"/>
                    </a:lnTo>
                    <a:lnTo>
                      <a:pt x="832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2" name="Google Shape;174;p30"/>
              <p:cNvSpPr/>
              <p:nvPr/>
            </p:nvSpPr>
            <p:spPr>
              <a:xfrm>
                <a:off x="2595200" y="1573375"/>
                <a:ext cx="196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8655" h="1" fill="none" extrusionOk="0">
                    <a:moveTo>
                      <a:pt x="1" y="0"/>
                    </a:moveTo>
                    <a:lnTo>
                      <a:pt x="78654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3" name="Google Shape;175;p30"/>
              <p:cNvSpPr/>
              <p:nvPr/>
            </p:nvSpPr>
            <p:spPr>
              <a:xfrm>
                <a:off x="2595200" y="1904250"/>
                <a:ext cx="196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8655" h="1" fill="none" extrusionOk="0">
                    <a:moveTo>
                      <a:pt x="1" y="0"/>
                    </a:moveTo>
                    <a:lnTo>
                      <a:pt x="78654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4" name="Google Shape;176;p30"/>
              <p:cNvSpPr/>
              <p:nvPr/>
            </p:nvSpPr>
            <p:spPr>
              <a:xfrm>
                <a:off x="2595200" y="2238275"/>
                <a:ext cx="196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8655" h="1" fill="none" extrusionOk="0">
                    <a:moveTo>
                      <a:pt x="1" y="0"/>
                    </a:moveTo>
                    <a:lnTo>
                      <a:pt x="78654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5" name="Google Shape;177;p30"/>
              <p:cNvSpPr/>
              <p:nvPr/>
            </p:nvSpPr>
            <p:spPr>
              <a:xfrm>
                <a:off x="2595200" y="2569150"/>
                <a:ext cx="196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8655" h="1" fill="none" extrusionOk="0">
                    <a:moveTo>
                      <a:pt x="1" y="0"/>
                    </a:moveTo>
                    <a:lnTo>
                      <a:pt x="78654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6" name="Google Shape;178;p30"/>
              <p:cNvSpPr/>
              <p:nvPr/>
            </p:nvSpPr>
            <p:spPr>
              <a:xfrm>
                <a:off x="5617200" y="3397900"/>
                <a:ext cx="642875" cy="1068600"/>
              </a:xfrm>
              <a:custGeom>
                <a:avLst/>
                <a:gdLst/>
                <a:ahLst/>
                <a:cxnLst/>
                <a:rect l="l" t="t" r="r" b="b"/>
                <a:pathLst>
                  <a:path w="25715" h="42744" extrusionOk="0">
                    <a:moveTo>
                      <a:pt x="1891" y="1"/>
                    </a:moveTo>
                    <a:cubicBezTo>
                      <a:pt x="631" y="1261"/>
                      <a:pt x="0" y="3152"/>
                      <a:pt x="505" y="4917"/>
                    </a:cubicBezTo>
                    <a:lnTo>
                      <a:pt x="9580" y="38949"/>
                    </a:lnTo>
                    <a:cubicBezTo>
                      <a:pt x="10200" y="41431"/>
                      <a:pt x="12291" y="42744"/>
                      <a:pt x="14409" y="42744"/>
                    </a:cubicBezTo>
                    <a:cubicBezTo>
                      <a:pt x="16163" y="42744"/>
                      <a:pt x="17937" y="41842"/>
                      <a:pt x="18907" y="39958"/>
                    </a:cubicBezTo>
                    <a:lnTo>
                      <a:pt x="24201" y="29496"/>
                    </a:lnTo>
                    <a:cubicBezTo>
                      <a:pt x="24454" y="28739"/>
                      <a:pt x="25084" y="28109"/>
                      <a:pt x="25714" y="27731"/>
                    </a:cubicBezTo>
                    <a:lnTo>
                      <a:pt x="1891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7" name="Google Shape;179;p30"/>
              <p:cNvSpPr/>
              <p:nvPr/>
            </p:nvSpPr>
            <p:spPr>
              <a:xfrm>
                <a:off x="5604600" y="3325425"/>
                <a:ext cx="1099775" cy="1169125"/>
              </a:xfrm>
              <a:custGeom>
                <a:avLst/>
                <a:gdLst/>
                <a:ahLst/>
                <a:cxnLst/>
                <a:rect l="l" t="t" r="r" b="b"/>
                <a:pathLst>
                  <a:path w="43991" h="46765" fill="none" extrusionOk="0">
                    <a:moveTo>
                      <a:pt x="39831" y="17143"/>
                    </a:moveTo>
                    <a:lnTo>
                      <a:pt x="8067" y="1891"/>
                    </a:lnTo>
                    <a:cubicBezTo>
                      <a:pt x="4160" y="1"/>
                      <a:pt x="0" y="3530"/>
                      <a:pt x="1009" y="7689"/>
                    </a:cubicBezTo>
                    <a:lnTo>
                      <a:pt x="10084" y="41722"/>
                    </a:lnTo>
                    <a:cubicBezTo>
                      <a:pt x="11218" y="46134"/>
                      <a:pt x="17269" y="46764"/>
                      <a:pt x="19411" y="42605"/>
                    </a:cubicBezTo>
                    <a:lnTo>
                      <a:pt x="24705" y="32143"/>
                    </a:lnTo>
                    <a:cubicBezTo>
                      <a:pt x="24958" y="31512"/>
                      <a:pt x="25588" y="30882"/>
                      <a:pt x="26218" y="30378"/>
                    </a:cubicBezTo>
                    <a:cubicBezTo>
                      <a:pt x="26722" y="30000"/>
                      <a:pt x="27226" y="29748"/>
                      <a:pt x="27731" y="29622"/>
                    </a:cubicBezTo>
                    <a:lnTo>
                      <a:pt x="38949" y="26471"/>
                    </a:lnTo>
                    <a:cubicBezTo>
                      <a:pt x="43487" y="25210"/>
                      <a:pt x="43991" y="19034"/>
                      <a:pt x="39831" y="1714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8" name="Google Shape;180;p30"/>
              <p:cNvSpPr/>
              <p:nvPr/>
            </p:nvSpPr>
            <p:spPr>
              <a:xfrm>
                <a:off x="5021625" y="1475675"/>
                <a:ext cx="1632325" cy="1629200"/>
              </a:xfrm>
              <a:custGeom>
                <a:avLst/>
                <a:gdLst/>
                <a:ahLst/>
                <a:cxnLst/>
                <a:rect l="l" t="t" r="r" b="b"/>
                <a:pathLst>
                  <a:path w="65293" h="65168" fill="none" extrusionOk="0">
                    <a:moveTo>
                      <a:pt x="53697" y="11597"/>
                    </a:moveTo>
                    <a:cubicBezTo>
                      <a:pt x="65293" y="23193"/>
                      <a:pt x="65293" y="41974"/>
                      <a:pt x="53697" y="53571"/>
                    </a:cubicBezTo>
                    <a:cubicBezTo>
                      <a:pt x="42100" y="65167"/>
                      <a:pt x="23193" y="65167"/>
                      <a:pt x="11597" y="53571"/>
                    </a:cubicBezTo>
                    <a:cubicBezTo>
                      <a:pt x="0" y="41974"/>
                      <a:pt x="0" y="23193"/>
                      <a:pt x="11597" y="11597"/>
                    </a:cubicBezTo>
                    <a:cubicBezTo>
                      <a:pt x="23193" y="1"/>
                      <a:pt x="42100" y="1"/>
                      <a:pt x="53697" y="1159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69" name="Google Shape;181;p30"/>
              <p:cNvSpPr/>
              <p:nvPr/>
            </p:nvSpPr>
            <p:spPr>
              <a:xfrm flipH="1">
                <a:off x="5511874" y="1995625"/>
                <a:ext cx="510525" cy="589300"/>
              </a:xfrm>
              <a:custGeom>
                <a:avLst/>
                <a:gdLst/>
                <a:ahLst/>
                <a:cxnLst/>
                <a:rect l="l" t="t" r="r" b="b"/>
                <a:pathLst>
                  <a:path w="20421" h="23572" fill="none" extrusionOk="0">
                    <a:moveTo>
                      <a:pt x="20421" y="11723"/>
                    </a:moveTo>
                    <a:lnTo>
                      <a:pt x="1" y="1"/>
                    </a:lnTo>
                    <a:lnTo>
                      <a:pt x="1" y="2357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70" name="Google Shape;182;p30"/>
              <p:cNvSpPr/>
              <p:nvPr/>
            </p:nvSpPr>
            <p:spPr>
              <a:xfrm>
                <a:off x="2141425" y="3167875"/>
                <a:ext cx="1188025" cy="327750"/>
              </a:xfrm>
              <a:custGeom>
                <a:avLst/>
                <a:gdLst/>
                <a:ahLst/>
                <a:cxnLst/>
                <a:rect l="l" t="t" r="r" b="b"/>
                <a:pathLst>
                  <a:path w="47521" h="13110" extrusionOk="0">
                    <a:moveTo>
                      <a:pt x="6555" y="0"/>
                    </a:moveTo>
                    <a:cubicBezTo>
                      <a:pt x="2900" y="0"/>
                      <a:pt x="1" y="2899"/>
                      <a:pt x="1" y="6555"/>
                    </a:cubicBezTo>
                    <a:cubicBezTo>
                      <a:pt x="1" y="10084"/>
                      <a:pt x="2900" y="13109"/>
                      <a:pt x="6555" y="13109"/>
                    </a:cubicBezTo>
                    <a:lnTo>
                      <a:pt x="40966" y="13109"/>
                    </a:lnTo>
                    <a:cubicBezTo>
                      <a:pt x="44496" y="13109"/>
                      <a:pt x="47521" y="10084"/>
                      <a:pt x="47521" y="6555"/>
                    </a:cubicBezTo>
                    <a:cubicBezTo>
                      <a:pt x="47521" y="2899"/>
                      <a:pt x="44496" y="0"/>
                      <a:pt x="40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71" name="Google Shape;183;p30"/>
              <p:cNvSpPr/>
              <p:nvPr/>
            </p:nvSpPr>
            <p:spPr>
              <a:xfrm>
                <a:off x="3395600" y="3167875"/>
                <a:ext cx="1188025" cy="327750"/>
              </a:xfrm>
              <a:custGeom>
                <a:avLst/>
                <a:gdLst/>
                <a:ahLst/>
                <a:cxnLst/>
                <a:rect l="l" t="t" r="r" b="b"/>
                <a:pathLst>
                  <a:path w="47521" h="13110" extrusionOk="0">
                    <a:moveTo>
                      <a:pt x="6555" y="0"/>
                    </a:moveTo>
                    <a:cubicBezTo>
                      <a:pt x="2900" y="0"/>
                      <a:pt x="1" y="2899"/>
                      <a:pt x="1" y="6555"/>
                    </a:cubicBezTo>
                    <a:cubicBezTo>
                      <a:pt x="1" y="10084"/>
                      <a:pt x="2900" y="13109"/>
                      <a:pt x="6555" y="13109"/>
                    </a:cubicBezTo>
                    <a:lnTo>
                      <a:pt x="40966" y="13109"/>
                    </a:lnTo>
                    <a:cubicBezTo>
                      <a:pt x="44622" y="13109"/>
                      <a:pt x="47521" y="10084"/>
                      <a:pt x="47521" y="6555"/>
                    </a:cubicBezTo>
                    <a:cubicBezTo>
                      <a:pt x="47521" y="2899"/>
                      <a:pt x="44622" y="0"/>
                      <a:pt x="40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72" name="Google Shape;184;p30"/>
              <p:cNvSpPr/>
              <p:nvPr/>
            </p:nvSpPr>
            <p:spPr>
              <a:xfrm>
                <a:off x="266475" y="1078625"/>
                <a:ext cx="822475" cy="1329825"/>
              </a:xfrm>
              <a:custGeom>
                <a:avLst/>
                <a:gdLst/>
                <a:ahLst/>
                <a:cxnLst/>
                <a:rect l="l" t="t" r="r" b="b"/>
                <a:pathLst>
                  <a:path w="32899" h="53193" fill="none" extrusionOk="0">
                    <a:moveTo>
                      <a:pt x="16513" y="53193"/>
                    </a:moveTo>
                    <a:lnTo>
                      <a:pt x="16513" y="53193"/>
                    </a:lnTo>
                    <a:cubicBezTo>
                      <a:pt x="7437" y="53193"/>
                      <a:pt x="0" y="45756"/>
                      <a:pt x="0" y="36681"/>
                    </a:cubicBezTo>
                    <a:lnTo>
                      <a:pt x="0" y="16513"/>
                    </a:lnTo>
                    <a:cubicBezTo>
                      <a:pt x="0" y="7438"/>
                      <a:pt x="7437" y="1"/>
                      <a:pt x="16513" y="127"/>
                    </a:cubicBezTo>
                    <a:lnTo>
                      <a:pt x="16513" y="127"/>
                    </a:lnTo>
                    <a:cubicBezTo>
                      <a:pt x="25588" y="127"/>
                      <a:pt x="32899" y="7438"/>
                      <a:pt x="32899" y="16513"/>
                    </a:cubicBezTo>
                    <a:lnTo>
                      <a:pt x="32899" y="36681"/>
                    </a:lnTo>
                    <a:cubicBezTo>
                      <a:pt x="32899" y="45756"/>
                      <a:pt x="25588" y="53193"/>
                      <a:pt x="16513" y="53193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73" name="Google Shape;185;p30"/>
              <p:cNvSpPr/>
              <p:nvPr/>
            </p:nvSpPr>
            <p:spPr>
              <a:xfrm>
                <a:off x="266475" y="1516650"/>
                <a:ext cx="822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899" h="1" fill="none" extrusionOk="0">
                    <a:moveTo>
                      <a:pt x="0" y="0"/>
                    </a:moveTo>
                    <a:lnTo>
                      <a:pt x="3289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74" name="Google Shape;186;p30"/>
              <p:cNvSpPr/>
              <p:nvPr/>
            </p:nvSpPr>
            <p:spPr>
              <a:xfrm>
                <a:off x="679275" y="1081775"/>
                <a:ext cx="25" cy="431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70" fill="none" extrusionOk="0">
                    <a:moveTo>
                      <a:pt x="1" y="1"/>
                    </a:moveTo>
                    <a:lnTo>
                      <a:pt x="1" y="17269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75" name="Google Shape;187;p30"/>
              <p:cNvSpPr/>
              <p:nvPr/>
            </p:nvSpPr>
            <p:spPr>
              <a:xfrm>
                <a:off x="654075" y="2408425"/>
                <a:ext cx="3252050" cy="1878150"/>
              </a:xfrm>
              <a:custGeom>
                <a:avLst/>
                <a:gdLst/>
                <a:ahLst/>
                <a:cxnLst/>
                <a:rect l="l" t="t" r="r" b="b"/>
                <a:pathLst>
                  <a:path w="130082" h="75126" fill="none" extrusionOk="0">
                    <a:moveTo>
                      <a:pt x="0" y="1"/>
                    </a:moveTo>
                    <a:lnTo>
                      <a:pt x="0" y="43739"/>
                    </a:lnTo>
                    <a:cubicBezTo>
                      <a:pt x="0" y="47016"/>
                      <a:pt x="2521" y="49663"/>
                      <a:pt x="5798" y="49663"/>
                    </a:cubicBezTo>
                    <a:lnTo>
                      <a:pt x="5798" y="49663"/>
                    </a:lnTo>
                    <a:cubicBezTo>
                      <a:pt x="9076" y="49663"/>
                      <a:pt x="11723" y="52310"/>
                      <a:pt x="11723" y="55462"/>
                    </a:cubicBezTo>
                    <a:lnTo>
                      <a:pt x="11723" y="69201"/>
                    </a:lnTo>
                    <a:cubicBezTo>
                      <a:pt x="11723" y="72478"/>
                      <a:pt x="14370" y="75125"/>
                      <a:pt x="17647" y="75125"/>
                    </a:cubicBezTo>
                    <a:lnTo>
                      <a:pt x="130081" y="75125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</p:grpSp>
        <p:sp>
          <p:nvSpPr>
            <p:cNvPr id="51" name="Google Shape;188;p30"/>
            <p:cNvSpPr/>
            <p:nvPr/>
          </p:nvSpPr>
          <p:spPr>
            <a:xfrm flipH="1">
              <a:off x="1145474" y="4329419"/>
              <a:ext cx="1270334" cy="10267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15415" y="6048032"/>
            <a:ext cx="2276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อาจารย์อิทธิศักดิ์ ศรีดำ </a:t>
            </a:r>
            <a:endParaRPr lang="en-US" sz="2400" dirty="0" smtClean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idhisak@pit.ac.th</a:t>
            </a:r>
            <a:endParaRPr lang="th-TH" sz="24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74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6785A91-849B-4ED6-A1BD-B01EAD43762F}"/>
              </a:ext>
            </a:extLst>
          </p:cNvPr>
          <p:cNvSpPr/>
          <p:nvPr/>
        </p:nvSpPr>
        <p:spPr>
          <a:xfrm>
            <a:off x="544827" y="1019178"/>
            <a:ext cx="10822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.1.1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 ระบบบริหารความสัมพันธ์กับลูกค้า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Customer Relationship Management : CRM)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เป็นระบบที่ใช้สำหรับการบริหารจัดการ การบริการ และสร้างความสัมพันธ์ที่ทำให้ลูกค้าพึงพอใจ การรักษาลูกค้าขององค์กรและการขยายฐานลูกค้า</a:t>
            </a:r>
            <a:endParaRPr lang="en-GB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563104C6-6C4D-4569-8E2F-73DE362E10E0}"/>
              </a:ext>
            </a:extLst>
          </p:cNvPr>
          <p:cNvSpPr/>
          <p:nvPr/>
        </p:nvSpPr>
        <p:spPr>
          <a:xfrm>
            <a:off x="515951" y="2616274"/>
            <a:ext cx="10851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1.1.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2) ระบบจัดการโซ่อุปทาน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Supply Chain Management : SCM)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เป็นการประสานงานด้านห่วงโซ่ทางธุรกิจ ตั้งแต่แหล่งวัตถุดิบ ผู้ผลิต ผู้จัดส่ง ผู้ค้าส่ง ผู้ค้าปลีก จนถึงมือผู้บริโภค</a:t>
            </a:r>
            <a:endParaRPr lang="en-GB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1266" name="Picture 2" descr="Customer Relationship Management (CRM) | Cloud Services Prov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15" y="3851264"/>
            <a:ext cx="4098572" cy="25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upply chain management (SCM) is that the management of f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74" y="3851265"/>
            <a:ext cx="4022025" cy="24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0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2BAAF80-FC0F-42ED-8AD3-C42911E7AFF6}"/>
              </a:ext>
            </a:extLst>
          </p:cNvPr>
          <p:cNvSpPr/>
          <p:nvPr/>
        </p:nvSpPr>
        <p:spPr>
          <a:xfrm>
            <a:off x="419361" y="2552435"/>
            <a:ext cx="11150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1.1.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4) ธุรกิจอัจฉริยะ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Business Intelligence : BI)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เป็นการรวบรวมข้อมูลข่าวสารด้านการตลาด ข้อมูลลูกค้า และคู่แข่งขัน เพื่อวิเคราะห์นำเสนอสารสนเทศแก่องค์กร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144B4661-0E06-4DC6-8477-F66EBEC7F87C}"/>
              </a:ext>
            </a:extLst>
          </p:cNvPr>
          <p:cNvSpPr/>
          <p:nvPr/>
        </p:nvSpPr>
        <p:spPr>
          <a:xfrm>
            <a:off x="419360" y="982775"/>
            <a:ext cx="11150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1.1.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3) ระบบบริหารทรัพยากรองค์กร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Enterprise Resource Planning : ERP)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เป็นกระบวนการของสำนักงานส่วนหลังและการผลิต</a:t>
            </a:r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ทั้งสายของสารสนเทศ การเงิน และวัตถุดิบ เพื่อประสิทธิภาพในการดำเนินงาน เพื่อลดต้นทุน และความรวดเร็วในการดำเนินการขององค์กร</a:t>
            </a:r>
          </a:p>
        </p:txBody>
      </p:sp>
      <p:pic>
        <p:nvPicPr>
          <p:cNvPr id="10246" name="Picture 6" descr="https://miro.medium.com/max/1400/1*lTdhgmCjnifKtOrChZjKV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62" y="3755692"/>
            <a:ext cx="4565238" cy="25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What is ERP (Enterprise Resource Planning)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76" y="3811645"/>
            <a:ext cx="2374624" cy="24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4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61316" y="3865949"/>
            <a:ext cx="7691861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ติดต่อสื่อสารและการทำงานร่วมกัน (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Enterprise Communication and Collaboration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  <a:endParaRPr lang="en-GB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0550" y="1231877"/>
            <a:ext cx="645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u="sng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ธุรกิจอิเล็กทรอนิกส์ยังรวมถึงระบบภายในองค์กร ได้แก่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61316" y="1918761"/>
            <a:ext cx="769186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การประมวลผลรายการ (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Transaction Processing)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2290" name="Picture 2" descr="หน่วยที่ 1 แนะนำการพาณิชย์อิเล็กทรอนิกส์ - การพัฒนาระบบพาณิชย์อิเล็กทรอนิกส์  3204-2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11" y="3154495"/>
            <a:ext cx="3459504" cy="34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861316" y="2862108"/>
            <a:ext cx="103654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กระบวนการควบคุม การทำงานภายในองค์กร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Process Control System)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03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65791" y="1097622"/>
            <a:ext cx="5945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1.2)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พาณิชย์อิเล็กทรอนิกส์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e-Commerce)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67845" y="1743953"/>
            <a:ext cx="10697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คือ 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การดำเนินธุรกรรมทางการค้าผ่านสื่ออิเล็กทรอนิกส์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เช่น การ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ซื้อขาย การชำระเงิน การส่งสินค้าหรือบริการ การแลกเปลี่ยนสินค้าหรือสารสนเทศ ผ่านสื่ออิเล็กทรอนิกส์ในทุกช่องทางโดยใช้เครือข่ายอินเทอร์เน็ตเป็นหลัก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เพื่อลดค่าใช้จ่ายและเพิ่มประสิทธิภาพขององค์กร โดยการลดบทบาทขององค์ประกอบทางธุรกิจลง เช่น ทำเลที่ตั้งอาคาร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โกดัง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สินค้า รวมถึงพนักงาน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ขาย เป็น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ต้น จึงสามารถ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ลดข้อจำกัด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ระยะทาง</a:t>
            </a:r>
          </a:p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เวลาในการทำธุรกรรมลงได้</a:t>
            </a:r>
          </a:p>
        </p:txBody>
      </p:sp>
      <p:pic>
        <p:nvPicPr>
          <p:cNvPr id="13314" name="Picture 2" descr="E-Commerce คืออะไร แล้วมีข้อดียังไงในเชิงธุรกิจ – Market Reference Consult  Online ขาย อะไร ดี ธุรกิจทางการตลาดด้านออนไลน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3946497"/>
            <a:ext cx="4140200" cy="24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19555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24835" y="1066548"/>
            <a:ext cx="5947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1.3)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การตลาดอิเล็กทรอนิกส์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e-Marketing)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4834" y="1712879"/>
            <a:ext cx="11089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การใช้เครือข่ายอินเทอร์เน็ตในการสร้างการตลาดผ่านสื่อออนไลน์ในรูปแบบต่างๆ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โดยในช่วงแรก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เป็นการ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ทำแบน</a:t>
            </a:r>
            <a:r>
              <a:rPr lang="th-TH" sz="3200" dirty="0" err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เนอร์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(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Banner)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หรือ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จดหมายอิเล็กทรอนิกส์ (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e-mail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Marketing)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และ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ถูกพัฒนาตามความนิยมของสื่อออนไลน์ เช่น การใช้โปรแกรมค้นหาข้อมูล (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Search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Engine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Optimization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: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SEO)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การ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ทำการตลาดผ่านเครือข่ายสังคมออนไลน์ การวิเคราะห์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พฤติกรรม </a:t>
            </a:r>
          </a:p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เข้าถึงข้อมูลเว็บไซต์ของผู้ใช้ เป็นต้น</a:t>
            </a:r>
          </a:p>
        </p:txBody>
      </p:sp>
      <p:pic>
        <p:nvPicPr>
          <p:cNvPr id="5124" name="Picture 4" descr="Digital Marketing: Không mới nhưng cần cho mọi doanh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80" y="3639656"/>
            <a:ext cx="6527320" cy="33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C2DC956C-61CF-46CE-8DCC-3018AE238BE0}"/>
              </a:ext>
            </a:extLst>
          </p:cNvPr>
          <p:cNvSpPr/>
          <p:nvPr/>
        </p:nvSpPr>
        <p:spPr>
          <a:xfrm>
            <a:off x="195305" y="1007505"/>
            <a:ext cx="11717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อิเล็กทรอนิกส์มี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ความสัมพันธ์กันดังรูปที่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</a:t>
            </a:r>
            <a:endParaRPr lang="en-GB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461C72C7-F56C-41E5-BA38-CEB52414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" y="1543104"/>
            <a:ext cx="5839968" cy="46444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518199-8ABE-4183-9758-F0248D8AC98E}"/>
              </a:ext>
            </a:extLst>
          </p:cNvPr>
          <p:cNvSpPr/>
          <p:nvPr/>
        </p:nvSpPr>
        <p:spPr>
          <a:xfrm>
            <a:off x="654767" y="6272609"/>
            <a:ext cx="583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6.1 ความสัมพันธ์ของธุรกิจอิเล็กทรอนิกส์ พาณิชย์อิเล็กทรอนิกส์ และการตลาดอิเล็กทรอนิกส์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555" y="6523111"/>
            <a:ext cx="10833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/>
            <a:r>
              <a:rPr lang="th-TH" sz="14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sz="14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</a:t>
            </a:r>
            <a:r>
              <a:rPr lang="en-US" sz="14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:</a:t>
            </a:r>
            <a:r>
              <a:rPr lang="en-US" sz="14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</a:t>
            </a:r>
            <a:r>
              <a:rPr lang="th-TH" sz="14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ปรับปรุงจาก </a:t>
            </a:r>
            <a:r>
              <a:rPr lang="en-US" sz="14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https://sites.google.com/site/mrnapan22/5-2-khwam-taek-tang-khxng-e-marketing-e-business-laea-e-commerce</a:t>
            </a:r>
            <a:r>
              <a:rPr lang="th-TH" sz="14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)</a:t>
            </a:r>
            <a:endParaRPr lang="en-US" sz="1000" dirty="0">
              <a:effectLst/>
              <a:latin typeface="DB Helvethaica X 65 Med" panose="02000506090000020004" pitchFamily="2" charset="-34"/>
              <a:ea typeface="Times New Roman" panose="02020603050405020304" pitchFamily="18" charset="0"/>
              <a:cs typeface="DB Helvethaica X 65 Med" panose="0200050609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43699" y="1726657"/>
            <a:ext cx="49771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ดังนั้นธุรกิจ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อิเล็กทรอนิกส์จึงเป็นการดำเนินธุรกรรมผ่านสื่ออิเล็กทรอนิกส์ ทั้งภายในและระหว่างองค์กร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บริการลูกค้า การทำงานระหว่างคู่ค้าทางธุรกิจที่สื่อสารกับลูกค้าทั่วโลกกันผ่าน (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Internet)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การ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เชื่อมต่อระหว่างกันภายในองค์กร (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Intranet)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และ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การเชื่อมต่อระหว่างกันภายนอกองค์กร (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Extranet)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90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-2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73343" y="1132990"/>
            <a:ext cx="10845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ดังนั้นคำว่า ธุรกิจอิเล็กทรอนิกส์จึงครอบคลุมขอบเขตงานที่กว้างกว่าพาณิชย์อิเล็กทรอนิกส์และการตลาดอิเล็กทรอนิกส์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ซึ่งพาณิชย์อิเล็กทรอนิกส์จะมุ่งเน้นไปยังกระบวนการอันเกี่ยวเนื่องกับการทำธุรกรรมการซื้อหรือขายสินค้าผ่านเครือข่ายอินเทอร์เน็ตเป็นหลัก และการตลาดอิเล็กทรอนิกส์ที่เป็นการดำเนินกิจกรรมทางการตลาดโดยใช้เครื่องมืออิเล็กทรอนิกส์ต่างๆ จึงเป็นส่วนหนึ่งของธุรกิจอิเล็กทรอนิกส์</a:t>
            </a:r>
            <a:endParaRPr lang="en-GB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4338" name="Picture 2" descr="ปัจจุบันประเภทของ E-Commerce มีกี่ประเภทกันแน่? –  โครงการเพิ่มศักยภาพผู้ประกอบการออนไลน์ด้วย Digital Marketing ปี 256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2"/>
          <a:stretch/>
        </p:blipFill>
        <p:spPr bwMode="auto">
          <a:xfrm>
            <a:off x="5181600" y="3327401"/>
            <a:ext cx="47879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440"/>
          <a:stretch/>
        </p:blipFill>
        <p:spPr>
          <a:xfrm>
            <a:off x="0" y="0"/>
            <a:ext cx="12192000" cy="6884894"/>
          </a:xfrm>
          <a:prstGeom prst="rect">
            <a:avLst/>
          </a:prstGeom>
        </p:spPr>
      </p:pic>
      <p:sp>
        <p:nvSpPr>
          <p:cNvPr id="4" name="Google Shape;1208;p51"/>
          <p:cNvSpPr txBox="1">
            <a:spLocks/>
          </p:cNvSpPr>
          <p:nvPr/>
        </p:nvSpPr>
        <p:spPr>
          <a:xfrm>
            <a:off x="5830015" y="2794054"/>
            <a:ext cx="6168885" cy="2326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8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มิติของพาณิชย์อิเล็กทรอนิกส์</a:t>
            </a:r>
            <a:endParaRPr lang="en-GB" sz="8800" b="1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Google Shape;1210;p51"/>
          <p:cNvSpPr txBox="1">
            <a:spLocks/>
          </p:cNvSpPr>
          <p:nvPr/>
        </p:nvSpPr>
        <p:spPr>
          <a:xfrm>
            <a:off x="9263592" y="1215216"/>
            <a:ext cx="136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96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02</a:t>
            </a:r>
            <a:endParaRPr lang="en" sz="9600" b="1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452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มิติของพาณิชย์อิเล็กทรอนิกส์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F445B56-22A9-4227-B4B8-760EC963067D}"/>
              </a:ext>
            </a:extLst>
          </p:cNvPr>
          <p:cNvSpPr/>
          <p:nvPr/>
        </p:nvSpPr>
        <p:spPr>
          <a:xfrm>
            <a:off x="574760" y="1196287"/>
            <a:ext cx="10447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พาณิชย์อิเล็กทรอนิกส์มีรูปแบบการดำเนินงาน</a:t>
            </a:r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ซึ่งอาจเป็นพาณิชย์อิเล็กทรอนิกส์แบบเต็มหรือแบบบางส่วนก็ได้ ขึ้นอยู่กับระดับของความเป็นดิจิทัลขององค์กรใน 3 มิติ ดังนี้</a:t>
            </a:r>
            <a:endParaRPr lang="en-GB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831E971B-520E-4C8A-8C97-2B73E923F3AF}"/>
              </a:ext>
            </a:extLst>
          </p:cNvPr>
          <p:cNvSpPr/>
          <p:nvPr/>
        </p:nvSpPr>
        <p:spPr>
          <a:xfrm>
            <a:off x="574760" y="2273505"/>
            <a:ext cx="11277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1) ผลิตภัณฑ์หรือบริการที่ขาย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Product or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Service)</a:t>
            </a:r>
            <a:endParaRPr lang="th-TH" sz="3600" dirty="0" smtClean="0">
              <a:solidFill>
                <a:schemeClr val="accent1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2.2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กระบวนการ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Process)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เช่น การสั่งซื้อ การชำระเงินและการ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ดำเนินงาน</a:t>
            </a:r>
          </a:p>
          <a:p>
            <a:pPr>
              <a:lnSpc>
                <a:spcPct val="150000"/>
              </a:lnSpc>
            </a:pPr>
            <a:endParaRPr lang="th-TH" sz="10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lvl="0" algn="thaiDist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3) วิธีการส่งมอบ (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Delivery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Method)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วิธีการ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ส่งมอบสินค้าและบริการองค์กรเสมือน(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Virtual Organization)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ซึ่งถือเป็นพาณิชย์อิเล็กทรอนิกส์เต็มรูปแบบ (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Pure e-Commerce)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อย่างไร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ก็ตาม หากมีปัจจัยอย่างน้อยหนึ่งอย่าง</a:t>
            </a:r>
            <a:r>
              <a:rPr lang="th-TH" sz="3200" dirty="0" err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เป็นดิจิทัล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และส่วนที่เหลือทั้งหมดเป็นเชิง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กายภาพก็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จะถือว่าธุรกิจนั้นเป็นพาณิชย์อิเล็กทรอนิกส์แบบบางส่วน (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Partial e-Commerce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99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มิติของพาณิชย์อิเล็กทรอนิกส์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CFA3331E-9F9E-4E66-8678-D538C9068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36" y="1722016"/>
            <a:ext cx="5357838" cy="400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5033419-4846-44A4-A611-E33CDCD3D7C1}"/>
              </a:ext>
            </a:extLst>
          </p:cNvPr>
          <p:cNvSpPr/>
          <p:nvPr/>
        </p:nvSpPr>
        <p:spPr>
          <a:xfrm>
            <a:off x="4480406" y="6062294"/>
            <a:ext cx="3076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6.2 มิติของพาณิชย์อิเล็กทรอนิกส์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2E3B34A-8F0C-4C1A-A17B-3DB45860446B}"/>
              </a:ext>
            </a:extLst>
          </p:cNvPr>
          <p:cNvSpPr/>
          <p:nvPr/>
        </p:nvSpPr>
        <p:spPr>
          <a:xfrm>
            <a:off x="956252" y="1017319"/>
            <a:ext cx="5226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ระดับของความเป็นดิจิทัลขององค์กรใน 3 มิติ</a:t>
            </a:r>
            <a:endParaRPr lang="en-GB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404525" y="6277737"/>
            <a:ext cx="280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th-TH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sz="18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: </a:t>
            </a:r>
            <a:r>
              <a:rPr lang="en-US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http://dspace.bru.ac.th</a:t>
            </a:r>
            <a:r>
              <a:rPr lang="th-TH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)</a:t>
            </a:r>
            <a:endParaRPr lang="en-US" sz="1400" dirty="0">
              <a:effectLst/>
              <a:latin typeface="DB Helvethaica X 65 Med" panose="02000506090000020004" pitchFamily="2" charset="-34"/>
              <a:ea typeface="Times New Roman" panose="02020603050405020304" pitchFamily="18" charset="0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22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รูปภาพ 25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8A9CBC0-D00A-4F27-8239-D9F04CEB9D72}"/>
              </a:ext>
            </a:extLst>
          </p:cNvPr>
          <p:cNvSpPr/>
          <p:nvPr/>
        </p:nvSpPr>
        <p:spPr>
          <a:xfrm>
            <a:off x="825935" y="1235696"/>
            <a:ext cx="1003690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พาณิชย์อิเล็กทรอนิกส์ และการตลาด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endParaRPr lang="th-TH" sz="36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25935" y="5357909"/>
            <a:ext cx="52599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ทำการตลาดอิเล็กทรอนิกส์</a:t>
            </a:r>
            <a:endParaRPr lang="th-TH" sz="3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25934" y="4667906"/>
            <a:ext cx="77077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และข้อจำกัดของพาณิชย์อิเล็กทรอนิกส์</a:t>
            </a:r>
            <a:endParaRPr lang="th-TH" sz="3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25935" y="3981926"/>
            <a:ext cx="988166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หลักที่มีต่อการขับเคลื่อนไปสู่ระบบพาณิชย์อิเล็กทรอนิกส์</a:t>
            </a:r>
            <a:endParaRPr lang="th-TH" sz="3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25934" y="3287967"/>
            <a:ext cx="570620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ประเภท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ของพาณิชย์อิเล็กทรอนิกส์</a:t>
            </a:r>
            <a:endParaRPr lang="th-TH" sz="3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19140" y="2588339"/>
            <a:ext cx="764262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กรอบ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การดำเนินงานของพาณิชย์อิเล็กทรอนิกส์</a:t>
            </a:r>
            <a:endParaRPr lang="th-TH" sz="3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25935" y="1904997"/>
            <a:ext cx="573685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มิติ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ของพาณิชย์อิเล็กทรอนิกส์	</a:t>
            </a:r>
          </a:p>
        </p:txBody>
      </p:sp>
      <p:sp>
        <p:nvSpPr>
          <p:cNvPr id="24" name="Google Shape;194;p31"/>
          <p:cNvSpPr txBox="1">
            <a:spLocks/>
          </p:cNvSpPr>
          <p:nvPr/>
        </p:nvSpPr>
        <p:spPr>
          <a:xfrm>
            <a:off x="0" y="-1"/>
            <a:ext cx="12192000" cy="9091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หัวข้อการเรียนรู้</a:t>
            </a:r>
            <a:r>
              <a:rPr lang="th-TH" sz="4400" b="1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/>
            </a:r>
            <a:br>
              <a:rPr lang="th-TH" sz="4400" b="1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endParaRPr lang="th-TH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100" name="Google Shape;270;p20"/>
          <p:cNvGrpSpPr/>
          <p:nvPr/>
        </p:nvGrpSpPr>
        <p:grpSpPr>
          <a:xfrm>
            <a:off x="9445175" y="4002290"/>
            <a:ext cx="2524847" cy="2746446"/>
            <a:chOff x="2980338" y="1214650"/>
            <a:chExt cx="3183313" cy="3401901"/>
          </a:xfrm>
        </p:grpSpPr>
        <p:sp>
          <p:nvSpPr>
            <p:cNvPr id="101" name="Google Shape;271;p20"/>
            <p:cNvSpPr/>
            <p:nvPr/>
          </p:nvSpPr>
          <p:spPr>
            <a:xfrm>
              <a:off x="3243275" y="1553750"/>
              <a:ext cx="2657400" cy="2657400"/>
            </a:xfrm>
            <a:prstGeom prst="ellipse">
              <a:avLst/>
            </a:prstGeom>
            <a:noFill/>
            <a:ln w="19050" cap="flat" cmpd="sng">
              <a:solidFill>
                <a:srgbClr val="05738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grpSp>
          <p:nvGrpSpPr>
            <p:cNvPr id="102" name="Google Shape;272;p20"/>
            <p:cNvGrpSpPr/>
            <p:nvPr/>
          </p:nvGrpSpPr>
          <p:grpSpPr>
            <a:xfrm>
              <a:off x="2980338" y="1214650"/>
              <a:ext cx="3183313" cy="3401901"/>
              <a:chOff x="2980338" y="1214650"/>
              <a:chExt cx="3183313" cy="3401901"/>
            </a:xfrm>
          </p:grpSpPr>
          <p:grpSp>
            <p:nvGrpSpPr>
              <p:cNvPr id="103" name="Google Shape;273;p20"/>
              <p:cNvGrpSpPr/>
              <p:nvPr/>
            </p:nvGrpSpPr>
            <p:grpSpPr>
              <a:xfrm>
                <a:off x="3085258" y="1214650"/>
                <a:ext cx="3078393" cy="3401901"/>
                <a:chOff x="3085258" y="1214650"/>
                <a:chExt cx="3078393" cy="3401901"/>
              </a:xfrm>
            </p:grpSpPr>
            <p:sp>
              <p:nvSpPr>
                <p:cNvPr id="168" name="Google Shape;274;p20"/>
                <p:cNvSpPr/>
                <p:nvPr/>
              </p:nvSpPr>
              <p:spPr>
                <a:xfrm>
                  <a:off x="4128458" y="1214650"/>
                  <a:ext cx="991749" cy="3401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6" h="59466" extrusionOk="0">
                      <a:moveTo>
                        <a:pt x="8660" y="488"/>
                      </a:moveTo>
                      <a:cubicBezTo>
                        <a:pt x="10780" y="488"/>
                        <a:pt x="12852" y="3557"/>
                        <a:pt x="14399" y="8946"/>
                      </a:cubicBezTo>
                      <a:cubicBezTo>
                        <a:pt x="15989" y="14489"/>
                        <a:pt x="16874" y="21887"/>
                        <a:pt x="16874" y="29746"/>
                      </a:cubicBezTo>
                      <a:cubicBezTo>
                        <a:pt x="16874" y="37584"/>
                        <a:pt x="15989" y="44982"/>
                        <a:pt x="14399" y="50525"/>
                      </a:cubicBezTo>
                      <a:cubicBezTo>
                        <a:pt x="12852" y="55910"/>
                        <a:pt x="10780" y="58983"/>
                        <a:pt x="8660" y="58983"/>
                      </a:cubicBezTo>
                      <a:cubicBezTo>
                        <a:pt x="6562" y="58983"/>
                        <a:pt x="4463" y="55910"/>
                        <a:pt x="2937" y="50525"/>
                      </a:cubicBezTo>
                      <a:cubicBezTo>
                        <a:pt x="1347" y="44982"/>
                        <a:pt x="467" y="37584"/>
                        <a:pt x="467" y="29746"/>
                      </a:cubicBezTo>
                      <a:cubicBezTo>
                        <a:pt x="467" y="21887"/>
                        <a:pt x="1347" y="14489"/>
                        <a:pt x="2937" y="8946"/>
                      </a:cubicBezTo>
                      <a:cubicBezTo>
                        <a:pt x="4463" y="3557"/>
                        <a:pt x="6562" y="488"/>
                        <a:pt x="8660" y="488"/>
                      </a:cubicBezTo>
                      <a:close/>
                      <a:moveTo>
                        <a:pt x="8660" y="1"/>
                      </a:moveTo>
                      <a:cubicBezTo>
                        <a:pt x="6297" y="1"/>
                        <a:pt x="4108" y="3138"/>
                        <a:pt x="2476" y="8814"/>
                      </a:cubicBezTo>
                      <a:cubicBezTo>
                        <a:pt x="886" y="14399"/>
                        <a:pt x="1" y="21840"/>
                        <a:pt x="1" y="29746"/>
                      </a:cubicBezTo>
                      <a:cubicBezTo>
                        <a:pt x="1" y="37627"/>
                        <a:pt x="886" y="45072"/>
                        <a:pt x="2476" y="50658"/>
                      </a:cubicBezTo>
                      <a:cubicBezTo>
                        <a:pt x="4108" y="56334"/>
                        <a:pt x="6297" y="59465"/>
                        <a:pt x="8660" y="59465"/>
                      </a:cubicBezTo>
                      <a:cubicBezTo>
                        <a:pt x="11045" y="59465"/>
                        <a:pt x="13228" y="56334"/>
                        <a:pt x="14860" y="50658"/>
                      </a:cubicBezTo>
                      <a:cubicBezTo>
                        <a:pt x="16450" y="45072"/>
                        <a:pt x="17335" y="37627"/>
                        <a:pt x="17335" y="29746"/>
                      </a:cubicBezTo>
                      <a:cubicBezTo>
                        <a:pt x="17335" y="21840"/>
                        <a:pt x="16450" y="14399"/>
                        <a:pt x="14860" y="8814"/>
                      </a:cubicBezTo>
                      <a:cubicBezTo>
                        <a:pt x="13228" y="3138"/>
                        <a:pt x="11045" y="1"/>
                        <a:pt x="8660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  <p:sp>
              <p:nvSpPr>
                <p:cNvPr id="169" name="Google Shape;275;p20"/>
                <p:cNvSpPr/>
                <p:nvPr/>
              </p:nvSpPr>
              <p:spPr>
                <a:xfrm>
                  <a:off x="3085258" y="1958930"/>
                  <a:ext cx="3078393" cy="19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1" h="33451" extrusionOk="0">
                      <a:moveTo>
                        <a:pt x="47934" y="483"/>
                      </a:moveTo>
                      <a:cubicBezTo>
                        <a:pt x="50122" y="483"/>
                        <a:pt x="51622" y="1034"/>
                        <a:pt x="52221" y="2073"/>
                      </a:cubicBezTo>
                      <a:cubicBezTo>
                        <a:pt x="53281" y="3885"/>
                        <a:pt x="51643" y="7240"/>
                        <a:pt x="47759" y="11283"/>
                      </a:cubicBezTo>
                      <a:cubicBezTo>
                        <a:pt x="43763" y="15433"/>
                        <a:pt x="37801" y="19895"/>
                        <a:pt x="31002" y="23822"/>
                      </a:cubicBezTo>
                      <a:cubicBezTo>
                        <a:pt x="21262" y="29476"/>
                        <a:pt x="11612" y="32963"/>
                        <a:pt x="5872" y="32963"/>
                      </a:cubicBezTo>
                      <a:cubicBezTo>
                        <a:pt x="3662" y="32963"/>
                        <a:pt x="2184" y="32412"/>
                        <a:pt x="1590" y="31373"/>
                      </a:cubicBezTo>
                      <a:cubicBezTo>
                        <a:pt x="531" y="29566"/>
                        <a:pt x="2163" y="26206"/>
                        <a:pt x="6047" y="22168"/>
                      </a:cubicBezTo>
                      <a:cubicBezTo>
                        <a:pt x="10043" y="18019"/>
                        <a:pt x="16005" y="13578"/>
                        <a:pt x="22788" y="9624"/>
                      </a:cubicBezTo>
                      <a:cubicBezTo>
                        <a:pt x="32544" y="3996"/>
                        <a:pt x="42173" y="483"/>
                        <a:pt x="47934" y="483"/>
                      </a:cubicBezTo>
                      <a:close/>
                      <a:moveTo>
                        <a:pt x="47934" y="1"/>
                      </a:moveTo>
                      <a:cubicBezTo>
                        <a:pt x="45130" y="1"/>
                        <a:pt x="41309" y="838"/>
                        <a:pt x="36895" y="2428"/>
                      </a:cubicBezTo>
                      <a:cubicBezTo>
                        <a:pt x="32391" y="4060"/>
                        <a:pt x="27425" y="6402"/>
                        <a:pt x="22565" y="9227"/>
                      </a:cubicBezTo>
                      <a:cubicBezTo>
                        <a:pt x="15719" y="13180"/>
                        <a:pt x="9736" y="17664"/>
                        <a:pt x="5697" y="21861"/>
                      </a:cubicBezTo>
                      <a:cubicBezTo>
                        <a:pt x="1590" y="26100"/>
                        <a:pt x="1" y="29566"/>
                        <a:pt x="1166" y="31617"/>
                      </a:cubicBezTo>
                      <a:cubicBezTo>
                        <a:pt x="1877" y="32831"/>
                        <a:pt x="3466" y="33451"/>
                        <a:pt x="5872" y="33451"/>
                      </a:cubicBezTo>
                      <a:cubicBezTo>
                        <a:pt x="8676" y="33451"/>
                        <a:pt x="12497" y="32613"/>
                        <a:pt x="16890" y="31024"/>
                      </a:cubicBezTo>
                      <a:cubicBezTo>
                        <a:pt x="21416" y="29386"/>
                        <a:pt x="26386" y="27049"/>
                        <a:pt x="31241" y="24219"/>
                      </a:cubicBezTo>
                      <a:cubicBezTo>
                        <a:pt x="38087" y="20271"/>
                        <a:pt x="44070" y="15788"/>
                        <a:pt x="48114" y="11591"/>
                      </a:cubicBezTo>
                      <a:cubicBezTo>
                        <a:pt x="52200" y="7351"/>
                        <a:pt x="53811" y="3885"/>
                        <a:pt x="52618" y="1829"/>
                      </a:cubicBezTo>
                      <a:cubicBezTo>
                        <a:pt x="51935" y="615"/>
                        <a:pt x="50345" y="1"/>
                        <a:pt x="47934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  <p:sp>
              <p:nvSpPr>
                <p:cNvPr id="170" name="Google Shape;276;p20"/>
                <p:cNvSpPr/>
                <p:nvPr/>
              </p:nvSpPr>
              <p:spPr>
                <a:xfrm>
                  <a:off x="3085258" y="1958930"/>
                  <a:ext cx="3078393" cy="19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1" h="33451" extrusionOk="0">
                      <a:moveTo>
                        <a:pt x="5872" y="483"/>
                      </a:moveTo>
                      <a:cubicBezTo>
                        <a:pt x="11612" y="483"/>
                        <a:pt x="21262" y="3996"/>
                        <a:pt x="31002" y="9624"/>
                      </a:cubicBezTo>
                      <a:cubicBezTo>
                        <a:pt x="37801" y="13578"/>
                        <a:pt x="43763" y="18019"/>
                        <a:pt x="47759" y="22168"/>
                      </a:cubicBezTo>
                      <a:cubicBezTo>
                        <a:pt x="51643" y="26206"/>
                        <a:pt x="53281" y="29566"/>
                        <a:pt x="52221" y="31373"/>
                      </a:cubicBezTo>
                      <a:cubicBezTo>
                        <a:pt x="51622" y="32412"/>
                        <a:pt x="50122" y="32963"/>
                        <a:pt x="47934" y="32963"/>
                      </a:cubicBezTo>
                      <a:cubicBezTo>
                        <a:pt x="42173" y="32963"/>
                        <a:pt x="32544" y="29476"/>
                        <a:pt x="22788" y="23822"/>
                      </a:cubicBezTo>
                      <a:cubicBezTo>
                        <a:pt x="16005" y="19895"/>
                        <a:pt x="10043" y="15433"/>
                        <a:pt x="6047" y="11283"/>
                      </a:cubicBezTo>
                      <a:cubicBezTo>
                        <a:pt x="2163" y="7240"/>
                        <a:pt x="531" y="3885"/>
                        <a:pt x="1590" y="2073"/>
                      </a:cubicBezTo>
                      <a:cubicBezTo>
                        <a:pt x="2184" y="1034"/>
                        <a:pt x="3662" y="483"/>
                        <a:pt x="5872" y="483"/>
                      </a:cubicBezTo>
                      <a:close/>
                      <a:moveTo>
                        <a:pt x="5872" y="1"/>
                      </a:moveTo>
                      <a:cubicBezTo>
                        <a:pt x="3466" y="1"/>
                        <a:pt x="1877" y="615"/>
                        <a:pt x="1166" y="1829"/>
                      </a:cubicBezTo>
                      <a:cubicBezTo>
                        <a:pt x="1" y="3885"/>
                        <a:pt x="1590" y="7351"/>
                        <a:pt x="5697" y="11591"/>
                      </a:cubicBezTo>
                      <a:cubicBezTo>
                        <a:pt x="9736" y="15788"/>
                        <a:pt x="15719" y="20271"/>
                        <a:pt x="22565" y="24219"/>
                      </a:cubicBezTo>
                      <a:cubicBezTo>
                        <a:pt x="27425" y="27049"/>
                        <a:pt x="32391" y="29386"/>
                        <a:pt x="36895" y="31024"/>
                      </a:cubicBezTo>
                      <a:cubicBezTo>
                        <a:pt x="41309" y="32613"/>
                        <a:pt x="45130" y="33451"/>
                        <a:pt x="47934" y="33451"/>
                      </a:cubicBezTo>
                      <a:cubicBezTo>
                        <a:pt x="50345" y="33451"/>
                        <a:pt x="51935" y="32831"/>
                        <a:pt x="52618" y="31617"/>
                      </a:cubicBezTo>
                      <a:cubicBezTo>
                        <a:pt x="53811" y="29566"/>
                        <a:pt x="52200" y="26100"/>
                        <a:pt x="48114" y="21861"/>
                      </a:cubicBezTo>
                      <a:cubicBezTo>
                        <a:pt x="44070" y="17664"/>
                        <a:pt x="38087" y="13180"/>
                        <a:pt x="31241" y="9227"/>
                      </a:cubicBezTo>
                      <a:cubicBezTo>
                        <a:pt x="26386" y="6402"/>
                        <a:pt x="21416" y="4060"/>
                        <a:pt x="16890" y="2428"/>
                      </a:cubicBezTo>
                      <a:cubicBezTo>
                        <a:pt x="12497" y="838"/>
                        <a:pt x="8676" y="1"/>
                        <a:pt x="5872" y="1"/>
                      </a:cubicBezTo>
                      <a:close/>
                    </a:path>
                  </a:pathLst>
                </a:custGeom>
                <a:solidFill>
                  <a:srgbClr val="0573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B Helvethaica X 65 Med" panose="02000506090000020004" pitchFamily="2" charset="-34"/>
                    <a:cs typeface="DB Helvethaica X 65 Med" panose="02000506090000020004" pitchFamily="2" charset="-34"/>
                  </a:endParaRPr>
                </a:p>
              </p:txBody>
            </p:sp>
          </p:grpSp>
          <p:sp>
            <p:nvSpPr>
              <p:cNvPr id="104" name="Google Shape;277;p20"/>
              <p:cNvSpPr/>
              <p:nvPr/>
            </p:nvSpPr>
            <p:spPr>
              <a:xfrm>
                <a:off x="5529440" y="1817340"/>
                <a:ext cx="341128" cy="339927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42" extrusionOk="0">
                    <a:moveTo>
                      <a:pt x="2984" y="1"/>
                    </a:moveTo>
                    <a:cubicBezTo>
                      <a:pt x="1346" y="1"/>
                      <a:pt x="0" y="1326"/>
                      <a:pt x="0" y="2958"/>
                    </a:cubicBezTo>
                    <a:cubicBezTo>
                      <a:pt x="0" y="4617"/>
                      <a:pt x="1346" y="5942"/>
                      <a:pt x="2984" y="5942"/>
                    </a:cubicBezTo>
                    <a:cubicBezTo>
                      <a:pt x="4616" y="5942"/>
                      <a:pt x="5962" y="4617"/>
                      <a:pt x="5962" y="2958"/>
                    </a:cubicBezTo>
                    <a:cubicBezTo>
                      <a:pt x="5962" y="1326"/>
                      <a:pt x="4616" y="1"/>
                      <a:pt x="2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05" name="Google Shape;278;p20"/>
              <p:cNvSpPr/>
              <p:nvPr/>
            </p:nvSpPr>
            <p:spPr>
              <a:xfrm>
                <a:off x="5622805" y="1875578"/>
                <a:ext cx="192274" cy="19193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55" extrusionOk="0">
                    <a:moveTo>
                      <a:pt x="2796" y="562"/>
                    </a:moveTo>
                    <a:lnTo>
                      <a:pt x="2962" y="727"/>
                    </a:lnTo>
                    <a:lnTo>
                      <a:pt x="2963" y="726"/>
                    </a:lnTo>
                    <a:lnTo>
                      <a:pt x="2796" y="562"/>
                    </a:lnTo>
                    <a:close/>
                    <a:moveTo>
                      <a:pt x="2232" y="0"/>
                    </a:moveTo>
                    <a:lnTo>
                      <a:pt x="1" y="2205"/>
                    </a:lnTo>
                    <a:lnTo>
                      <a:pt x="425" y="2624"/>
                    </a:lnTo>
                    <a:lnTo>
                      <a:pt x="2629" y="398"/>
                    </a:lnTo>
                    <a:lnTo>
                      <a:pt x="2796" y="562"/>
                    </a:lnTo>
                    <a:lnTo>
                      <a:pt x="2232" y="0"/>
                    </a:lnTo>
                    <a:close/>
                    <a:moveTo>
                      <a:pt x="2962" y="727"/>
                    </a:moveTo>
                    <a:lnTo>
                      <a:pt x="732" y="2936"/>
                    </a:lnTo>
                    <a:lnTo>
                      <a:pt x="1129" y="3355"/>
                    </a:lnTo>
                    <a:lnTo>
                      <a:pt x="3360" y="1124"/>
                    </a:lnTo>
                    <a:lnTo>
                      <a:pt x="2962" y="7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06" name="Google Shape;279;p20"/>
              <p:cNvSpPr/>
              <p:nvPr/>
            </p:nvSpPr>
            <p:spPr>
              <a:xfrm>
                <a:off x="5605413" y="2061104"/>
                <a:ext cx="26544" cy="2557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447" extrusionOk="0">
                    <a:moveTo>
                      <a:pt x="66" y="1"/>
                    </a:moveTo>
                    <a:lnTo>
                      <a:pt x="18" y="308"/>
                    </a:lnTo>
                    <a:cubicBezTo>
                      <a:pt x="0" y="385"/>
                      <a:pt x="63" y="446"/>
                      <a:pt x="135" y="446"/>
                    </a:cubicBezTo>
                    <a:cubicBezTo>
                      <a:pt x="147" y="446"/>
                      <a:pt x="160" y="444"/>
                      <a:pt x="172" y="440"/>
                    </a:cubicBezTo>
                    <a:lnTo>
                      <a:pt x="464" y="398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07" name="Google Shape;280;p20"/>
              <p:cNvSpPr/>
              <p:nvPr/>
            </p:nvSpPr>
            <p:spPr>
              <a:xfrm>
                <a:off x="5610390" y="2009274"/>
                <a:ext cx="70708" cy="72196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62" extrusionOk="0">
                    <a:moveTo>
                      <a:pt x="85" y="0"/>
                    </a:moveTo>
                    <a:lnTo>
                      <a:pt x="0" y="684"/>
                    </a:lnTo>
                    <a:lnTo>
                      <a:pt x="594" y="1262"/>
                    </a:lnTo>
                    <a:lnTo>
                      <a:pt x="1235" y="115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08" name="Google Shape;281;p20"/>
              <p:cNvSpPr/>
              <p:nvPr/>
            </p:nvSpPr>
            <p:spPr>
              <a:xfrm>
                <a:off x="3035830" y="2201494"/>
                <a:ext cx="341128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3" extrusionOk="0">
                    <a:moveTo>
                      <a:pt x="2984" y="0"/>
                    </a:moveTo>
                    <a:cubicBezTo>
                      <a:pt x="1326" y="0"/>
                      <a:pt x="1" y="1346"/>
                      <a:pt x="1" y="2979"/>
                    </a:cubicBezTo>
                    <a:cubicBezTo>
                      <a:pt x="1" y="4637"/>
                      <a:pt x="1326" y="5962"/>
                      <a:pt x="2984" y="5962"/>
                    </a:cubicBezTo>
                    <a:cubicBezTo>
                      <a:pt x="4617" y="5962"/>
                      <a:pt x="5963" y="4637"/>
                      <a:pt x="5963" y="2979"/>
                    </a:cubicBezTo>
                    <a:cubicBezTo>
                      <a:pt x="5963" y="1346"/>
                      <a:pt x="4617" y="0"/>
                      <a:pt x="29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09" name="Google Shape;282;p20"/>
              <p:cNvSpPr/>
              <p:nvPr/>
            </p:nvSpPr>
            <p:spPr>
              <a:xfrm>
                <a:off x="3123187" y="2288507"/>
                <a:ext cx="166760" cy="16676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915" extrusionOk="0">
                    <a:moveTo>
                      <a:pt x="1653" y="774"/>
                    </a:moveTo>
                    <a:lnTo>
                      <a:pt x="1653" y="949"/>
                    </a:lnTo>
                    <a:lnTo>
                      <a:pt x="572" y="949"/>
                    </a:lnTo>
                    <a:lnTo>
                      <a:pt x="572" y="774"/>
                    </a:lnTo>
                    <a:close/>
                    <a:moveTo>
                      <a:pt x="2337" y="1171"/>
                    </a:moveTo>
                    <a:lnTo>
                      <a:pt x="2337" y="1346"/>
                    </a:lnTo>
                    <a:lnTo>
                      <a:pt x="572" y="1346"/>
                    </a:lnTo>
                    <a:lnTo>
                      <a:pt x="572" y="1171"/>
                    </a:lnTo>
                    <a:close/>
                    <a:moveTo>
                      <a:pt x="2337" y="1590"/>
                    </a:moveTo>
                    <a:lnTo>
                      <a:pt x="2337" y="1744"/>
                    </a:lnTo>
                    <a:lnTo>
                      <a:pt x="572" y="1744"/>
                    </a:lnTo>
                    <a:lnTo>
                      <a:pt x="572" y="1590"/>
                    </a:lnTo>
                    <a:close/>
                    <a:moveTo>
                      <a:pt x="2337" y="1987"/>
                    </a:moveTo>
                    <a:lnTo>
                      <a:pt x="2337" y="2141"/>
                    </a:lnTo>
                    <a:lnTo>
                      <a:pt x="572" y="2141"/>
                    </a:lnTo>
                    <a:lnTo>
                      <a:pt x="572" y="1987"/>
                    </a:lnTo>
                    <a:close/>
                    <a:moveTo>
                      <a:pt x="0" y="0"/>
                    </a:moveTo>
                    <a:lnTo>
                      <a:pt x="0" y="2915"/>
                    </a:lnTo>
                    <a:lnTo>
                      <a:pt x="2915" y="2915"/>
                    </a:lnTo>
                    <a:lnTo>
                      <a:pt x="29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0" name="Google Shape;283;p20"/>
              <p:cNvSpPr/>
              <p:nvPr/>
            </p:nvSpPr>
            <p:spPr>
              <a:xfrm>
                <a:off x="4702089" y="1299547"/>
                <a:ext cx="341128" cy="339584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36" extrusionOk="0">
                    <a:moveTo>
                      <a:pt x="2979" y="0"/>
                    </a:moveTo>
                    <a:cubicBezTo>
                      <a:pt x="1346" y="0"/>
                      <a:pt x="0" y="1325"/>
                      <a:pt x="0" y="2958"/>
                    </a:cubicBezTo>
                    <a:cubicBezTo>
                      <a:pt x="0" y="4611"/>
                      <a:pt x="1346" y="5936"/>
                      <a:pt x="2979" y="5936"/>
                    </a:cubicBezTo>
                    <a:cubicBezTo>
                      <a:pt x="4637" y="5936"/>
                      <a:pt x="5962" y="4611"/>
                      <a:pt x="5962" y="2958"/>
                    </a:cubicBezTo>
                    <a:cubicBezTo>
                      <a:pt x="5962" y="1325"/>
                      <a:pt x="4637" y="0"/>
                      <a:pt x="29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1" name="Google Shape;284;p20"/>
              <p:cNvSpPr/>
              <p:nvPr/>
            </p:nvSpPr>
            <p:spPr>
              <a:xfrm>
                <a:off x="4860042" y="1371401"/>
                <a:ext cx="31579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52" extrusionOk="0">
                    <a:moveTo>
                      <a:pt x="265" y="0"/>
                    </a:moveTo>
                    <a:cubicBezTo>
                      <a:pt x="112" y="0"/>
                      <a:pt x="0" y="133"/>
                      <a:pt x="0" y="287"/>
                    </a:cubicBezTo>
                    <a:cubicBezTo>
                      <a:pt x="0" y="440"/>
                      <a:pt x="112" y="552"/>
                      <a:pt x="265" y="552"/>
                    </a:cubicBezTo>
                    <a:cubicBezTo>
                      <a:pt x="419" y="552"/>
                      <a:pt x="551" y="440"/>
                      <a:pt x="551" y="287"/>
                    </a:cubicBezTo>
                    <a:cubicBezTo>
                      <a:pt x="551" y="133"/>
                      <a:pt x="419" y="0"/>
                      <a:pt x="265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2" name="Google Shape;285;p20"/>
              <p:cNvSpPr/>
              <p:nvPr/>
            </p:nvSpPr>
            <p:spPr>
              <a:xfrm>
                <a:off x="4848486" y="1347431"/>
                <a:ext cx="16476" cy="16419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87" extrusionOk="0">
                    <a:moveTo>
                      <a:pt x="133" y="1"/>
                    </a:moveTo>
                    <a:cubicBezTo>
                      <a:pt x="70" y="1"/>
                      <a:pt x="1" y="64"/>
                      <a:pt x="1" y="154"/>
                    </a:cubicBezTo>
                    <a:cubicBezTo>
                      <a:pt x="1" y="223"/>
                      <a:pt x="70" y="287"/>
                      <a:pt x="133" y="287"/>
                    </a:cubicBezTo>
                    <a:cubicBezTo>
                      <a:pt x="224" y="287"/>
                      <a:pt x="287" y="223"/>
                      <a:pt x="287" y="154"/>
                    </a:cubicBezTo>
                    <a:cubicBezTo>
                      <a:pt x="287" y="64"/>
                      <a:pt x="224" y="1"/>
                      <a:pt x="133" y="1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3" name="Google Shape;286;p20"/>
              <p:cNvSpPr/>
              <p:nvPr/>
            </p:nvSpPr>
            <p:spPr>
              <a:xfrm>
                <a:off x="4867593" y="1324719"/>
                <a:ext cx="16419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08" extrusionOk="0">
                    <a:moveTo>
                      <a:pt x="133" y="0"/>
                    </a:moveTo>
                    <a:cubicBezTo>
                      <a:pt x="64" y="0"/>
                      <a:pt x="1" y="64"/>
                      <a:pt x="1" y="154"/>
                    </a:cubicBezTo>
                    <a:cubicBezTo>
                      <a:pt x="1" y="244"/>
                      <a:pt x="64" y="308"/>
                      <a:pt x="133" y="308"/>
                    </a:cubicBezTo>
                    <a:cubicBezTo>
                      <a:pt x="218" y="308"/>
                      <a:pt x="287" y="244"/>
                      <a:pt x="287" y="154"/>
                    </a:cubicBezTo>
                    <a:cubicBezTo>
                      <a:pt x="287" y="64"/>
                      <a:pt x="218" y="0"/>
                      <a:pt x="133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4" name="Google Shape;287;p20"/>
              <p:cNvSpPr/>
              <p:nvPr/>
            </p:nvSpPr>
            <p:spPr>
              <a:xfrm>
                <a:off x="4780293" y="1416881"/>
                <a:ext cx="185924" cy="16041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804" extrusionOk="0">
                    <a:moveTo>
                      <a:pt x="1129" y="0"/>
                    </a:moveTo>
                    <a:cubicBezTo>
                      <a:pt x="1082" y="0"/>
                      <a:pt x="1039" y="43"/>
                      <a:pt x="1039" y="90"/>
                    </a:cubicBezTo>
                    <a:lnTo>
                      <a:pt x="1039" y="885"/>
                    </a:lnTo>
                    <a:cubicBezTo>
                      <a:pt x="1039" y="949"/>
                      <a:pt x="1018" y="1018"/>
                      <a:pt x="997" y="1060"/>
                    </a:cubicBezTo>
                    <a:lnTo>
                      <a:pt x="133" y="2343"/>
                    </a:lnTo>
                    <a:cubicBezTo>
                      <a:pt x="1" y="2539"/>
                      <a:pt x="133" y="2804"/>
                      <a:pt x="377" y="2804"/>
                    </a:cubicBezTo>
                    <a:lnTo>
                      <a:pt x="2852" y="2804"/>
                    </a:lnTo>
                    <a:cubicBezTo>
                      <a:pt x="3095" y="2804"/>
                      <a:pt x="3249" y="2539"/>
                      <a:pt x="3117" y="2343"/>
                    </a:cubicBezTo>
                    <a:lnTo>
                      <a:pt x="2253" y="1060"/>
                    </a:lnTo>
                    <a:cubicBezTo>
                      <a:pt x="2210" y="1018"/>
                      <a:pt x="2210" y="949"/>
                      <a:pt x="2210" y="885"/>
                    </a:cubicBezTo>
                    <a:lnTo>
                      <a:pt x="2210" y="90"/>
                    </a:lnTo>
                    <a:cubicBezTo>
                      <a:pt x="2210" y="43"/>
                      <a:pt x="2168" y="0"/>
                      <a:pt x="20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5" name="Google Shape;288;p20"/>
              <p:cNvSpPr/>
              <p:nvPr/>
            </p:nvSpPr>
            <p:spPr>
              <a:xfrm>
                <a:off x="4816964" y="1493369"/>
                <a:ext cx="44336" cy="63443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109" extrusionOk="0">
                    <a:moveTo>
                      <a:pt x="706" y="1"/>
                    </a:moveTo>
                    <a:cubicBezTo>
                      <a:pt x="683" y="1"/>
                      <a:pt x="657" y="16"/>
                      <a:pt x="642" y="31"/>
                    </a:cubicBezTo>
                    <a:lnTo>
                      <a:pt x="22" y="1006"/>
                    </a:lnTo>
                    <a:cubicBezTo>
                      <a:pt x="1" y="1027"/>
                      <a:pt x="1" y="1069"/>
                      <a:pt x="43" y="1090"/>
                    </a:cubicBezTo>
                    <a:cubicBezTo>
                      <a:pt x="55" y="1102"/>
                      <a:pt x="69" y="1108"/>
                      <a:pt x="83" y="1108"/>
                    </a:cubicBezTo>
                    <a:cubicBezTo>
                      <a:pt x="102" y="1108"/>
                      <a:pt x="121" y="1097"/>
                      <a:pt x="133" y="1069"/>
                    </a:cubicBezTo>
                    <a:lnTo>
                      <a:pt x="753" y="99"/>
                    </a:lnTo>
                    <a:cubicBezTo>
                      <a:pt x="775" y="78"/>
                      <a:pt x="753" y="31"/>
                      <a:pt x="732" y="9"/>
                    </a:cubicBezTo>
                    <a:cubicBezTo>
                      <a:pt x="724" y="3"/>
                      <a:pt x="715" y="1"/>
                      <a:pt x="706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6" name="Google Shape;289;p20"/>
              <p:cNvSpPr/>
              <p:nvPr/>
            </p:nvSpPr>
            <p:spPr>
              <a:xfrm>
                <a:off x="4815762" y="1537648"/>
                <a:ext cx="20366" cy="15389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9" extrusionOk="0">
                    <a:moveTo>
                      <a:pt x="88" y="0"/>
                    </a:moveTo>
                    <a:cubicBezTo>
                      <a:pt x="65" y="0"/>
                      <a:pt x="37" y="15"/>
                      <a:pt x="22" y="30"/>
                    </a:cubicBezTo>
                    <a:cubicBezTo>
                      <a:pt x="1" y="78"/>
                      <a:pt x="1" y="120"/>
                      <a:pt x="43" y="120"/>
                    </a:cubicBezTo>
                    <a:lnTo>
                      <a:pt x="244" y="253"/>
                    </a:lnTo>
                    <a:cubicBezTo>
                      <a:pt x="255" y="263"/>
                      <a:pt x="271" y="269"/>
                      <a:pt x="287" y="269"/>
                    </a:cubicBezTo>
                    <a:cubicBezTo>
                      <a:pt x="303" y="269"/>
                      <a:pt x="319" y="263"/>
                      <a:pt x="329" y="253"/>
                    </a:cubicBezTo>
                    <a:cubicBezTo>
                      <a:pt x="356" y="210"/>
                      <a:pt x="329" y="163"/>
                      <a:pt x="308" y="142"/>
                    </a:cubicBezTo>
                    <a:lnTo>
                      <a:pt x="112" y="9"/>
                    </a:lnTo>
                    <a:cubicBezTo>
                      <a:pt x="106" y="3"/>
                      <a:pt x="97" y="0"/>
                      <a:pt x="88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7" name="Google Shape;290;p20"/>
              <p:cNvSpPr/>
              <p:nvPr/>
            </p:nvSpPr>
            <p:spPr>
              <a:xfrm>
                <a:off x="4824573" y="1524605"/>
                <a:ext cx="19165" cy="1561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73" extrusionOk="0">
                    <a:moveTo>
                      <a:pt x="60" y="1"/>
                    </a:moveTo>
                    <a:cubicBezTo>
                      <a:pt x="35" y="1"/>
                      <a:pt x="13" y="12"/>
                      <a:pt x="0" y="41"/>
                    </a:cubicBezTo>
                    <a:cubicBezTo>
                      <a:pt x="0" y="62"/>
                      <a:pt x="0" y="105"/>
                      <a:pt x="22" y="126"/>
                    </a:cubicBezTo>
                    <a:lnTo>
                      <a:pt x="223" y="258"/>
                    </a:lnTo>
                    <a:cubicBezTo>
                      <a:pt x="240" y="267"/>
                      <a:pt x="258" y="272"/>
                      <a:pt x="274" y="272"/>
                    </a:cubicBezTo>
                    <a:cubicBezTo>
                      <a:pt x="298" y="272"/>
                      <a:pt x="319" y="262"/>
                      <a:pt x="334" y="237"/>
                    </a:cubicBezTo>
                    <a:cubicBezTo>
                      <a:pt x="334" y="216"/>
                      <a:pt x="334" y="173"/>
                      <a:pt x="308" y="147"/>
                    </a:cubicBezTo>
                    <a:lnTo>
                      <a:pt x="112" y="15"/>
                    </a:lnTo>
                    <a:cubicBezTo>
                      <a:pt x="95" y="6"/>
                      <a:pt x="77" y="1"/>
                      <a:pt x="60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8" name="Google Shape;291;p20"/>
              <p:cNvSpPr/>
              <p:nvPr/>
            </p:nvSpPr>
            <p:spPr>
              <a:xfrm>
                <a:off x="4832124" y="1511104"/>
                <a:ext cx="20366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78" extrusionOk="0">
                    <a:moveTo>
                      <a:pt x="95" y="1"/>
                    </a:moveTo>
                    <a:cubicBezTo>
                      <a:pt x="65" y="1"/>
                      <a:pt x="37" y="18"/>
                      <a:pt x="22" y="33"/>
                    </a:cubicBezTo>
                    <a:cubicBezTo>
                      <a:pt x="1" y="76"/>
                      <a:pt x="22" y="118"/>
                      <a:pt x="43" y="118"/>
                    </a:cubicBezTo>
                    <a:lnTo>
                      <a:pt x="245" y="277"/>
                    </a:lnTo>
                    <a:cubicBezTo>
                      <a:pt x="287" y="277"/>
                      <a:pt x="335" y="277"/>
                      <a:pt x="335" y="251"/>
                    </a:cubicBezTo>
                    <a:cubicBezTo>
                      <a:pt x="356" y="208"/>
                      <a:pt x="356" y="166"/>
                      <a:pt x="335" y="145"/>
                    </a:cubicBezTo>
                    <a:lnTo>
                      <a:pt x="133" y="12"/>
                    </a:lnTo>
                    <a:cubicBezTo>
                      <a:pt x="121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19" name="Google Shape;292;p20"/>
              <p:cNvSpPr/>
              <p:nvPr/>
            </p:nvSpPr>
            <p:spPr>
              <a:xfrm>
                <a:off x="4840934" y="1498232"/>
                <a:ext cx="20366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8" extrusionOk="0">
                    <a:moveTo>
                      <a:pt x="77" y="1"/>
                    </a:moveTo>
                    <a:cubicBezTo>
                      <a:pt x="58" y="1"/>
                      <a:pt x="37" y="11"/>
                      <a:pt x="22" y="36"/>
                    </a:cubicBezTo>
                    <a:cubicBezTo>
                      <a:pt x="0" y="57"/>
                      <a:pt x="0" y="105"/>
                      <a:pt x="48" y="126"/>
                    </a:cubicBezTo>
                    <a:lnTo>
                      <a:pt x="244" y="258"/>
                    </a:lnTo>
                    <a:cubicBezTo>
                      <a:pt x="250" y="264"/>
                      <a:pt x="259" y="267"/>
                      <a:pt x="268" y="267"/>
                    </a:cubicBezTo>
                    <a:cubicBezTo>
                      <a:pt x="291" y="267"/>
                      <a:pt x="319" y="252"/>
                      <a:pt x="334" y="237"/>
                    </a:cubicBezTo>
                    <a:cubicBezTo>
                      <a:pt x="356" y="211"/>
                      <a:pt x="334" y="168"/>
                      <a:pt x="313" y="147"/>
                    </a:cubicBezTo>
                    <a:lnTo>
                      <a:pt x="112" y="14"/>
                    </a:lnTo>
                    <a:cubicBezTo>
                      <a:pt x="103" y="6"/>
                      <a:pt x="91" y="1"/>
                      <a:pt x="77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0" name="Google Shape;293;p20"/>
              <p:cNvSpPr/>
              <p:nvPr/>
            </p:nvSpPr>
            <p:spPr>
              <a:xfrm>
                <a:off x="5527038" y="2904813"/>
                <a:ext cx="339870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963" extrusionOk="0">
                    <a:moveTo>
                      <a:pt x="2957" y="1"/>
                    </a:moveTo>
                    <a:cubicBezTo>
                      <a:pt x="1325" y="1"/>
                      <a:pt x="0" y="1326"/>
                      <a:pt x="0" y="2984"/>
                    </a:cubicBezTo>
                    <a:cubicBezTo>
                      <a:pt x="0" y="4617"/>
                      <a:pt x="1325" y="5963"/>
                      <a:pt x="2957" y="5963"/>
                    </a:cubicBezTo>
                    <a:cubicBezTo>
                      <a:pt x="4616" y="5963"/>
                      <a:pt x="5941" y="4617"/>
                      <a:pt x="5941" y="2984"/>
                    </a:cubicBezTo>
                    <a:cubicBezTo>
                      <a:pt x="5941" y="1326"/>
                      <a:pt x="4616" y="1"/>
                      <a:pt x="2957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1" name="Google Shape;294;p20"/>
              <p:cNvSpPr/>
              <p:nvPr/>
            </p:nvSpPr>
            <p:spPr>
              <a:xfrm>
                <a:off x="5596432" y="3030042"/>
                <a:ext cx="193190" cy="81006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1416" extrusionOk="0">
                    <a:moveTo>
                      <a:pt x="1082" y="1"/>
                    </a:moveTo>
                    <a:lnTo>
                      <a:pt x="1" y="1103"/>
                    </a:lnTo>
                    <a:lnTo>
                      <a:pt x="175" y="1257"/>
                    </a:lnTo>
                    <a:lnTo>
                      <a:pt x="1082" y="329"/>
                    </a:lnTo>
                    <a:lnTo>
                      <a:pt x="2142" y="1416"/>
                    </a:lnTo>
                    <a:lnTo>
                      <a:pt x="3376" y="266"/>
                    </a:lnTo>
                    <a:lnTo>
                      <a:pt x="3223" y="91"/>
                    </a:lnTo>
                    <a:lnTo>
                      <a:pt x="2142" y="1103"/>
                    </a:lnTo>
                    <a:lnTo>
                      <a:pt x="10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2" name="Google Shape;295;p20"/>
              <p:cNvSpPr/>
              <p:nvPr/>
            </p:nvSpPr>
            <p:spPr>
              <a:xfrm>
                <a:off x="5771948" y="3022490"/>
                <a:ext cx="30377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52" extrusionOk="0">
                    <a:moveTo>
                      <a:pt x="266" y="0"/>
                    </a:moveTo>
                    <a:cubicBezTo>
                      <a:pt x="112" y="0"/>
                      <a:pt x="1" y="133"/>
                      <a:pt x="1" y="265"/>
                    </a:cubicBezTo>
                    <a:cubicBezTo>
                      <a:pt x="1" y="419"/>
                      <a:pt x="112" y="551"/>
                      <a:pt x="266" y="551"/>
                    </a:cubicBezTo>
                    <a:cubicBezTo>
                      <a:pt x="420" y="551"/>
                      <a:pt x="531" y="419"/>
                      <a:pt x="531" y="265"/>
                    </a:cubicBezTo>
                    <a:cubicBezTo>
                      <a:pt x="531" y="133"/>
                      <a:pt x="420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3" name="Google Shape;296;p20"/>
              <p:cNvSpPr/>
              <p:nvPr/>
            </p:nvSpPr>
            <p:spPr>
              <a:xfrm>
                <a:off x="5702554" y="3086735"/>
                <a:ext cx="30377" cy="3037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5" y="1"/>
                    </a:moveTo>
                    <a:cubicBezTo>
                      <a:pt x="133" y="1"/>
                      <a:pt x="0" y="112"/>
                      <a:pt x="0" y="266"/>
                    </a:cubicBezTo>
                    <a:cubicBezTo>
                      <a:pt x="0" y="425"/>
                      <a:pt x="133" y="531"/>
                      <a:pt x="265" y="531"/>
                    </a:cubicBezTo>
                    <a:cubicBezTo>
                      <a:pt x="419" y="531"/>
                      <a:pt x="530" y="425"/>
                      <a:pt x="530" y="266"/>
                    </a:cubicBezTo>
                    <a:cubicBezTo>
                      <a:pt x="530" y="112"/>
                      <a:pt x="419" y="1"/>
                      <a:pt x="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4" name="Google Shape;297;p20"/>
              <p:cNvSpPr/>
              <p:nvPr/>
            </p:nvSpPr>
            <p:spPr>
              <a:xfrm>
                <a:off x="5643114" y="3022490"/>
                <a:ext cx="30377" cy="3157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52" extrusionOk="0">
                    <a:moveTo>
                      <a:pt x="266" y="0"/>
                    </a:moveTo>
                    <a:cubicBezTo>
                      <a:pt x="133" y="0"/>
                      <a:pt x="1" y="133"/>
                      <a:pt x="1" y="265"/>
                    </a:cubicBezTo>
                    <a:cubicBezTo>
                      <a:pt x="1" y="419"/>
                      <a:pt x="133" y="551"/>
                      <a:pt x="266" y="551"/>
                    </a:cubicBezTo>
                    <a:cubicBezTo>
                      <a:pt x="419" y="551"/>
                      <a:pt x="531" y="419"/>
                      <a:pt x="531" y="265"/>
                    </a:cubicBezTo>
                    <a:cubicBezTo>
                      <a:pt x="531" y="133"/>
                      <a:pt x="419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5" name="Google Shape;298;p20"/>
              <p:cNvSpPr/>
              <p:nvPr/>
            </p:nvSpPr>
            <p:spPr>
              <a:xfrm>
                <a:off x="5595230" y="2983360"/>
                <a:ext cx="205890" cy="173167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3027" extrusionOk="0">
                    <a:moveTo>
                      <a:pt x="133" y="0"/>
                    </a:moveTo>
                    <a:cubicBezTo>
                      <a:pt x="64" y="0"/>
                      <a:pt x="0" y="43"/>
                      <a:pt x="0" y="112"/>
                    </a:cubicBezTo>
                    <a:lnTo>
                      <a:pt x="0" y="2915"/>
                    </a:lnTo>
                    <a:cubicBezTo>
                      <a:pt x="0" y="2936"/>
                      <a:pt x="22" y="2958"/>
                      <a:pt x="43" y="2979"/>
                    </a:cubicBezTo>
                    <a:cubicBezTo>
                      <a:pt x="64" y="3000"/>
                      <a:pt x="85" y="3026"/>
                      <a:pt x="133" y="3026"/>
                    </a:cubicBezTo>
                    <a:lnTo>
                      <a:pt x="3487" y="3026"/>
                    </a:lnTo>
                    <a:cubicBezTo>
                      <a:pt x="3556" y="3026"/>
                      <a:pt x="3599" y="2979"/>
                      <a:pt x="3599" y="2915"/>
                    </a:cubicBezTo>
                    <a:cubicBezTo>
                      <a:pt x="3599" y="2846"/>
                      <a:pt x="3556" y="2804"/>
                      <a:pt x="3487" y="2804"/>
                    </a:cubicBezTo>
                    <a:lnTo>
                      <a:pt x="244" y="2804"/>
                    </a:lnTo>
                    <a:lnTo>
                      <a:pt x="244" y="112"/>
                    </a:lnTo>
                    <a:cubicBezTo>
                      <a:pt x="244" y="43"/>
                      <a:pt x="175" y="0"/>
                      <a:pt x="1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6" name="Google Shape;299;p20"/>
              <p:cNvSpPr/>
              <p:nvPr/>
            </p:nvSpPr>
            <p:spPr>
              <a:xfrm>
                <a:off x="4179087" y="4144174"/>
                <a:ext cx="341128" cy="341128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3" extrusionOk="0">
                    <a:moveTo>
                      <a:pt x="2979" y="1"/>
                    </a:moveTo>
                    <a:cubicBezTo>
                      <a:pt x="1347" y="1"/>
                      <a:pt x="1" y="1347"/>
                      <a:pt x="1" y="2979"/>
                    </a:cubicBezTo>
                    <a:cubicBezTo>
                      <a:pt x="1" y="4617"/>
                      <a:pt x="1347" y="5963"/>
                      <a:pt x="2979" y="5963"/>
                    </a:cubicBezTo>
                    <a:cubicBezTo>
                      <a:pt x="4617" y="5963"/>
                      <a:pt x="5963" y="4617"/>
                      <a:pt x="5963" y="2979"/>
                    </a:cubicBezTo>
                    <a:cubicBezTo>
                      <a:pt x="5963" y="1347"/>
                      <a:pt x="4617" y="1"/>
                      <a:pt x="2979" y="1"/>
                    </a:cubicBezTo>
                    <a:close/>
                  </a:path>
                </a:pathLst>
              </a:custGeom>
              <a:solidFill>
                <a:srgbClr val="F2AE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7" name="Google Shape;300;p20"/>
              <p:cNvSpPr/>
              <p:nvPr/>
            </p:nvSpPr>
            <p:spPr>
              <a:xfrm>
                <a:off x="4273711" y="4238796"/>
                <a:ext cx="151600" cy="151657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2651" extrusionOk="0">
                    <a:moveTo>
                      <a:pt x="1325" y="398"/>
                    </a:moveTo>
                    <a:cubicBezTo>
                      <a:pt x="1415" y="398"/>
                      <a:pt x="1458" y="467"/>
                      <a:pt x="1458" y="530"/>
                    </a:cubicBezTo>
                    <a:lnTo>
                      <a:pt x="1458" y="1262"/>
                    </a:lnTo>
                    <a:lnTo>
                      <a:pt x="1945" y="1617"/>
                    </a:lnTo>
                    <a:cubicBezTo>
                      <a:pt x="2014" y="1680"/>
                      <a:pt x="2035" y="1770"/>
                      <a:pt x="1988" y="1813"/>
                    </a:cubicBezTo>
                    <a:cubicBezTo>
                      <a:pt x="1945" y="1855"/>
                      <a:pt x="1903" y="1882"/>
                      <a:pt x="1855" y="1882"/>
                    </a:cubicBezTo>
                    <a:cubicBezTo>
                      <a:pt x="1834" y="1882"/>
                      <a:pt x="1813" y="1882"/>
                      <a:pt x="1791" y="1855"/>
                    </a:cubicBezTo>
                    <a:lnTo>
                      <a:pt x="1240" y="1437"/>
                    </a:lnTo>
                    <a:cubicBezTo>
                      <a:pt x="1193" y="1415"/>
                      <a:pt x="1193" y="1373"/>
                      <a:pt x="1193" y="1325"/>
                    </a:cubicBezTo>
                    <a:lnTo>
                      <a:pt x="1193" y="530"/>
                    </a:lnTo>
                    <a:cubicBezTo>
                      <a:pt x="1193" y="467"/>
                      <a:pt x="1240" y="398"/>
                      <a:pt x="1325" y="398"/>
                    </a:cubicBezTo>
                    <a:close/>
                    <a:moveTo>
                      <a:pt x="1325" y="0"/>
                    </a:moveTo>
                    <a:cubicBezTo>
                      <a:pt x="599" y="0"/>
                      <a:pt x="0" y="599"/>
                      <a:pt x="0" y="1325"/>
                    </a:cubicBezTo>
                    <a:cubicBezTo>
                      <a:pt x="0" y="2057"/>
                      <a:pt x="599" y="2650"/>
                      <a:pt x="1325" y="2650"/>
                    </a:cubicBezTo>
                    <a:cubicBezTo>
                      <a:pt x="2056" y="2650"/>
                      <a:pt x="2650" y="2057"/>
                      <a:pt x="2650" y="1325"/>
                    </a:cubicBezTo>
                    <a:cubicBezTo>
                      <a:pt x="2650" y="599"/>
                      <a:pt x="2056" y="0"/>
                      <a:pt x="1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8" name="Google Shape;301;p20"/>
              <p:cNvSpPr/>
              <p:nvPr/>
            </p:nvSpPr>
            <p:spPr>
              <a:xfrm>
                <a:off x="4256090" y="4221233"/>
                <a:ext cx="187126" cy="187069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3270" extrusionOk="0">
                    <a:moveTo>
                      <a:pt x="1633" y="175"/>
                    </a:moveTo>
                    <a:cubicBezTo>
                      <a:pt x="2428" y="175"/>
                      <a:pt x="3090" y="837"/>
                      <a:pt x="3090" y="1632"/>
                    </a:cubicBezTo>
                    <a:cubicBezTo>
                      <a:pt x="3090" y="2427"/>
                      <a:pt x="2428" y="3090"/>
                      <a:pt x="1633" y="3090"/>
                    </a:cubicBezTo>
                    <a:cubicBezTo>
                      <a:pt x="838" y="3090"/>
                      <a:pt x="176" y="2427"/>
                      <a:pt x="176" y="1632"/>
                    </a:cubicBezTo>
                    <a:cubicBezTo>
                      <a:pt x="176" y="837"/>
                      <a:pt x="838" y="175"/>
                      <a:pt x="1633" y="175"/>
                    </a:cubicBezTo>
                    <a:close/>
                    <a:moveTo>
                      <a:pt x="1633" y="0"/>
                    </a:moveTo>
                    <a:cubicBezTo>
                      <a:pt x="732" y="0"/>
                      <a:pt x="1" y="731"/>
                      <a:pt x="1" y="1632"/>
                    </a:cubicBezTo>
                    <a:cubicBezTo>
                      <a:pt x="1" y="2538"/>
                      <a:pt x="732" y="3270"/>
                      <a:pt x="1633" y="3270"/>
                    </a:cubicBezTo>
                    <a:cubicBezTo>
                      <a:pt x="2539" y="3270"/>
                      <a:pt x="3271" y="2538"/>
                      <a:pt x="3271" y="1632"/>
                    </a:cubicBezTo>
                    <a:cubicBezTo>
                      <a:pt x="3271" y="731"/>
                      <a:pt x="2539" y="0"/>
                      <a:pt x="1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29" name="Google Shape;302;p20"/>
              <p:cNvSpPr/>
              <p:nvPr/>
            </p:nvSpPr>
            <p:spPr>
              <a:xfrm>
                <a:off x="3270786" y="3660363"/>
                <a:ext cx="341128" cy="341071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5962" extrusionOk="0">
                    <a:moveTo>
                      <a:pt x="2984" y="0"/>
                    </a:moveTo>
                    <a:cubicBezTo>
                      <a:pt x="1347" y="0"/>
                      <a:pt x="1" y="1346"/>
                      <a:pt x="1" y="2984"/>
                    </a:cubicBezTo>
                    <a:cubicBezTo>
                      <a:pt x="1" y="4616"/>
                      <a:pt x="1347" y="5962"/>
                      <a:pt x="2984" y="5962"/>
                    </a:cubicBezTo>
                    <a:cubicBezTo>
                      <a:pt x="4617" y="5962"/>
                      <a:pt x="5963" y="4616"/>
                      <a:pt x="5963" y="2984"/>
                    </a:cubicBezTo>
                    <a:cubicBezTo>
                      <a:pt x="5963" y="1346"/>
                      <a:pt x="4617" y="0"/>
                      <a:pt x="2984" y="0"/>
                    </a:cubicBez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0" name="Google Shape;303;p20"/>
              <p:cNvSpPr/>
              <p:nvPr/>
            </p:nvSpPr>
            <p:spPr>
              <a:xfrm>
                <a:off x="3337777" y="3713395"/>
                <a:ext cx="207148" cy="20589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599" extrusionOk="0">
                    <a:moveTo>
                      <a:pt x="1416" y="2253"/>
                    </a:moveTo>
                    <a:lnTo>
                      <a:pt x="1416" y="2761"/>
                    </a:lnTo>
                    <a:lnTo>
                      <a:pt x="907" y="2761"/>
                    </a:lnTo>
                    <a:lnTo>
                      <a:pt x="907" y="2253"/>
                    </a:lnTo>
                    <a:close/>
                    <a:moveTo>
                      <a:pt x="1813" y="0"/>
                    </a:moveTo>
                    <a:lnTo>
                      <a:pt x="1" y="1680"/>
                    </a:lnTo>
                    <a:lnTo>
                      <a:pt x="356" y="1680"/>
                    </a:lnTo>
                    <a:lnTo>
                      <a:pt x="356" y="3599"/>
                    </a:lnTo>
                    <a:lnTo>
                      <a:pt x="1988" y="3599"/>
                    </a:lnTo>
                    <a:lnTo>
                      <a:pt x="1988" y="2518"/>
                    </a:lnTo>
                    <a:lnTo>
                      <a:pt x="2714" y="2518"/>
                    </a:lnTo>
                    <a:lnTo>
                      <a:pt x="2714" y="3599"/>
                    </a:lnTo>
                    <a:lnTo>
                      <a:pt x="3271" y="3599"/>
                    </a:lnTo>
                    <a:lnTo>
                      <a:pt x="3271" y="1680"/>
                    </a:lnTo>
                    <a:lnTo>
                      <a:pt x="3620" y="1680"/>
                    </a:lnTo>
                    <a:lnTo>
                      <a:pt x="18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1" name="Google Shape;304;p20"/>
              <p:cNvSpPr/>
              <p:nvPr/>
            </p:nvSpPr>
            <p:spPr>
              <a:xfrm>
                <a:off x="4195506" y="2490682"/>
                <a:ext cx="848902" cy="848959"/>
              </a:xfrm>
              <a:custGeom>
                <a:avLst/>
                <a:gdLst/>
                <a:ahLst/>
                <a:cxnLst/>
                <a:rect l="l" t="t" r="r" b="b"/>
                <a:pathLst>
                  <a:path w="14839" h="14840" extrusionOk="0">
                    <a:moveTo>
                      <a:pt x="7419" y="1"/>
                    </a:moveTo>
                    <a:cubicBezTo>
                      <a:pt x="3333" y="1"/>
                      <a:pt x="0" y="3334"/>
                      <a:pt x="0" y="7420"/>
                    </a:cubicBezTo>
                    <a:cubicBezTo>
                      <a:pt x="0" y="11527"/>
                      <a:pt x="3333" y="14839"/>
                      <a:pt x="7419" y="14839"/>
                    </a:cubicBezTo>
                    <a:cubicBezTo>
                      <a:pt x="11526" y="14839"/>
                      <a:pt x="14838" y="11527"/>
                      <a:pt x="14838" y="7420"/>
                    </a:cubicBezTo>
                    <a:cubicBezTo>
                      <a:pt x="14838" y="3334"/>
                      <a:pt x="11526" y="1"/>
                      <a:pt x="7419" y="1"/>
                    </a:cubicBezTo>
                    <a:close/>
                  </a:path>
                </a:pathLst>
              </a:custGeom>
              <a:solidFill>
                <a:srgbClr val="8BC2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2" name="Google Shape;305;p20"/>
              <p:cNvSpPr/>
              <p:nvPr/>
            </p:nvSpPr>
            <p:spPr>
              <a:xfrm>
                <a:off x="5342368" y="3921977"/>
                <a:ext cx="10355" cy="1006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91" y="0"/>
                    </a:moveTo>
                    <a:cubicBezTo>
                      <a:pt x="48" y="0"/>
                      <a:pt x="1" y="43"/>
                      <a:pt x="1" y="85"/>
                    </a:cubicBezTo>
                    <a:cubicBezTo>
                      <a:pt x="1" y="133"/>
                      <a:pt x="48" y="175"/>
                      <a:pt x="91" y="175"/>
                    </a:cubicBezTo>
                    <a:cubicBezTo>
                      <a:pt x="133" y="175"/>
                      <a:pt x="181" y="133"/>
                      <a:pt x="181" y="85"/>
                    </a:cubicBezTo>
                    <a:cubicBezTo>
                      <a:pt x="181" y="43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7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3" name="Google Shape;306;p20"/>
              <p:cNvSpPr/>
              <p:nvPr/>
            </p:nvSpPr>
            <p:spPr>
              <a:xfrm>
                <a:off x="5338764" y="3918029"/>
                <a:ext cx="17620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308" extrusionOk="0">
                    <a:moveTo>
                      <a:pt x="154" y="133"/>
                    </a:moveTo>
                    <a:lnTo>
                      <a:pt x="175" y="154"/>
                    </a:lnTo>
                    <a:cubicBezTo>
                      <a:pt x="175" y="165"/>
                      <a:pt x="164" y="170"/>
                      <a:pt x="154" y="170"/>
                    </a:cubicBezTo>
                    <a:cubicBezTo>
                      <a:pt x="143" y="170"/>
                      <a:pt x="133" y="165"/>
                      <a:pt x="133" y="154"/>
                    </a:cubicBezTo>
                    <a:lnTo>
                      <a:pt x="154" y="133"/>
                    </a:lnTo>
                    <a:close/>
                    <a:moveTo>
                      <a:pt x="154" y="1"/>
                    </a:moveTo>
                    <a:cubicBezTo>
                      <a:pt x="64" y="1"/>
                      <a:pt x="0" y="69"/>
                      <a:pt x="0" y="154"/>
                    </a:cubicBezTo>
                    <a:cubicBezTo>
                      <a:pt x="0" y="244"/>
                      <a:pt x="64" y="308"/>
                      <a:pt x="154" y="308"/>
                    </a:cubicBezTo>
                    <a:cubicBezTo>
                      <a:pt x="244" y="308"/>
                      <a:pt x="307" y="244"/>
                      <a:pt x="307" y="154"/>
                    </a:cubicBezTo>
                    <a:cubicBezTo>
                      <a:pt x="307" y="69"/>
                      <a:pt x="244" y="1"/>
                      <a:pt x="154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4" name="Google Shape;307;p20"/>
              <p:cNvSpPr/>
              <p:nvPr/>
            </p:nvSpPr>
            <p:spPr>
              <a:xfrm>
                <a:off x="3398418" y="2785076"/>
                <a:ext cx="7666" cy="886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55" extrusionOk="0">
                    <a:moveTo>
                      <a:pt x="64" y="1"/>
                    </a:moveTo>
                    <a:cubicBezTo>
                      <a:pt x="22" y="1"/>
                      <a:pt x="1" y="43"/>
                      <a:pt x="1" y="64"/>
                    </a:cubicBezTo>
                    <a:cubicBezTo>
                      <a:pt x="1" y="107"/>
                      <a:pt x="22" y="154"/>
                      <a:pt x="64" y="154"/>
                    </a:cubicBezTo>
                    <a:cubicBezTo>
                      <a:pt x="112" y="154"/>
                      <a:pt x="133" y="107"/>
                      <a:pt x="133" y="64"/>
                    </a:cubicBezTo>
                    <a:cubicBezTo>
                      <a:pt x="133" y="43"/>
                      <a:pt x="112" y="1"/>
                      <a:pt x="64" y="1"/>
                    </a:cubicBezTo>
                    <a:close/>
                  </a:path>
                </a:pathLst>
              </a:custGeom>
              <a:solidFill>
                <a:srgbClr val="97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5" name="Google Shape;308;p20"/>
              <p:cNvSpPr/>
              <p:nvPr/>
            </p:nvSpPr>
            <p:spPr>
              <a:xfrm>
                <a:off x="5468799" y="1679696"/>
                <a:ext cx="112527" cy="112584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8" extrusionOk="0">
                    <a:moveTo>
                      <a:pt x="997" y="1"/>
                    </a:moveTo>
                    <a:cubicBezTo>
                      <a:pt x="907" y="1"/>
                      <a:pt x="838" y="1"/>
                      <a:pt x="774" y="22"/>
                    </a:cubicBezTo>
                    <a:cubicBezTo>
                      <a:pt x="732" y="43"/>
                      <a:pt x="684" y="86"/>
                      <a:pt x="705" y="133"/>
                    </a:cubicBezTo>
                    <a:cubicBezTo>
                      <a:pt x="705" y="176"/>
                      <a:pt x="753" y="197"/>
                      <a:pt x="795" y="197"/>
                    </a:cubicBezTo>
                    <a:lnTo>
                      <a:pt x="997" y="197"/>
                    </a:lnTo>
                    <a:cubicBezTo>
                      <a:pt x="1039" y="197"/>
                      <a:pt x="1082" y="155"/>
                      <a:pt x="1082" y="86"/>
                    </a:cubicBezTo>
                    <a:cubicBezTo>
                      <a:pt x="1082" y="43"/>
                      <a:pt x="1039" y="1"/>
                      <a:pt x="997" y="1"/>
                    </a:cubicBezTo>
                    <a:close/>
                    <a:moveTo>
                      <a:pt x="1449" y="141"/>
                    </a:moveTo>
                    <a:cubicBezTo>
                      <a:pt x="1426" y="141"/>
                      <a:pt x="1407" y="151"/>
                      <a:pt x="1394" y="176"/>
                    </a:cubicBezTo>
                    <a:cubicBezTo>
                      <a:pt x="1347" y="218"/>
                      <a:pt x="1368" y="287"/>
                      <a:pt x="1416" y="308"/>
                    </a:cubicBezTo>
                    <a:cubicBezTo>
                      <a:pt x="1458" y="351"/>
                      <a:pt x="1500" y="377"/>
                      <a:pt x="1548" y="420"/>
                    </a:cubicBezTo>
                    <a:cubicBezTo>
                      <a:pt x="1569" y="441"/>
                      <a:pt x="1590" y="441"/>
                      <a:pt x="1612" y="441"/>
                    </a:cubicBezTo>
                    <a:cubicBezTo>
                      <a:pt x="1633" y="441"/>
                      <a:pt x="1659" y="441"/>
                      <a:pt x="1680" y="420"/>
                    </a:cubicBezTo>
                    <a:cubicBezTo>
                      <a:pt x="1723" y="377"/>
                      <a:pt x="1723" y="329"/>
                      <a:pt x="1680" y="287"/>
                    </a:cubicBezTo>
                    <a:cubicBezTo>
                      <a:pt x="1633" y="245"/>
                      <a:pt x="1569" y="197"/>
                      <a:pt x="1500" y="155"/>
                    </a:cubicBezTo>
                    <a:cubicBezTo>
                      <a:pt x="1483" y="146"/>
                      <a:pt x="1465" y="141"/>
                      <a:pt x="1449" y="14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1" y="266"/>
                      <a:pt x="287" y="287"/>
                    </a:cubicBezTo>
                    <a:cubicBezTo>
                      <a:pt x="244" y="329"/>
                      <a:pt x="202" y="398"/>
                      <a:pt x="154" y="462"/>
                    </a:cubicBezTo>
                    <a:cubicBezTo>
                      <a:pt x="133" y="510"/>
                      <a:pt x="133" y="552"/>
                      <a:pt x="175" y="594"/>
                    </a:cubicBezTo>
                    <a:lnTo>
                      <a:pt x="244" y="594"/>
                    </a:lnTo>
                    <a:cubicBezTo>
                      <a:pt x="266" y="594"/>
                      <a:pt x="287" y="594"/>
                      <a:pt x="308" y="552"/>
                    </a:cubicBezTo>
                    <a:cubicBezTo>
                      <a:pt x="356" y="510"/>
                      <a:pt x="377" y="462"/>
                      <a:pt x="419" y="420"/>
                    </a:cubicBezTo>
                    <a:cubicBezTo>
                      <a:pt x="467" y="377"/>
                      <a:pt x="467" y="329"/>
                      <a:pt x="419" y="287"/>
                    </a:cubicBezTo>
                    <a:cubicBezTo>
                      <a:pt x="409" y="266"/>
                      <a:pt x="387" y="255"/>
                      <a:pt x="363" y="255"/>
                    </a:cubicBezTo>
                    <a:close/>
                    <a:moveTo>
                      <a:pt x="1834" y="685"/>
                    </a:moveTo>
                    <a:cubicBezTo>
                      <a:pt x="1792" y="706"/>
                      <a:pt x="1744" y="748"/>
                      <a:pt x="1765" y="817"/>
                    </a:cubicBezTo>
                    <a:cubicBezTo>
                      <a:pt x="1765" y="859"/>
                      <a:pt x="1792" y="928"/>
                      <a:pt x="1792" y="971"/>
                    </a:cubicBezTo>
                    <a:lnTo>
                      <a:pt x="1792" y="992"/>
                    </a:lnTo>
                    <a:cubicBezTo>
                      <a:pt x="1792" y="1040"/>
                      <a:pt x="1834" y="1082"/>
                      <a:pt x="1877" y="1082"/>
                    </a:cubicBezTo>
                    <a:cubicBezTo>
                      <a:pt x="1924" y="1082"/>
                      <a:pt x="1967" y="1040"/>
                      <a:pt x="1967" y="971"/>
                    </a:cubicBezTo>
                    <a:cubicBezTo>
                      <a:pt x="1967" y="907"/>
                      <a:pt x="1967" y="838"/>
                      <a:pt x="1945" y="775"/>
                    </a:cubicBezTo>
                    <a:cubicBezTo>
                      <a:pt x="1945" y="706"/>
                      <a:pt x="1877" y="685"/>
                      <a:pt x="1834" y="685"/>
                    </a:cubicBezTo>
                    <a:close/>
                    <a:moveTo>
                      <a:pt x="91" y="881"/>
                    </a:moveTo>
                    <a:cubicBezTo>
                      <a:pt x="43" y="881"/>
                      <a:pt x="1" y="928"/>
                      <a:pt x="1" y="971"/>
                    </a:cubicBezTo>
                    <a:cubicBezTo>
                      <a:pt x="1" y="1061"/>
                      <a:pt x="22" y="1124"/>
                      <a:pt x="22" y="1193"/>
                    </a:cubicBezTo>
                    <a:cubicBezTo>
                      <a:pt x="43" y="1236"/>
                      <a:pt x="69" y="1278"/>
                      <a:pt x="112" y="1278"/>
                    </a:cubicBezTo>
                    <a:lnTo>
                      <a:pt x="133" y="1278"/>
                    </a:lnTo>
                    <a:cubicBezTo>
                      <a:pt x="202" y="1257"/>
                      <a:pt x="223" y="1214"/>
                      <a:pt x="223" y="1172"/>
                    </a:cubicBezTo>
                    <a:cubicBezTo>
                      <a:pt x="202" y="1103"/>
                      <a:pt x="202" y="1040"/>
                      <a:pt x="202" y="971"/>
                    </a:cubicBezTo>
                    <a:cubicBezTo>
                      <a:pt x="202" y="928"/>
                      <a:pt x="154" y="881"/>
                      <a:pt x="91" y="881"/>
                    </a:cubicBezTo>
                    <a:close/>
                    <a:moveTo>
                      <a:pt x="1751" y="1360"/>
                    </a:moveTo>
                    <a:cubicBezTo>
                      <a:pt x="1713" y="1360"/>
                      <a:pt x="1675" y="1380"/>
                      <a:pt x="1659" y="1411"/>
                    </a:cubicBezTo>
                    <a:cubicBezTo>
                      <a:pt x="1633" y="1458"/>
                      <a:pt x="1590" y="1501"/>
                      <a:pt x="1548" y="1543"/>
                    </a:cubicBezTo>
                    <a:cubicBezTo>
                      <a:pt x="1500" y="1591"/>
                      <a:pt x="1500" y="1633"/>
                      <a:pt x="1548" y="1676"/>
                    </a:cubicBezTo>
                    <a:cubicBezTo>
                      <a:pt x="1569" y="1702"/>
                      <a:pt x="1590" y="1702"/>
                      <a:pt x="1612" y="1702"/>
                    </a:cubicBezTo>
                    <a:cubicBezTo>
                      <a:pt x="1633" y="1702"/>
                      <a:pt x="1659" y="1702"/>
                      <a:pt x="1680" y="1676"/>
                    </a:cubicBezTo>
                    <a:cubicBezTo>
                      <a:pt x="1723" y="1633"/>
                      <a:pt x="1792" y="1570"/>
                      <a:pt x="1813" y="1501"/>
                    </a:cubicBezTo>
                    <a:cubicBezTo>
                      <a:pt x="1855" y="1458"/>
                      <a:pt x="1834" y="1411"/>
                      <a:pt x="1792" y="1368"/>
                    </a:cubicBezTo>
                    <a:cubicBezTo>
                      <a:pt x="1779" y="1362"/>
                      <a:pt x="1765" y="1360"/>
                      <a:pt x="1751" y="1360"/>
                    </a:cubicBezTo>
                    <a:close/>
                    <a:moveTo>
                      <a:pt x="363" y="1511"/>
                    </a:moveTo>
                    <a:cubicBezTo>
                      <a:pt x="338" y="1511"/>
                      <a:pt x="311" y="1522"/>
                      <a:pt x="287" y="1543"/>
                    </a:cubicBezTo>
                    <a:cubicBezTo>
                      <a:pt x="266" y="1591"/>
                      <a:pt x="266" y="1633"/>
                      <a:pt x="287" y="1676"/>
                    </a:cubicBezTo>
                    <a:cubicBezTo>
                      <a:pt x="356" y="1723"/>
                      <a:pt x="398" y="1766"/>
                      <a:pt x="467" y="1808"/>
                    </a:cubicBezTo>
                    <a:cubicBezTo>
                      <a:pt x="488" y="1835"/>
                      <a:pt x="488" y="1835"/>
                      <a:pt x="509" y="1835"/>
                    </a:cubicBezTo>
                    <a:cubicBezTo>
                      <a:pt x="552" y="1835"/>
                      <a:pt x="573" y="1808"/>
                      <a:pt x="599" y="1787"/>
                    </a:cubicBezTo>
                    <a:cubicBezTo>
                      <a:pt x="621" y="1744"/>
                      <a:pt x="621" y="1676"/>
                      <a:pt x="573" y="1654"/>
                    </a:cubicBezTo>
                    <a:cubicBezTo>
                      <a:pt x="509" y="1633"/>
                      <a:pt x="467" y="1591"/>
                      <a:pt x="419" y="1543"/>
                    </a:cubicBezTo>
                    <a:cubicBezTo>
                      <a:pt x="409" y="1522"/>
                      <a:pt x="387" y="1511"/>
                      <a:pt x="363" y="1511"/>
                    </a:cubicBezTo>
                    <a:close/>
                    <a:moveTo>
                      <a:pt x="1195" y="1760"/>
                    </a:moveTo>
                    <a:cubicBezTo>
                      <a:pt x="1187" y="1760"/>
                      <a:pt x="1179" y="1762"/>
                      <a:pt x="1172" y="1766"/>
                    </a:cubicBezTo>
                    <a:lnTo>
                      <a:pt x="997" y="1766"/>
                    </a:lnTo>
                    <a:cubicBezTo>
                      <a:pt x="928" y="1766"/>
                      <a:pt x="886" y="1808"/>
                      <a:pt x="886" y="1877"/>
                    </a:cubicBezTo>
                    <a:cubicBezTo>
                      <a:pt x="886" y="1919"/>
                      <a:pt x="928" y="1967"/>
                      <a:pt x="997" y="1967"/>
                    </a:cubicBezTo>
                    <a:cubicBezTo>
                      <a:pt x="1060" y="1967"/>
                      <a:pt x="1129" y="1967"/>
                      <a:pt x="1214" y="1941"/>
                    </a:cubicBezTo>
                    <a:cubicBezTo>
                      <a:pt x="1262" y="1919"/>
                      <a:pt x="1283" y="1877"/>
                      <a:pt x="1283" y="1835"/>
                    </a:cubicBezTo>
                    <a:cubicBezTo>
                      <a:pt x="1266" y="1795"/>
                      <a:pt x="1231" y="1760"/>
                      <a:pt x="1195" y="1760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6" name="Google Shape;309;p20"/>
              <p:cNvSpPr/>
              <p:nvPr/>
            </p:nvSpPr>
            <p:spPr>
              <a:xfrm>
                <a:off x="3217753" y="3024893"/>
                <a:ext cx="112527" cy="112527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7" extrusionOk="0">
                    <a:moveTo>
                      <a:pt x="997" y="0"/>
                    </a:moveTo>
                    <a:cubicBezTo>
                      <a:pt x="907" y="0"/>
                      <a:pt x="838" y="22"/>
                      <a:pt x="774" y="22"/>
                    </a:cubicBezTo>
                    <a:cubicBezTo>
                      <a:pt x="732" y="48"/>
                      <a:pt x="684" y="91"/>
                      <a:pt x="705" y="133"/>
                    </a:cubicBezTo>
                    <a:cubicBezTo>
                      <a:pt x="705" y="181"/>
                      <a:pt x="753" y="223"/>
                      <a:pt x="795" y="223"/>
                    </a:cubicBezTo>
                    <a:lnTo>
                      <a:pt x="817" y="223"/>
                    </a:lnTo>
                    <a:cubicBezTo>
                      <a:pt x="864" y="202"/>
                      <a:pt x="928" y="202"/>
                      <a:pt x="970" y="202"/>
                    </a:cubicBezTo>
                    <a:cubicBezTo>
                      <a:pt x="1039" y="202"/>
                      <a:pt x="1082" y="154"/>
                      <a:pt x="1082" y="91"/>
                    </a:cubicBezTo>
                    <a:cubicBezTo>
                      <a:pt x="1082" y="48"/>
                      <a:pt x="1039" y="0"/>
                      <a:pt x="997" y="0"/>
                    </a:cubicBezTo>
                    <a:close/>
                    <a:moveTo>
                      <a:pt x="1466" y="141"/>
                    </a:moveTo>
                    <a:cubicBezTo>
                      <a:pt x="1435" y="141"/>
                      <a:pt x="1407" y="152"/>
                      <a:pt x="1394" y="181"/>
                    </a:cubicBezTo>
                    <a:cubicBezTo>
                      <a:pt x="1346" y="223"/>
                      <a:pt x="1368" y="287"/>
                      <a:pt x="1415" y="313"/>
                    </a:cubicBezTo>
                    <a:cubicBezTo>
                      <a:pt x="1458" y="356"/>
                      <a:pt x="1500" y="377"/>
                      <a:pt x="1548" y="419"/>
                    </a:cubicBezTo>
                    <a:cubicBezTo>
                      <a:pt x="1569" y="446"/>
                      <a:pt x="1590" y="467"/>
                      <a:pt x="1611" y="467"/>
                    </a:cubicBezTo>
                    <a:cubicBezTo>
                      <a:pt x="1633" y="467"/>
                      <a:pt x="1659" y="446"/>
                      <a:pt x="1680" y="419"/>
                    </a:cubicBezTo>
                    <a:cubicBezTo>
                      <a:pt x="1723" y="398"/>
                      <a:pt x="1723" y="334"/>
                      <a:pt x="1680" y="287"/>
                    </a:cubicBezTo>
                    <a:cubicBezTo>
                      <a:pt x="1633" y="244"/>
                      <a:pt x="1569" y="202"/>
                      <a:pt x="1527" y="154"/>
                    </a:cubicBezTo>
                    <a:cubicBezTo>
                      <a:pt x="1508" y="146"/>
                      <a:pt x="1486" y="141"/>
                      <a:pt x="1466" y="14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0" y="265"/>
                      <a:pt x="287" y="287"/>
                    </a:cubicBezTo>
                    <a:cubicBezTo>
                      <a:pt x="244" y="334"/>
                      <a:pt x="202" y="398"/>
                      <a:pt x="154" y="467"/>
                    </a:cubicBezTo>
                    <a:cubicBezTo>
                      <a:pt x="133" y="509"/>
                      <a:pt x="133" y="552"/>
                      <a:pt x="175" y="599"/>
                    </a:cubicBezTo>
                    <a:lnTo>
                      <a:pt x="244" y="599"/>
                    </a:lnTo>
                    <a:cubicBezTo>
                      <a:pt x="265" y="599"/>
                      <a:pt x="287" y="599"/>
                      <a:pt x="308" y="552"/>
                    </a:cubicBezTo>
                    <a:cubicBezTo>
                      <a:pt x="355" y="509"/>
                      <a:pt x="377" y="467"/>
                      <a:pt x="419" y="419"/>
                    </a:cubicBezTo>
                    <a:cubicBezTo>
                      <a:pt x="467" y="377"/>
                      <a:pt x="467" y="334"/>
                      <a:pt x="419" y="287"/>
                    </a:cubicBezTo>
                    <a:cubicBezTo>
                      <a:pt x="408" y="265"/>
                      <a:pt x="387" y="255"/>
                      <a:pt x="363" y="255"/>
                    </a:cubicBezTo>
                    <a:close/>
                    <a:moveTo>
                      <a:pt x="1862" y="703"/>
                    </a:moveTo>
                    <a:cubicBezTo>
                      <a:pt x="1852" y="703"/>
                      <a:pt x="1843" y="705"/>
                      <a:pt x="1834" y="711"/>
                    </a:cubicBezTo>
                    <a:cubicBezTo>
                      <a:pt x="1792" y="711"/>
                      <a:pt x="1744" y="753"/>
                      <a:pt x="1765" y="817"/>
                    </a:cubicBezTo>
                    <a:cubicBezTo>
                      <a:pt x="1765" y="864"/>
                      <a:pt x="1792" y="928"/>
                      <a:pt x="1792" y="997"/>
                    </a:cubicBezTo>
                    <a:cubicBezTo>
                      <a:pt x="1792" y="1039"/>
                      <a:pt x="1834" y="1082"/>
                      <a:pt x="1876" y="1082"/>
                    </a:cubicBezTo>
                    <a:cubicBezTo>
                      <a:pt x="1924" y="1082"/>
                      <a:pt x="1967" y="1039"/>
                      <a:pt x="1967" y="997"/>
                    </a:cubicBezTo>
                    <a:cubicBezTo>
                      <a:pt x="1967" y="907"/>
                      <a:pt x="1967" y="843"/>
                      <a:pt x="1945" y="774"/>
                    </a:cubicBezTo>
                    <a:cubicBezTo>
                      <a:pt x="1945" y="740"/>
                      <a:pt x="1901" y="703"/>
                      <a:pt x="1862" y="703"/>
                    </a:cubicBezTo>
                    <a:close/>
                    <a:moveTo>
                      <a:pt x="91" y="885"/>
                    </a:moveTo>
                    <a:cubicBezTo>
                      <a:pt x="43" y="885"/>
                      <a:pt x="0" y="928"/>
                      <a:pt x="0" y="997"/>
                    </a:cubicBezTo>
                    <a:cubicBezTo>
                      <a:pt x="0" y="1060"/>
                      <a:pt x="22" y="1129"/>
                      <a:pt x="22" y="1214"/>
                    </a:cubicBezTo>
                    <a:cubicBezTo>
                      <a:pt x="43" y="1262"/>
                      <a:pt x="69" y="1283"/>
                      <a:pt x="112" y="1283"/>
                    </a:cubicBezTo>
                    <a:lnTo>
                      <a:pt x="133" y="1283"/>
                    </a:lnTo>
                    <a:cubicBezTo>
                      <a:pt x="202" y="1262"/>
                      <a:pt x="223" y="1214"/>
                      <a:pt x="223" y="1172"/>
                    </a:cubicBezTo>
                    <a:cubicBezTo>
                      <a:pt x="202" y="1108"/>
                      <a:pt x="202" y="1039"/>
                      <a:pt x="202" y="997"/>
                    </a:cubicBezTo>
                    <a:cubicBezTo>
                      <a:pt x="202" y="928"/>
                      <a:pt x="154" y="885"/>
                      <a:pt x="91" y="885"/>
                    </a:cubicBezTo>
                    <a:close/>
                    <a:moveTo>
                      <a:pt x="1734" y="1369"/>
                    </a:moveTo>
                    <a:cubicBezTo>
                      <a:pt x="1702" y="1369"/>
                      <a:pt x="1672" y="1389"/>
                      <a:pt x="1659" y="1415"/>
                    </a:cubicBezTo>
                    <a:cubicBezTo>
                      <a:pt x="1633" y="1458"/>
                      <a:pt x="1590" y="1506"/>
                      <a:pt x="1548" y="1548"/>
                    </a:cubicBezTo>
                    <a:cubicBezTo>
                      <a:pt x="1500" y="1590"/>
                      <a:pt x="1500" y="1659"/>
                      <a:pt x="1548" y="1680"/>
                    </a:cubicBezTo>
                    <a:cubicBezTo>
                      <a:pt x="1569" y="1702"/>
                      <a:pt x="1590" y="1702"/>
                      <a:pt x="1611" y="1702"/>
                    </a:cubicBezTo>
                    <a:cubicBezTo>
                      <a:pt x="1633" y="1702"/>
                      <a:pt x="1659" y="1702"/>
                      <a:pt x="1680" y="1680"/>
                    </a:cubicBezTo>
                    <a:cubicBezTo>
                      <a:pt x="1744" y="1638"/>
                      <a:pt x="1792" y="1569"/>
                      <a:pt x="1813" y="1506"/>
                    </a:cubicBezTo>
                    <a:cubicBezTo>
                      <a:pt x="1855" y="1458"/>
                      <a:pt x="1834" y="1415"/>
                      <a:pt x="1792" y="1394"/>
                    </a:cubicBezTo>
                    <a:cubicBezTo>
                      <a:pt x="1774" y="1376"/>
                      <a:pt x="1753" y="1369"/>
                      <a:pt x="1734" y="1369"/>
                    </a:cubicBezTo>
                    <a:close/>
                    <a:moveTo>
                      <a:pt x="363" y="1516"/>
                    </a:moveTo>
                    <a:cubicBezTo>
                      <a:pt x="338" y="1516"/>
                      <a:pt x="310" y="1527"/>
                      <a:pt x="287" y="1548"/>
                    </a:cubicBezTo>
                    <a:cubicBezTo>
                      <a:pt x="265" y="1590"/>
                      <a:pt x="265" y="1659"/>
                      <a:pt x="287" y="1680"/>
                    </a:cubicBezTo>
                    <a:cubicBezTo>
                      <a:pt x="355" y="1744"/>
                      <a:pt x="398" y="1792"/>
                      <a:pt x="467" y="1813"/>
                    </a:cubicBezTo>
                    <a:cubicBezTo>
                      <a:pt x="488" y="1834"/>
                      <a:pt x="488" y="1834"/>
                      <a:pt x="509" y="1834"/>
                    </a:cubicBezTo>
                    <a:cubicBezTo>
                      <a:pt x="552" y="1834"/>
                      <a:pt x="573" y="1813"/>
                      <a:pt x="599" y="1792"/>
                    </a:cubicBezTo>
                    <a:cubicBezTo>
                      <a:pt x="620" y="1744"/>
                      <a:pt x="620" y="1680"/>
                      <a:pt x="573" y="1659"/>
                    </a:cubicBezTo>
                    <a:cubicBezTo>
                      <a:pt x="509" y="1638"/>
                      <a:pt x="467" y="1590"/>
                      <a:pt x="419" y="1548"/>
                    </a:cubicBezTo>
                    <a:cubicBezTo>
                      <a:pt x="408" y="1527"/>
                      <a:pt x="387" y="1516"/>
                      <a:pt x="363" y="1516"/>
                    </a:cubicBezTo>
                    <a:close/>
                    <a:moveTo>
                      <a:pt x="1197" y="1763"/>
                    </a:moveTo>
                    <a:cubicBezTo>
                      <a:pt x="1189" y="1763"/>
                      <a:pt x="1180" y="1765"/>
                      <a:pt x="1172" y="1770"/>
                    </a:cubicBezTo>
                    <a:cubicBezTo>
                      <a:pt x="1103" y="1770"/>
                      <a:pt x="1039" y="1792"/>
                      <a:pt x="997" y="1792"/>
                    </a:cubicBezTo>
                    <a:cubicBezTo>
                      <a:pt x="928" y="1792"/>
                      <a:pt x="885" y="1834"/>
                      <a:pt x="885" y="1876"/>
                    </a:cubicBezTo>
                    <a:cubicBezTo>
                      <a:pt x="885" y="1924"/>
                      <a:pt x="928" y="1967"/>
                      <a:pt x="997" y="1967"/>
                    </a:cubicBezTo>
                    <a:cubicBezTo>
                      <a:pt x="1060" y="1967"/>
                      <a:pt x="1129" y="1967"/>
                      <a:pt x="1214" y="1945"/>
                    </a:cubicBezTo>
                    <a:cubicBezTo>
                      <a:pt x="1262" y="1945"/>
                      <a:pt x="1283" y="1876"/>
                      <a:pt x="1283" y="1834"/>
                    </a:cubicBezTo>
                    <a:cubicBezTo>
                      <a:pt x="1266" y="1800"/>
                      <a:pt x="1232" y="1763"/>
                      <a:pt x="1197" y="1763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7" name="Google Shape;310;p20"/>
              <p:cNvSpPr/>
              <p:nvPr/>
            </p:nvSpPr>
            <p:spPr>
              <a:xfrm>
                <a:off x="3407228" y="4120261"/>
                <a:ext cx="112527" cy="112527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67" extrusionOk="0">
                    <a:moveTo>
                      <a:pt x="997" y="0"/>
                    </a:moveTo>
                    <a:cubicBezTo>
                      <a:pt x="907" y="0"/>
                      <a:pt x="838" y="0"/>
                      <a:pt x="774" y="22"/>
                    </a:cubicBezTo>
                    <a:cubicBezTo>
                      <a:pt x="732" y="22"/>
                      <a:pt x="684" y="85"/>
                      <a:pt x="705" y="133"/>
                    </a:cubicBezTo>
                    <a:cubicBezTo>
                      <a:pt x="705" y="175"/>
                      <a:pt x="753" y="196"/>
                      <a:pt x="795" y="196"/>
                    </a:cubicBezTo>
                    <a:lnTo>
                      <a:pt x="817" y="196"/>
                    </a:lnTo>
                    <a:cubicBezTo>
                      <a:pt x="864" y="196"/>
                      <a:pt x="928" y="175"/>
                      <a:pt x="970" y="175"/>
                    </a:cubicBezTo>
                    <a:cubicBezTo>
                      <a:pt x="1039" y="175"/>
                      <a:pt x="1082" y="133"/>
                      <a:pt x="1082" y="85"/>
                    </a:cubicBezTo>
                    <a:cubicBezTo>
                      <a:pt x="1082" y="43"/>
                      <a:pt x="1039" y="0"/>
                      <a:pt x="997" y="0"/>
                    </a:cubicBezTo>
                    <a:close/>
                    <a:moveTo>
                      <a:pt x="1453" y="131"/>
                    </a:moveTo>
                    <a:cubicBezTo>
                      <a:pt x="1429" y="131"/>
                      <a:pt x="1407" y="149"/>
                      <a:pt x="1394" y="175"/>
                    </a:cubicBezTo>
                    <a:cubicBezTo>
                      <a:pt x="1347" y="218"/>
                      <a:pt x="1368" y="286"/>
                      <a:pt x="1416" y="308"/>
                    </a:cubicBezTo>
                    <a:cubicBezTo>
                      <a:pt x="1458" y="329"/>
                      <a:pt x="1500" y="377"/>
                      <a:pt x="1548" y="419"/>
                    </a:cubicBezTo>
                    <a:cubicBezTo>
                      <a:pt x="1569" y="440"/>
                      <a:pt x="1590" y="440"/>
                      <a:pt x="1612" y="440"/>
                    </a:cubicBezTo>
                    <a:cubicBezTo>
                      <a:pt x="1633" y="440"/>
                      <a:pt x="1659" y="440"/>
                      <a:pt x="1680" y="419"/>
                    </a:cubicBezTo>
                    <a:cubicBezTo>
                      <a:pt x="1723" y="377"/>
                      <a:pt x="1723" y="308"/>
                      <a:pt x="1680" y="286"/>
                    </a:cubicBezTo>
                    <a:cubicBezTo>
                      <a:pt x="1633" y="218"/>
                      <a:pt x="1569" y="175"/>
                      <a:pt x="1500" y="154"/>
                    </a:cubicBezTo>
                    <a:cubicBezTo>
                      <a:pt x="1484" y="138"/>
                      <a:pt x="1468" y="131"/>
                      <a:pt x="1453" y="131"/>
                    </a:cubicBezTo>
                    <a:close/>
                    <a:moveTo>
                      <a:pt x="363" y="255"/>
                    </a:moveTo>
                    <a:cubicBezTo>
                      <a:pt x="338" y="255"/>
                      <a:pt x="311" y="265"/>
                      <a:pt x="287" y="286"/>
                    </a:cubicBezTo>
                    <a:cubicBezTo>
                      <a:pt x="244" y="329"/>
                      <a:pt x="202" y="398"/>
                      <a:pt x="154" y="440"/>
                    </a:cubicBezTo>
                    <a:cubicBezTo>
                      <a:pt x="133" y="483"/>
                      <a:pt x="133" y="551"/>
                      <a:pt x="175" y="573"/>
                    </a:cubicBezTo>
                    <a:cubicBezTo>
                      <a:pt x="202" y="594"/>
                      <a:pt x="223" y="594"/>
                      <a:pt x="244" y="594"/>
                    </a:cubicBezTo>
                    <a:cubicBezTo>
                      <a:pt x="266" y="594"/>
                      <a:pt x="287" y="573"/>
                      <a:pt x="308" y="551"/>
                    </a:cubicBezTo>
                    <a:cubicBezTo>
                      <a:pt x="356" y="509"/>
                      <a:pt x="377" y="461"/>
                      <a:pt x="419" y="419"/>
                    </a:cubicBezTo>
                    <a:cubicBezTo>
                      <a:pt x="467" y="377"/>
                      <a:pt x="467" y="308"/>
                      <a:pt x="419" y="286"/>
                    </a:cubicBezTo>
                    <a:cubicBezTo>
                      <a:pt x="409" y="265"/>
                      <a:pt x="387" y="255"/>
                      <a:pt x="363" y="255"/>
                    </a:cubicBezTo>
                    <a:close/>
                    <a:moveTo>
                      <a:pt x="1834" y="684"/>
                    </a:moveTo>
                    <a:cubicBezTo>
                      <a:pt x="1792" y="705"/>
                      <a:pt x="1744" y="748"/>
                      <a:pt x="1765" y="795"/>
                    </a:cubicBezTo>
                    <a:cubicBezTo>
                      <a:pt x="1765" y="859"/>
                      <a:pt x="1792" y="928"/>
                      <a:pt x="1792" y="970"/>
                    </a:cubicBezTo>
                    <a:cubicBezTo>
                      <a:pt x="1792" y="1039"/>
                      <a:pt x="1834" y="1081"/>
                      <a:pt x="1877" y="1081"/>
                    </a:cubicBezTo>
                    <a:cubicBezTo>
                      <a:pt x="1924" y="1081"/>
                      <a:pt x="1967" y="1039"/>
                      <a:pt x="1967" y="970"/>
                    </a:cubicBezTo>
                    <a:cubicBezTo>
                      <a:pt x="1967" y="907"/>
                      <a:pt x="1967" y="838"/>
                      <a:pt x="1945" y="748"/>
                    </a:cubicBezTo>
                    <a:cubicBezTo>
                      <a:pt x="1945" y="705"/>
                      <a:pt x="1877" y="684"/>
                      <a:pt x="1834" y="684"/>
                    </a:cubicBezTo>
                    <a:close/>
                    <a:moveTo>
                      <a:pt x="91" y="880"/>
                    </a:moveTo>
                    <a:cubicBezTo>
                      <a:pt x="43" y="880"/>
                      <a:pt x="1" y="928"/>
                      <a:pt x="1" y="970"/>
                    </a:cubicBezTo>
                    <a:cubicBezTo>
                      <a:pt x="1" y="1060"/>
                      <a:pt x="1" y="1124"/>
                      <a:pt x="22" y="1193"/>
                    </a:cubicBezTo>
                    <a:cubicBezTo>
                      <a:pt x="43" y="1235"/>
                      <a:pt x="69" y="1256"/>
                      <a:pt x="112" y="1256"/>
                    </a:cubicBezTo>
                    <a:lnTo>
                      <a:pt x="133" y="1256"/>
                    </a:lnTo>
                    <a:cubicBezTo>
                      <a:pt x="202" y="1256"/>
                      <a:pt x="223" y="1214"/>
                      <a:pt x="223" y="1145"/>
                    </a:cubicBezTo>
                    <a:cubicBezTo>
                      <a:pt x="202" y="1103"/>
                      <a:pt x="202" y="1039"/>
                      <a:pt x="202" y="970"/>
                    </a:cubicBezTo>
                    <a:cubicBezTo>
                      <a:pt x="202" y="928"/>
                      <a:pt x="154" y="880"/>
                      <a:pt x="91" y="880"/>
                    </a:cubicBezTo>
                    <a:close/>
                    <a:moveTo>
                      <a:pt x="1728" y="1354"/>
                    </a:moveTo>
                    <a:cubicBezTo>
                      <a:pt x="1699" y="1354"/>
                      <a:pt x="1672" y="1364"/>
                      <a:pt x="1659" y="1389"/>
                    </a:cubicBezTo>
                    <a:cubicBezTo>
                      <a:pt x="1633" y="1458"/>
                      <a:pt x="1590" y="1500"/>
                      <a:pt x="1548" y="1542"/>
                    </a:cubicBezTo>
                    <a:cubicBezTo>
                      <a:pt x="1500" y="1569"/>
                      <a:pt x="1500" y="1633"/>
                      <a:pt x="1548" y="1675"/>
                    </a:cubicBezTo>
                    <a:cubicBezTo>
                      <a:pt x="1569" y="1701"/>
                      <a:pt x="1590" y="1701"/>
                      <a:pt x="1612" y="1701"/>
                    </a:cubicBezTo>
                    <a:cubicBezTo>
                      <a:pt x="1633" y="1701"/>
                      <a:pt x="1659" y="1701"/>
                      <a:pt x="1680" y="1675"/>
                    </a:cubicBezTo>
                    <a:cubicBezTo>
                      <a:pt x="1723" y="1611"/>
                      <a:pt x="1765" y="1569"/>
                      <a:pt x="1813" y="1500"/>
                    </a:cubicBezTo>
                    <a:cubicBezTo>
                      <a:pt x="1855" y="1458"/>
                      <a:pt x="1834" y="1389"/>
                      <a:pt x="1792" y="1368"/>
                    </a:cubicBezTo>
                    <a:cubicBezTo>
                      <a:pt x="1772" y="1359"/>
                      <a:pt x="1750" y="1354"/>
                      <a:pt x="1728" y="1354"/>
                    </a:cubicBezTo>
                    <a:close/>
                    <a:moveTo>
                      <a:pt x="355" y="1511"/>
                    </a:moveTo>
                    <a:cubicBezTo>
                      <a:pt x="333" y="1511"/>
                      <a:pt x="311" y="1521"/>
                      <a:pt x="287" y="1542"/>
                    </a:cubicBezTo>
                    <a:cubicBezTo>
                      <a:pt x="244" y="1569"/>
                      <a:pt x="244" y="1633"/>
                      <a:pt x="287" y="1675"/>
                    </a:cubicBezTo>
                    <a:cubicBezTo>
                      <a:pt x="334" y="1723"/>
                      <a:pt x="398" y="1765"/>
                      <a:pt x="467" y="1807"/>
                    </a:cubicBezTo>
                    <a:cubicBezTo>
                      <a:pt x="488" y="1807"/>
                      <a:pt x="488" y="1834"/>
                      <a:pt x="509" y="1834"/>
                    </a:cubicBezTo>
                    <a:cubicBezTo>
                      <a:pt x="552" y="1834"/>
                      <a:pt x="573" y="1807"/>
                      <a:pt x="599" y="1786"/>
                    </a:cubicBezTo>
                    <a:cubicBezTo>
                      <a:pt x="621" y="1744"/>
                      <a:pt x="599" y="1675"/>
                      <a:pt x="552" y="1654"/>
                    </a:cubicBezTo>
                    <a:cubicBezTo>
                      <a:pt x="509" y="1611"/>
                      <a:pt x="467" y="1590"/>
                      <a:pt x="419" y="1542"/>
                    </a:cubicBezTo>
                    <a:cubicBezTo>
                      <a:pt x="398" y="1521"/>
                      <a:pt x="377" y="1511"/>
                      <a:pt x="355" y="1511"/>
                    </a:cubicBezTo>
                    <a:close/>
                    <a:moveTo>
                      <a:pt x="1172" y="1744"/>
                    </a:moveTo>
                    <a:cubicBezTo>
                      <a:pt x="1103" y="1765"/>
                      <a:pt x="1039" y="1765"/>
                      <a:pt x="997" y="1765"/>
                    </a:cubicBezTo>
                    <a:cubicBezTo>
                      <a:pt x="928" y="1765"/>
                      <a:pt x="886" y="1807"/>
                      <a:pt x="886" y="1855"/>
                    </a:cubicBezTo>
                    <a:cubicBezTo>
                      <a:pt x="886" y="1919"/>
                      <a:pt x="928" y="1966"/>
                      <a:pt x="997" y="1966"/>
                    </a:cubicBezTo>
                    <a:cubicBezTo>
                      <a:pt x="1060" y="1966"/>
                      <a:pt x="1129" y="1940"/>
                      <a:pt x="1193" y="1940"/>
                    </a:cubicBezTo>
                    <a:cubicBezTo>
                      <a:pt x="1262" y="1919"/>
                      <a:pt x="1283" y="1876"/>
                      <a:pt x="1283" y="1834"/>
                    </a:cubicBezTo>
                    <a:cubicBezTo>
                      <a:pt x="1262" y="1765"/>
                      <a:pt x="1214" y="1744"/>
                      <a:pt x="1172" y="1744"/>
                    </a:cubicBez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8" name="Google Shape;311;p20"/>
              <p:cNvSpPr/>
              <p:nvPr/>
            </p:nvSpPr>
            <p:spPr>
              <a:xfrm>
                <a:off x="3932633" y="1581184"/>
                <a:ext cx="16705" cy="10069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76" extrusionOk="0">
                    <a:moveTo>
                      <a:pt x="91" y="1"/>
                    </a:moveTo>
                    <a:cubicBezTo>
                      <a:pt x="48" y="1"/>
                      <a:pt x="0" y="43"/>
                      <a:pt x="0" y="85"/>
                    </a:cubicBezTo>
                    <a:cubicBezTo>
                      <a:pt x="27" y="133"/>
                      <a:pt x="48" y="175"/>
                      <a:pt x="112" y="175"/>
                    </a:cubicBezTo>
                    <a:lnTo>
                      <a:pt x="202" y="175"/>
                    </a:lnTo>
                    <a:cubicBezTo>
                      <a:pt x="244" y="175"/>
                      <a:pt x="292" y="133"/>
                      <a:pt x="292" y="85"/>
                    </a:cubicBezTo>
                    <a:cubicBezTo>
                      <a:pt x="292" y="43"/>
                      <a:pt x="244" y="1"/>
                      <a:pt x="202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39" name="Google Shape;312;p20"/>
              <p:cNvSpPr/>
              <p:nvPr/>
            </p:nvSpPr>
            <p:spPr>
              <a:xfrm>
                <a:off x="3830458" y="1584845"/>
                <a:ext cx="223510" cy="223796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3912" extrusionOk="0">
                    <a:moveTo>
                      <a:pt x="1415" y="0"/>
                    </a:moveTo>
                    <a:cubicBezTo>
                      <a:pt x="1347" y="21"/>
                      <a:pt x="1304" y="48"/>
                      <a:pt x="1235" y="69"/>
                    </a:cubicBezTo>
                    <a:cubicBezTo>
                      <a:pt x="1193" y="90"/>
                      <a:pt x="1172" y="154"/>
                      <a:pt x="1193" y="202"/>
                    </a:cubicBezTo>
                    <a:cubicBezTo>
                      <a:pt x="1193" y="223"/>
                      <a:pt x="1235" y="244"/>
                      <a:pt x="1283" y="244"/>
                    </a:cubicBezTo>
                    <a:lnTo>
                      <a:pt x="1304" y="244"/>
                    </a:lnTo>
                    <a:cubicBezTo>
                      <a:pt x="1368" y="223"/>
                      <a:pt x="1415" y="202"/>
                      <a:pt x="1479" y="202"/>
                    </a:cubicBezTo>
                    <a:cubicBezTo>
                      <a:pt x="1521" y="180"/>
                      <a:pt x="1548" y="133"/>
                      <a:pt x="1521" y="69"/>
                    </a:cubicBezTo>
                    <a:cubicBezTo>
                      <a:pt x="1521" y="21"/>
                      <a:pt x="1458" y="0"/>
                      <a:pt x="1415" y="0"/>
                    </a:cubicBezTo>
                    <a:close/>
                    <a:moveTo>
                      <a:pt x="875" y="286"/>
                    </a:moveTo>
                    <a:cubicBezTo>
                      <a:pt x="854" y="286"/>
                      <a:pt x="833" y="294"/>
                      <a:pt x="817" y="313"/>
                    </a:cubicBezTo>
                    <a:cubicBezTo>
                      <a:pt x="774" y="334"/>
                      <a:pt x="705" y="376"/>
                      <a:pt x="663" y="419"/>
                    </a:cubicBezTo>
                    <a:cubicBezTo>
                      <a:pt x="621" y="467"/>
                      <a:pt x="621" y="509"/>
                      <a:pt x="663" y="551"/>
                    </a:cubicBezTo>
                    <a:cubicBezTo>
                      <a:pt x="684" y="578"/>
                      <a:pt x="705" y="599"/>
                      <a:pt x="727" y="599"/>
                    </a:cubicBezTo>
                    <a:cubicBezTo>
                      <a:pt x="753" y="599"/>
                      <a:pt x="774" y="578"/>
                      <a:pt x="795" y="578"/>
                    </a:cubicBezTo>
                    <a:cubicBezTo>
                      <a:pt x="838" y="530"/>
                      <a:pt x="886" y="488"/>
                      <a:pt x="928" y="467"/>
                    </a:cubicBezTo>
                    <a:cubicBezTo>
                      <a:pt x="970" y="419"/>
                      <a:pt x="970" y="376"/>
                      <a:pt x="949" y="334"/>
                    </a:cubicBezTo>
                    <a:cubicBezTo>
                      <a:pt x="936" y="305"/>
                      <a:pt x="906" y="286"/>
                      <a:pt x="875" y="286"/>
                    </a:cubicBezTo>
                    <a:close/>
                    <a:moveTo>
                      <a:pt x="425" y="739"/>
                    </a:moveTo>
                    <a:cubicBezTo>
                      <a:pt x="395" y="739"/>
                      <a:pt x="368" y="749"/>
                      <a:pt x="356" y="774"/>
                    </a:cubicBezTo>
                    <a:cubicBezTo>
                      <a:pt x="308" y="843"/>
                      <a:pt x="287" y="885"/>
                      <a:pt x="244" y="949"/>
                    </a:cubicBezTo>
                    <a:cubicBezTo>
                      <a:pt x="223" y="996"/>
                      <a:pt x="244" y="1039"/>
                      <a:pt x="287" y="1081"/>
                    </a:cubicBezTo>
                    <a:lnTo>
                      <a:pt x="329" y="1081"/>
                    </a:lnTo>
                    <a:cubicBezTo>
                      <a:pt x="356" y="1081"/>
                      <a:pt x="398" y="1060"/>
                      <a:pt x="419" y="1039"/>
                    </a:cubicBezTo>
                    <a:cubicBezTo>
                      <a:pt x="440" y="996"/>
                      <a:pt x="462" y="928"/>
                      <a:pt x="509" y="885"/>
                    </a:cubicBezTo>
                    <a:cubicBezTo>
                      <a:pt x="530" y="843"/>
                      <a:pt x="530" y="795"/>
                      <a:pt x="488" y="753"/>
                    </a:cubicBezTo>
                    <a:cubicBezTo>
                      <a:pt x="468" y="744"/>
                      <a:pt x="446" y="739"/>
                      <a:pt x="425" y="739"/>
                    </a:cubicBezTo>
                    <a:close/>
                    <a:moveTo>
                      <a:pt x="141" y="1317"/>
                    </a:moveTo>
                    <a:cubicBezTo>
                      <a:pt x="103" y="1317"/>
                      <a:pt x="64" y="1342"/>
                      <a:pt x="64" y="1394"/>
                    </a:cubicBezTo>
                    <a:cubicBezTo>
                      <a:pt x="43" y="1458"/>
                      <a:pt x="22" y="1505"/>
                      <a:pt x="22" y="1569"/>
                    </a:cubicBezTo>
                    <a:cubicBezTo>
                      <a:pt x="22" y="1638"/>
                      <a:pt x="43" y="1680"/>
                      <a:pt x="91" y="1680"/>
                    </a:cubicBezTo>
                    <a:lnTo>
                      <a:pt x="112" y="1680"/>
                    </a:lnTo>
                    <a:cubicBezTo>
                      <a:pt x="154" y="1680"/>
                      <a:pt x="197" y="1659"/>
                      <a:pt x="197" y="1611"/>
                    </a:cubicBezTo>
                    <a:cubicBezTo>
                      <a:pt x="223" y="1548"/>
                      <a:pt x="223" y="1505"/>
                      <a:pt x="244" y="1436"/>
                    </a:cubicBezTo>
                    <a:cubicBezTo>
                      <a:pt x="266" y="1394"/>
                      <a:pt x="223" y="1325"/>
                      <a:pt x="175" y="1325"/>
                    </a:cubicBezTo>
                    <a:cubicBezTo>
                      <a:pt x="165" y="1320"/>
                      <a:pt x="153" y="1317"/>
                      <a:pt x="141" y="1317"/>
                    </a:cubicBezTo>
                    <a:close/>
                    <a:moveTo>
                      <a:pt x="91" y="1945"/>
                    </a:moveTo>
                    <a:cubicBezTo>
                      <a:pt x="22" y="1945"/>
                      <a:pt x="1" y="1987"/>
                      <a:pt x="1" y="2056"/>
                    </a:cubicBezTo>
                    <a:cubicBezTo>
                      <a:pt x="1" y="2120"/>
                      <a:pt x="1" y="2189"/>
                      <a:pt x="22" y="2231"/>
                    </a:cubicBezTo>
                    <a:cubicBezTo>
                      <a:pt x="22" y="2300"/>
                      <a:pt x="64" y="2321"/>
                      <a:pt x="112" y="2321"/>
                    </a:cubicBezTo>
                    <a:lnTo>
                      <a:pt x="133" y="2321"/>
                    </a:lnTo>
                    <a:cubicBezTo>
                      <a:pt x="175" y="2321"/>
                      <a:pt x="223" y="2252"/>
                      <a:pt x="197" y="2210"/>
                    </a:cubicBezTo>
                    <a:cubicBezTo>
                      <a:pt x="197" y="2141"/>
                      <a:pt x="175" y="2099"/>
                      <a:pt x="175" y="2035"/>
                    </a:cubicBezTo>
                    <a:cubicBezTo>
                      <a:pt x="175" y="1987"/>
                      <a:pt x="133" y="1945"/>
                      <a:pt x="91" y="1945"/>
                    </a:cubicBezTo>
                    <a:close/>
                    <a:moveTo>
                      <a:pt x="3796" y="2377"/>
                    </a:moveTo>
                    <a:cubicBezTo>
                      <a:pt x="3754" y="2377"/>
                      <a:pt x="3726" y="2402"/>
                      <a:pt x="3710" y="2454"/>
                    </a:cubicBezTo>
                    <a:cubicBezTo>
                      <a:pt x="3710" y="2496"/>
                      <a:pt x="3689" y="2565"/>
                      <a:pt x="3668" y="2608"/>
                    </a:cubicBezTo>
                    <a:cubicBezTo>
                      <a:pt x="3641" y="2650"/>
                      <a:pt x="3668" y="2719"/>
                      <a:pt x="3710" y="2740"/>
                    </a:cubicBezTo>
                    <a:lnTo>
                      <a:pt x="3753" y="2740"/>
                    </a:lnTo>
                    <a:cubicBezTo>
                      <a:pt x="3774" y="2740"/>
                      <a:pt x="3821" y="2719"/>
                      <a:pt x="3843" y="2671"/>
                    </a:cubicBezTo>
                    <a:cubicBezTo>
                      <a:pt x="3864" y="2629"/>
                      <a:pt x="3885" y="2565"/>
                      <a:pt x="3906" y="2496"/>
                    </a:cubicBezTo>
                    <a:cubicBezTo>
                      <a:pt x="3906" y="2454"/>
                      <a:pt x="3885" y="2385"/>
                      <a:pt x="3843" y="2385"/>
                    </a:cubicBezTo>
                    <a:cubicBezTo>
                      <a:pt x="3826" y="2380"/>
                      <a:pt x="3810" y="2377"/>
                      <a:pt x="3796" y="2377"/>
                    </a:cubicBezTo>
                    <a:close/>
                    <a:moveTo>
                      <a:pt x="237" y="2578"/>
                    </a:moveTo>
                    <a:cubicBezTo>
                      <a:pt x="223" y="2578"/>
                      <a:pt x="209" y="2581"/>
                      <a:pt x="197" y="2586"/>
                    </a:cubicBezTo>
                    <a:cubicBezTo>
                      <a:pt x="154" y="2608"/>
                      <a:pt x="133" y="2650"/>
                      <a:pt x="154" y="2698"/>
                    </a:cubicBezTo>
                    <a:cubicBezTo>
                      <a:pt x="175" y="2761"/>
                      <a:pt x="197" y="2830"/>
                      <a:pt x="223" y="2872"/>
                    </a:cubicBezTo>
                    <a:cubicBezTo>
                      <a:pt x="244" y="2915"/>
                      <a:pt x="287" y="2915"/>
                      <a:pt x="308" y="2915"/>
                    </a:cubicBezTo>
                    <a:lnTo>
                      <a:pt x="356" y="2915"/>
                    </a:lnTo>
                    <a:cubicBezTo>
                      <a:pt x="398" y="2894"/>
                      <a:pt x="419" y="2830"/>
                      <a:pt x="398" y="2782"/>
                    </a:cubicBezTo>
                    <a:cubicBezTo>
                      <a:pt x="377" y="2740"/>
                      <a:pt x="356" y="2671"/>
                      <a:pt x="329" y="2629"/>
                    </a:cubicBezTo>
                    <a:cubicBezTo>
                      <a:pt x="314" y="2598"/>
                      <a:pt x="275" y="2578"/>
                      <a:pt x="237" y="2578"/>
                    </a:cubicBezTo>
                    <a:close/>
                    <a:moveTo>
                      <a:pt x="3521" y="2945"/>
                    </a:moveTo>
                    <a:cubicBezTo>
                      <a:pt x="3495" y="2945"/>
                      <a:pt x="3469" y="2956"/>
                      <a:pt x="3445" y="2984"/>
                    </a:cubicBezTo>
                    <a:cubicBezTo>
                      <a:pt x="3424" y="3026"/>
                      <a:pt x="3376" y="3069"/>
                      <a:pt x="3334" y="3116"/>
                    </a:cubicBezTo>
                    <a:cubicBezTo>
                      <a:pt x="3313" y="3159"/>
                      <a:pt x="3313" y="3228"/>
                      <a:pt x="3355" y="3249"/>
                    </a:cubicBezTo>
                    <a:cubicBezTo>
                      <a:pt x="3355" y="3270"/>
                      <a:pt x="3376" y="3270"/>
                      <a:pt x="3403" y="3270"/>
                    </a:cubicBezTo>
                    <a:cubicBezTo>
                      <a:pt x="3445" y="3270"/>
                      <a:pt x="3466" y="3270"/>
                      <a:pt x="3488" y="3249"/>
                    </a:cubicBezTo>
                    <a:cubicBezTo>
                      <a:pt x="3535" y="3201"/>
                      <a:pt x="3556" y="3137"/>
                      <a:pt x="3599" y="3095"/>
                    </a:cubicBezTo>
                    <a:cubicBezTo>
                      <a:pt x="3620" y="3047"/>
                      <a:pt x="3620" y="3005"/>
                      <a:pt x="3578" y="2963"/>
                    </a:cubicBezTo>
                    <a:cubicBezTo>
                      <a:pt x="3560" y="2951"/>
                      <a:pt x="3540" y="2945"/>
                      <a:pt x="3521" y="2945"/>
                    </a:cubicBezTo>
                    <a:close/>
                    <a:moveTo>
                      <a:pt x="583" y="3106"/>
                    </a:moveTo>
                    <a:cubicBezTo>
                      <a:pt x="558" y="3106"/>
                      <a:pt x="530" y="3116"/>
                      <a:pt x="509" y="3137"/>
                    </a:cubicBezTo>
                    <a:cubicBezTo>
                      <a:pt x="488" y="3159"/>
                      <a:pt x="462" y="3228"/>
                      <a:pt x="509" y="3270"/>
                    </a:cubicBezTo>
                    <a:cubicBezTo>
                      <a:pt x="552" y="3312"/>
                      <a:pt x="594" y="3360"/>
                      <a:pt x="642" y="3402"/>
                    </a:cubicBezTo>
                    <a:cubicBezTo>
                      <a:pt x="663" y="3424"/>
                      <a:pt x="684" y="3424"/>
                      <a:pt x="705" y="3424"/>
                    </a:cubicBezTo>
                    <a:cubicBezTo>
                      <a:pt x="727" y="3424"/>
                      <a:pt x="753" y="3424"/>
                      <a:pt x="774" y="3402"/>
                    </a:cubicBezTo>
                    <a:cubicBezTo>
                      <a:pt x="817" y="3360"/>
                      <a:pt x="817" y="3291"/>
                      <a:pt x="774" y="3270"/>
                    </a:cubicBezTo>
                    <a:cubicBezTo>
                      <a:pt x="727" y="3228"/>
                      <a:pt x="684" y="3180"/>
                      <a:pt x="642" y="3137"/>
                    </a:cubicBezTo>
                    <a:cubicBezTo>
                      <a:pt x="631" y="3116"/>
                      <a:pt x="609" y="3106"/>
                      <a:pt x="583" y="3106"/>
                    </a:cubicBezTo>
                    <a:close/>
                    <a:moveTo>
                      <a:pt x="3080" y="3389"/>
                    </a:moveTo>
                    <a:cubicBezTo>
                      <a:pt x="3062" y="3389"/>
                      <a:pt x="3044" y="3394"/>
                      <a:pt x="3027" y="3402"/>
                    </a:cubicBezTo>
                    <a:cubicBezTo>
                      <a:pt x="2958" y="3445"/>
                      <a:pt x="2915" y="3466"/>
                      <a:pt x="2873" y="3493"/>
                    </a:cubicBezTo>
                    <a:cubicBezTo>
                      <a:pt x="2825" y="3535"/>
                      <a:pt x="2804" y="3577"/>
                      <a:pt x="2825" y="3625"/>
                    </a:cubicBezTo>
                    <a:cubicBezTo>
                      <a:pt x="2846" y="3667"/>
                      <a:pt x="2894" y="3667"/>
                      <a:pt x="2915" y="3667"/>
                    </a:cubicBezTo>
                    <a:lnTo>
                      <a:pt x="2958" y="3667"/>
                    </a:lnTo>
                    <a:cubicBezTo>
                      <a:pt x="3027" y="3646"/>
                      <a:pt x="3069" y="3599"/>
                      <a:pt x="3111" y="3556"/>
                    </a:cubicBezTo>
                    <a:cubicBezTo>
                      <a:pt x="3159" y="3535"/>
                      <a:pt x="3180" y="3466"/>
                      <a:pt x="3159" y="3424"/>
                    </a:cubicBezTo>
                    <a:cubicBezTo>
                      <a:pt x="3131" y="3399"/>
                      <a:pt x="3105" y="3389"/>
                      <a:pt x="3080" y="3389"/>
                    </a:cubicBezTo>
                    <a:close/>
                    <a:moveTo>
                      <a:pt x="1086" y="3505"/>
                    </a:moveTo>
                    <a:cubicBezTo>
                      <a:pt x="1050" y="3505"/>
                      <a:pt x="1011" y="3525"/>
                      <a:pt x="992" y="3556"/>
                    </a:cubicBezTo>
                    <a:cubicBezTo>
                      <a:pt x="970" y="3599"/>
                      <a:pt x="992" y="3646"/>
                      <a:pt x="1039" y="3667"/>
                    </a:cubicBezTo>
                    <a:cubicBezTo>
                      <a:pt x="1082" y="3710"/>
                      <a:pt x="1151" y="3731"/>
                      <a:pt x="1214" y="3757"/>
                    </a:cubicBezTo>
                    <a:lnTo>
                      <a:pt x="1235" y="3779"/>
                    </a:lnTo>
                    <a:cubicBezTo>
                      <a:pt x="1283" y="3779"/>
                      <a:pt x="1304" y="3757"/>
                      <a:pt x="1325" y="3710"/>
                    </a:cubicBezTo>
                    <a:cubicBezTo>
                      <a:pt x="1347" y="3667"/>
                      <a:pt x="1325" y="3599"/>
                      <a:pt x="1283" y="3577"/>
                    </a:cubicBezTo>
                    <a:cubicBezTo>
                      <a:pt x="1235" y="3556"/>
                      <a:pt x="1172" y="3535"/>
                      <a:pt x="1124" y="3514"/>
                    </a:cubicBezTo>
                    <a:cubicBezTo>
                      <a:pt x="1113" y="3508"/>
                      <a:pt x="1100" y="3505"/>
                      <a:pt x="1086" y="3505"/>
                    </a:cubicBezTo>
                    <a:close/>
                    <a:moveTo>
                      <a:pt x="2499" y="3662"/>
                    </a:moveTo>
                    <a:cubicBezTo>
                      <a:pt x="2491" y="3662"/>
                      <a:pt x="2483" y="3664"/>
                      <a:pt x="2475" y="3667"/>
                    </a:cubicBezTo>
                    <a:cubicBezTo>
                      <a:pt x="2406" y="3689"/>
                      <a:pt x="2364" y="3689"/>
                      <a:pt x="2295" y="3710"/>
                    </a:cubicBezTo>
                    <a:cubicBezTo>
                      <a:pt x="2253" y="3710"/>
                      <a:pt x="2210" y="3757"/>
                      <a:pt x="2232" y="3821"/>
                    </a:cubicBezTo>
                    <a:cubicBezTo>
                      <a:pt x="2232" y="3863"/>
                      <a:pt x="2274" y="3890"/>
                      <a:pt x="2316" y="3890"/>
                    </a:cubicBezTo>
                    <a:lnTo>
                      <a:pt x="2343" y="3890"/>
                    </a:lnTo>
                    <a:cubicBezTo>
                      <a:pt x="2385" y="3890"/>
                      <a:pt x="2449" y="3863"/>
                      <a:pt x="2518" y="3842"/>
                    </a:cubicBezTo>
                    <a:cubicBezTo>
                      <a:pt x="2560" y="3842"/>
                      <a:pt x="2608" y="3779"/>
                      <a:pt x="2581" y="3731"/>
                    </a:cubicBezTo>
                    <a:cubicBezTo>
                      <a:pt x="2564" y="3696"/>
                      <a:pt x="2533" y="3662"/>
                      <a:pt x="2499" y="3662"/>
                    </a:cubicBezTo>
                    <a:close/>
                    <a:moveTo>
                      <a:pt x="1667" y="3704"/>
                    </a:moveTo>
                    <a:cubicBezTo>
                      <a:pt x="1619" y="3704"/>
                      <a:pt x="1590" y="3740"/>
                      <a:pt x="1590" y="3779"/>
                    </a:cubicBezTo>
                    <a:cubicBezTo>
                      <a:pt x="1569" y="3842"/>
                      <a:pt x="1612" y="3890"/>
                      <a:pt x="1654" y="3890"/>
                    </a:cubicBezTo>
                    <a:cubicBezTo>
                      <a:pt x="1723" y="3911"/>
                      <a:pt x="1786" y="3911"/>
                      <a:pt x="1855" y="3911"/>
                    </a:cubicBezTo>
                    <a:cubicBezTo>
                      <a:pt x="1898" y="3911"/>
                      <a:pt x="1945" y="3890"/>
                      <a:pt x="1967" y="3821"/>
                    </a:cubicBezTo>
                    <a:cubicBezTo>
                      <a:pt x="1967" y="3779"/>
                      <a:pt x="1919" y="3731"/>
                      <a:pt x="1877" y="3731"/>
                    </a:cubicBezTo>
                    <a:cubicBezTo>
                      <a:pt x="1813" y="3731"/>
                      <a:pt x="1744" y="3710"/>
                      <a:pt x="1702" y="3710"/>
                    </a:cubicBezTo>
                    <a:cubicBezTo>
                      <a:pt x="1689" y="3706"/>
                      <a:pt x="1677" y="3704"/>
                      <a:pt x="1667" y="3704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0" name="Google Shape;313;p20"/>
              <p:cNvSpPr/>
              <p:nvPr/>
            </p:nvSpPr>
            <p:spPr>
              <a:xfrm>
                <a:off x="4047851" y="1689708"/>
                <a:ext cx="10069" cy="16419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87" extrusionOk="0">
                    <a:moveTo>
                      <a:pt x="85" y="1"/>
                    </a:moveTo>
                    <a:cubicBezTo>
                      <a:pt x="43" y="1"/>
                      <a:pt x="0" y="43"/>
                      <a:pt x="0" y="91"/>
                    </a:cubicBezTo>
                    <a:lnTo>
                      <a:pt x="0" y="176"/>
                    </a:lnTo>
                    <a:cubicBezTo>
                      <a:pt x="0" y="223"/>
                      <a:pt x="21" y="266"/>
                      <a:pt x="85" y="287"/>
                    </a:cubicBezTo>
                    <a:cubicBezTo>
                      <a:pt x="133" y="287"/>
                      <a:pt x="175" y="245"/>
                      <a:pt x="175" y="202"/>
                    </a:cubicBezTo>
                    <a:lnTo>
                      <a:pt x="175" y="91"/>
                    </a:lnTo>
                    <a:cubicBezTo>
                      <a:pt x="175" y="43"/>
                      <a:pt x="133" y="1"/>
                      <a:pt x="85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1" name="Google Shape;314;p20"/>
              <p:cNvSpPr/>
              <p:nvPr/>
            </p:nvSpPr>
            <p:spPr>
              <a:xfrm>
                <a:off x="3973251" y="1633472"/>
                <a:ext cx="16419" cy="1327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32" extrusionOk="0">
                    <a:moveTo>
                      <a:pt x="100" y="0"/>
                    </a:moveTo>
                    <a:cubicBezTo>
                      <a:pt x="73" y="0"/>
                      <a:pt x="47" y="10"/>
                      <a:pt x="22" y="35"/>
                    </a:cubicBezTo>
                    <a:cubicBezTo>
                      <a:pt x="1" y="78"/>
                      <a:pt x="22" y="146"/>
                      <a:pt x="64" y="168"/>
                    </a:cubicBezTo>
                    <a:cubicBezTo>
                      <a:pt x="85" y="189"/>
                      <a:pt x="112" y="189"/>
                      <a:pt x="133" y="210"/>
                    </a:cubicBezTo>
                    <a:cubicBezTo>
                      <a:pt x="154" y="231"/>
                      <a:pt x="175" y="231"/>
                      <a:pt x="175" y="231"/>
                    </a:cubicBezTo>
                    <a:cubicBezTo>
                      <a:pt x="218" y="231"/>
                      <a:pt x="244" y="210"/>
                      <a:pt x="266" y="189"/>
                    </a:cubicBezTo>
                    <a:cubicBezTo>
                      <a:pt x="287" y="146"/>
                      <a:pt x="287" y="99"/>
                      <a:pt x="244" y="56"/>
                    </a:cubicBezTo>
                    <a:cubicBezTo>
                      <a:pt x="218" y="35"/>
                      <a:pt x="175" y="35"/>
                      <a:pt x="154" y="14"/>
                    </a:cubicBezTo>
                    <a:cubicBezTo>
                      <a:pt x="137" y="5"/>
                      <a:pt x="118" y="0"/>
                      <a:pt x="100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2" name="Google Shape;315;p20"/>
              <p:cNvSpPr/>
              <p:nvPr/>
            </p:nvSpPr>
            <p:spPr>
              <a:xfrm>
                <a:off x="3871991" y="1622717"/>
                <a:ext cx="89816" cy="136497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86" extrusionOk="0">
                    <a:moveTo>
                      <a:pt x="1283" y="1"/>
                    </a:moveTo>
                    <a:cubicBezTo>
                      <a:pt x="1241" y="1"/>
                      <a:pt x="1193" y="48"/>
                      <a:pt x="1193" y="91"/>
                    </a:cubicBezTo>
                    <a:cubicBezTo>
                      <a:pt x="1193" y="154"/>
                      <a:pt x="1241" y="202"/>
                      <a:pt x="1283" y="202"/>
                    </a:cubicBezTo>
                    <a:lnTo>
                      <a:pt x="1458" y="202"/>
                    </a:lnTo>
                    <a:cubicBezTo>
                      <a:pt x="1506" y="202"/>
                      <a:pt x="1548" y="181"/>
                      <a:pt x="1548" y="133"/>
                    </a:cubicBezTo>
                    <a:cubicBezTo>
                      <a:pt x="1569" y="91"/>
                      <a:pt x="1527" y="22"/>
                      <a:pt x="1484" y="22"/>
                    </a:cubicBezTo>
                    <a:cubicBezTo>
                      <a:pt x="1416" y="1"/>
                      <a:pt x="1352" y="1"/>
                      <a:pt x="1283" y="1"/>
                    </a:cubicBezTo>
                    <a:close/>
                    <a:moveTo>
                      <a:pt x="856" y="82"/>
                    </a:moveTo>
                    <a:cubicBezTo>
                      <a:pt x="845" y="82"/>
                      <a:pt x="833" y="85"/>
                      <a:pt x="822" y="91"/>
                    </a:cubicBezTo>
                    <a:cubicBezTo>
                      <a:pt x="753" y="112"/>
                      <a:pt x="689" y="133"/>
                      <a:pt x="642" y="181"/>
                    </a:cubicBezTo>
                    <a:cubicBezTo>
                      <a:pt x="599" y="202"/>
                      <a:pt x="578" y="244"/>
                      <a:pt x="599" y="287"/>
                    </a:cubicBezTo>
                    <a:cubicBezTo>
                      <a:pt x="621" y="334"/>
                      <a:pt x="642" y="356"/>
                      <a:pt x="689" y="356"/>
                    </a:cubicBezTo>
                    <a:cubicBezTo>
                      <a:pt x="711" y="356"/>
                      <a:pt x="711" y="334"/>
                      <a:pt x="732" y="334"/>
                    </a:cubicBezTo>
                    <a:cubicBezTo>
                      <a:pt x="774" y="313"/>
                      <a:pt x="822" y="287"/>
                      <a:pt x="886" y="266"/>
                    </a:cubicBezTo>
                    <a:cubicBezTo>
                      <a:pt x="928" y="244"/>
                      <a:pt x="954" y="181"/>
                      <a:pt x="928" y="133"/>
                    </a:cubicBezTo>
                    <a:cubicBezTo>
                      <a:pt x="912" y="102"/>
                      <a:pt x="886" y="82"/>
                      <a:pt x="856" y="82"/>
                    </a:cubicBezTo>
                    <a:close/>
                    <a:moveTo>
                      <a:pt x="345" y="453"/>
                    </a:moveTo>
                    <a:cubicBezTo>
                      <a:pt x="320" y="453"/>
                      <a:pt x="293" y="463"/>
                      <a:pt x="266" y="488"/>
                    </a:cubicBezTo>
                    <a:cubicBezTo>
                      <a:pt x="223" y="531"/>
                      <a:pt x="202" y="599"/>
                      <a:pt x="160" y="642"/>
                    </a:cubicBezTo>
                    <a:cubicBezTo>
                      <a:pt x="133" y="684"/>
                      <a:pt x="160" y="753"/>
                      <a:pt x="202" y="774"/>
                    </a:cubicBezTo>
                    <a:lnTo>
                      <a:pt x="244" y="774"/>
                    </a:lnTo>
                    <a:cubicBezTo>
                      <a:pt x="292" y="774"/>
                      <a:pt x="313" y="774"/>
                      <a:pt x="334" y="732"/>
                    </a:cubicBezTo>
                    <a:cubicBezTo>
                      <a:pt x="356" y="684"/>
                      <a:pt x="377" y="642"/>
                      <a:pt x="425" y="599"/>
                    </a:cubicBezTo>
                    <a:cubicBezTo>
                      <a:pt x="446" y="552"/>
                      <a:pt x="446" y="509"/>
                      <a:pt x="398" y="467"/>
                    </a:cubicBezTo>
                    <a:cubicBezTo>
                      <a:pt x="380" y="458"/>
                      <a:pt x="363" y="453"/>
                      <a:pt x="345" y="453"/>
                    </a:cubicBezTo>
                    <a:close/>
                    <a:moveTo>
                      <a:pt x="112" y="1018"/>
                    </a:moveTo>
                    <a:cubicBezTo>
                      <a:pt x="69" y="1018"/>
                      <a:pt x="27" y="1039"/>
                      <a:pt x="1" y="1108"/>
                    </a:cubicBezTo>
                    <a:lnTo>
                      <a:pt x="1" y="1262"/>
                    </a:lnTo>
                    <a:lnTo>
                      <a:pt x="1" y="1283"/>
                    </a:lnTo>
                    <a:cubicBezTo>
                      <a:pt x="1" y="1347"/>
                      <a:pt x="48" y="1394"/>
                      <a:pt x="91" y="1394"/>
                    </a:cubicBezTo>
                    <a:cubicBezTo>
                      <a:pt x="160" y="1394"/>
                      <a:pt x="202" y="1347"/>
                      <a:pt x="202" y="1283"/>
                    </a:cubicBezTo>
                    <a:lnTo>
                      <a:pt x="202" y="1262"/>
                    </a:lnTo>
                    <a:lnTo>
                      <a:pt x="202" y="1129"/>
                    </a:lnTo>
                    <a:cubicBezTo>
                      <a:pt x="202" y="1061"/>
                      <a:pt x="181" y="1018"/>
                      <a:pt x="112" y="1018"/>
                    </a:cubicBezTo>
                    <a:close/>
                    <a:moveTo>
                      <a:pt x="198" y="1628"/>
                    </a:moveTo>
                    <a:cubicBezTo>
                      <a:pt x="185" y="1628"/>
                      <a:pt x="171" y="1631"/>
                      <a:pt x="160" y="1638"/>
                    </a:cubicBezTo>
                    <a:cubicBezTo>
                      <a:pt x="112" y="1659"/>
                      <a:pt x="91" y="1723"/>
                      <a:pt x="112" y="1771"/>
                    </a:cubicBezTo>
                    <a:cubicBezTo>
                      <a:pt x="133" y="1813"/>
                      <a:pt x="160" y="1877"/>
                      <a:pt x="202" y="1924"/>
                    </a:cubicBezTo>
                    <a:cubicBezTo>
                      <a:pt x="223" y="1967"/>
                      <a:pt x="244" y="1967"/>
                      <a:pt x="266" y="1967"/>
                    </a:cubicBezTo>
                    <a:lnTo>
                      <a:pt x="334" y="1967"/>
                    </a:lnTo>
                    <a:cubicBezTo>
                      <a:pt x="377" y="1946"/>
                      <a:pt x="377" y="1877"/>
                      <a:pt x="356" y="1834"/>
                    </a:cubicBezTo>
                    <a:cubicBezTo>
                      <a:pt x="334" y="1792"/>
                      <a:pt x="313" y="1744"/>
                      <a:pt x="292" y="1681"/>
                    </a:cubicBezTo>
                    <a:cubicBezTo>
                      <a:pt x="273" y="1650"/>
                      <a:pt x="234" y="1628"/>
                      <a:pt x="198" y="1628"/>
                    </a:cubicBezTo>
                    <a:close/>
                    <a:moveTo>
                      <a:pt x="581" y="2106"/>
                    </a:moveTo>
                    <a:cubicBezTo>
                      <a:pt x="551" y="2106"/>
                      <a:pt x="522" y="2117"/>
                      <a:pt x="509" y="2142"/>
                    </a:cubicBezTo>
                    <a:cubicBezTo>
                      <a:pt x="467" y="2189"/>
                      <a:pt x="488" y="2253"/>
                      <a:pt x="531" y="2274"/>
                    </a:cubicBezTo>
                    <a:cubicBezTo>
                      <a:pt x="578" y="2322"/>
                      <a:pt x="642" y="2364"/>
                      <a:pt x="689" y="2385"/>
                    </a:cubicBezTo>
                    <a:lnTo>
                      <a:pt x="732" y="2385"/>
                    </a:lnTo>
                    <a:cubicBezTo>
                      <a:pt x="774" y="2385"/>
                      <a:pt x="795" y="2364"/>
                      <a:pt x="822" y="2343"/>
                    </a:cubicBezTo>
                    <a:cubicBezTo>
                      <a:pt x="843" y="2301"/>
                      <a:pt x="822" y="2232"/>
                      <a:pt x="774" y="2210"/>
                    </a:cubicBezTo>
                    <a:cubicBezTo>
                      <a:pt x="732" y="2189"/>
                      <a:pt x="689" y="2168"/>
                      <a:pt x="642" y="2120"/>
                    </a:cubicBezTo>
                    <a:cubicBezTo>
                      <a:pt x="624" y="2112"/>
                      <a:pt x="602" y="2106"/>
                      <a:pt x="581" y="2106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3" name="Google Shape;316;p20"/>
              <p:cNvSpPr/>
              <p:nvPr/>
            </p:nvSpPr>
            <p:spPr>
              <a:xfrm>
                <a:off x="3932633" y="1755497"/>
                <a:ext cx="16705" cy="1127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97" extrusionOk="0">
                    <a:moveTo>
                      <a:pt x="112" y="1"/>
                    </a:moveTo>
                    <a:cubicBezTo>
                      <a:pt x="69" y="1"/>
                      <a:pt x="27" y="43"/>
                      <a:pt x="0" y="86"/>
                    </a:cubicBezTo>
                    <a:cubicBezTo>
                      <a:pt x="0" y="154"/>
                      <a:pt x="48" y="197"/>
                      <a:pt x="91" y="197"/>
                    </a:cubicBezTo>
                    <a:lnTo>
                      <a:pt x="202" y="197"/>
                    </a:lnTo>
                    <a:cubicBezTo>
                      <a:pt x="244" y="197"/>
                      <a:pt x="292" y="154"/>
                      <a:pt x="292" y="112"/>
                    </a:cubicBezTo>
                    <a:cubicBezTo>
                      <a:pt x="292" y="43"/>
                      <a:pt x="244" y="1"/>
                      <a:pt x="202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4" name="Google Shape;317;p20"/>
              <p:cNvSpPr/>
              <p:nvPr/>
            </p:nvSpPr>
            <p:spPr>
              <a:xfrm>
                <a:off x="4952205" y="4506302"/>
                <a:ext cx="16419" cy="1178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06" extrusionOk="0">
                    <a:moveTo>
                      <a:pt x="192" y="1"/>
                    </a:moveTo>
                    <a:cubicBezTo>
                      <a:pt x="179" y="1"/>
                      <a:pt x="165" y="3"/>
                      <a:pt x="154" y="9"/>
                    </a:cubicBezTo>
                    <a:cubicBezTo>
                      <a:pt x="133" y="9"/>
                      <a:pt x="90" y="30"/>
                      <a:pt x="64" y="30"/>
                    </a:cubicBezTo>
                    <a:cubicBezTo>
                      <a:pt x="22" y="51"/>
                      <a:pt x="0" y="94"/>
                      <a:pt x="0" y="142"/>
                    </a:cubicBezTo>
                    <a:cubicBezTo>
                      <a:pt x="22" y="184"/>
                      <a:pt x="43" y="205"/>
                      <a:pt x="90" y="205"/>
                    </a:cubicBezTo>
                    <a:lnTo>
                      <a:pt x="133" y="205"/>
                    </a:lnTo>
                    <a:cubicBezTo>
                      <a:pt x="154" y="205"/>
                      <a:pt x="175" y="184"/>
                      <a:pt x="223" y="184"/>
                    </a:cubicBezTo>
                    <a:cubicBezTo>
                      <a:pt x="265" y="163"/>
                      <a:pt x="287" y="120"/>
                      <a:pt x="265" y="51"/>
                    </a:cubicBezTo>
                    <a:cubicBezTo>
                      <a:pt x="265" y="20"/>
                      <a:pt x="228" y="1"/>
                      <a:pt x="192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5" name="Google Shape;318;p20"/>
              <p:cNvSpPr/>
              <p:nvPr/>
            </p:nvSpPr>
            <p:spPr>
              <a:xfrm>
                <a:off x="4813360" y="4295490"/>
                <a:ext cx="227400" cy="210123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3673" extrusionOk="0">
                    <a:moveTo>
                      <a:pt x="1744" y="6"/>
                    </a:moveTo>
                    <a:cubicBezTo>
                      <a:pt x="1675" y="6"/>
                      <a:pt x="1611" y="27"/>
                      <a:pt x="1542" y="27"/>
                    </a:cubicBezTo>
                    <a:cubicBezTo>
                      <a:pt x="1500" y="48"/>
                      <a:pt x="1479" y="96"/>
                      <a:pt x="1479" y="138"/>
                    </a:cubicBezTo>
                    <a:cubicBezTo>
                      <a:pt x="1500" y="181"/>
                      <a:pt x="1521" y="228"/>
                      <a:pt x="1564" y="228"/>
                    </a:cubicBezTo>
                    <a:lnTo>
                      <a:pt x="1590" y="228"/>
                    </a:lnTo>
                    <a:cubicBezTo>
                      <a:pt x="1654" y="202"/>
                      <a:pt x="1696" y="202"/>
                      <a:pt x="1765" y="181"/>
                    </a:cubicBezTo>
                    <a:cubicBezTo>
                      <a:pt x="1807" y="181"/>
                      <a:pt x="1855" y="138"/>
                      <a:pt x="1855" y="96"/>
                    </a:cubicBezTo>
                    <a:cubicBezTo>
                      <a:pt x="1829" y="27"/>
                      <a:pt x="1786" y="6"/>
                      <a:pt x="1744" y="6"/>
                    </a:cubicBezTo>
                    <a:close/>
                    <a:moveTo>
                      <a:pt x="2195" y="0"/>
                    </a:moveTo>
                    <a:cubicBezTo>
                      <a:pt x="2149" y="0"/>
                      <a:pt x="2120" y="39"/>
                      <a:pt x="2120" y="96"/>
                    </a:cubicBezTo>
                    <a:cubicBezTo>
                      <a:pt x="2120" y="138"/>
                      <a:pt x="2141" y="181"/>
                      <a:pt x="2205" y="181"/>
                    </a:cubicBezTo>
                    <a:cubicBezTo>
                      <a:pt x="2252" y="202"/>
                      <a:pt x="2316" y="202"/>
                      <a:pt x="2358" y="228"/>
                    </a:cubicBezTo>
                    <a:lnTo>
                      <a:pt x="2385" y="228"/>
                    </a:lnTo>
                    <a:cubicBezTo>
                      <a:pt x="2427" y="228"/>
                      <a:pt x="2470" y="181"/>
                      <a:pt x="2470" y="138"/>
                    </a:cubicBezTo>
                    <a:cubicBezTo>
                      <a:pt x="2491" y="96"/>
                      <a:pt x="2449" y="48"/>
                      <a:pt x="2406" y="27"/>
                    </a:cubicBezTo>
                    <a:cubicBezTo>
                      <a:pt x="2337" y="27"/>
                      <a:pt x="2274" y="6"/>
                      <a:pt x="2226" y="6"/>
                    </a:cubicBezTo>
                    <a:cubicBezTo>
                      <a:pt x="2215" y="2"/>
                      <a:pt x="2204" y="0"/>
                      <a:pt x="2195" y="0"/>
                    </a:cubicBezTo>
                    <a:close/>
                    <a:moveTo>
                      <a:pt x="2821" y="172"/>
                    </a:moveTo>
                    <a:cubicBezTo>
                      <a:pt x="2780" y="172"/>
                      <a:pt x="2750" y="193"/>
                      <a:pt x="2735" y="228"/>
                    </a:cubicBezTo>
                    <a:cubicBezTo>
                      <a:pt x="2714" y="271"/>
                      <a:pt x="2735" y="334"/>
                      <a:pt x="2782" y="361"/>
                    </a:cubicBezTo>
                    <a:cubicBezTo>
                      <a:pt x="2825" y="382"/>
                      <a:pt x="2867" y="403"/>
                      <a:pt x="2936" y="446"/>
                    </a:cubicBezTo>
                    <a:lnTo>
                      <a:pt x="2979" y="446"/>
                    </a:lnTo>
                    <a:cubicBezTo>
                      <a:pt x="3000" y="446"/>
                      <a:pt x="3047" y="446"/>
                      <a:pt x="3069" y="403"/>
                    </a:cubicBezTo>
                    <a:cubicBezTo>
                      <a:pt x="3090" y="361"/>
                      <a:pt x="3069" y="313"/>
                      <a:pt x="3021" y="271"/>
                    </a:cubicBezTo>
                    <a:cubicBezTo>
                      <a:pt x="2979" y="249"/>
                      <a:pt x="2915" y="228"/>
                      <a:pt x="2867" y="181"/>
                    </a:cubicBezTo>
                    <a:cubicBezTo>
                      <a:pt x="2850" y="175"/>
                      <a:pt x="2835" y="172"/>
                      <a:pt x="2821" y="172"/>
                    </a:cubicBezTo>
                    <a:close/>
                    <a:moveTo>
                      <a:pt x="1157" y="179"/>
                    </a:moveTo>
                    <a:cubicBezTo>
                      <a:pt x="1138" y="179"/>
                      <a:pt x="1118" y="186"/>
                      <a:pt x="1103" y="202"/>
                    </a:cubicBezTo>
                    <a:cubicBezTo>
                      <a:pt x="1034" y="228"/>
                      <a:pt x="991" y="249"/>
                      <a:pt x="928" y="292"/>
                    </a:cubicBezTo>
                    <a:cubicBezTo>
                      <a:pt x="880" y="313"/>
                      <a:pt x="880" y="382"/>
                      <a:pt x="901" y="424"/>
                    </a:cubicBezTo>
                    <a:cubicBezTo>
                      <a:pt x="928" y="446"/>
                      <a:pt x="949" y="467"/>
                      <a:pt x="991" y="467"/>
                    </a:cubicBezTo>
                    <a:cubicBezTo>
                      <a:pt x="991" y="467"/>
                      <a:pt x="1012" y="446"/>
                      <a:pt x="1034" y="446"/>
                    </a:cubicBezTo>
                    <a:cubicBezTo>
                      <a:pt x="1081" y="424"/>
                      <a:pt x="1124" y="382"/>
                      <a:pt x="1193" y="361"/>
                    </a:cubicBezTo>
                    <a:cubicBezTo>
                      <a:pt x="1235" y="334"/>
                      <a:pt x="1256" y="292"/>
                      <a:pt x="1235" y="228"/>
                    </a:cubicBezTo>
                    <a:cubicBezTo>
                      <a:pt x="1222" y="198"/>
                      <a:pt x="1190" y="179"/>
                      <a:pt x="1157" y="179"/>
                    </a:cubicBezTo>
                    <a:close/>
                    <a:moveTo>
                      <a:pt x="3341" y="546"/>
                    </a:moveTo>
                    <a:cubicBezTo>
                      <a:pt x="3316" y="546"/>
                      <a:pt x="3289" y="557"/>
                      <a:pt x="3265" y="578"/>
                    </a:cubicBezTo>
                    <a:cubicBezTo>
                      <a:pt x="3222" y="599"/>
                      <a:pt x="3222" y="668"/>
                      <a:pt x="3265" y="711"/>
                    </a:cubicBezTo>
                    <a:cubicBezTo>
                      <a:pt x="3312" y="758"/>
                      <a:pt x="3355" y="801"/>
                      <a:pt x="3376" y="843"/>
                    </a:cubicBezTo>
                    <a:cubicBezTo>
                      <a:pt x="3397" y="864"/>
                      <a:pt x="3418" y="864"/>
                      <a:pt x="3466" y="864"/>
                    </a:cubicBezTo>
                    <a:cubicBezTo>
                      <a:pt x="3487" y="864"/>
                      <a:pt x="3508" y="864"/>
                      <a:pt x="3508" y="843"/>
                    </a:cubicBezTo>
                    <a:cubicBezTo>
                      <a:pt x="3551" y="822"/>
                      <a:pt x="3551" y="758"/>
                      <a:pt x="3530" y="711"/>
                    </a:cubicBezTo>
                    <a:lnTo>
                      <a:pt x="3397" y="578"/>
                    </a:lnTo>
                    <a:cubicBezTo>
                      <a:pt x="3387" y="557"/>
                      <a:pt x="3365" y="546"/>
                      <a:pt x="3341" y="546"/>
                    </a:cubicBezTo>
                    <a:close/>
                    <a:moveTo>
                      <a:pt x="626" y="562"/>
                    </a:moveTo>
                    <a:cubicBezTo>
                      <a:pt x="600" y="562"/>
                      <a:pt x="573" y="567"/>
                      <a:pt x="551" y="578"/>
                    </a:cubicBezTo>
                    <a:cubicBezTo>
                      <a:pt x="504" y="626"/>
                      <a:pt x="461" y="689"/>
                      <a:pt x="440" y="732"/>
                    </a:cubicBezTo>
                    <a:cubicBezTo>
                      <a:pt x="398" y="779"/>
                      <a:pt x="398" y="822"/>
                      <a:pt x="440" y="864"/>
                    </a:cubicBezTo>
                    <a:cubicBezTo>
                      <a:pt x="461" y="864"/>
                      <a:pt x="482" y="891"/>
                      <a:pt x="504" y="891"/>
                    </a:cubicBezTo>
                    <a:cubicBezTo>
                      <a:pt x="530" y="891"/>
                      <a:pt x="551" y="864"/>
                      <a:pt x="573" y="843"/>
                    </a:cubicBezTo>
                    <a:lnTo>
                      <a:pt x="705" y="711"/>
                    </a:lnTo>
                    <a:cubicBezTo>
                      <a:pt x="726" y="689"/>
                      <a:pt x="726" y="626"/>
                      <a:pt x="684" y="578"/>
                    </a:cubicBezTo>
                    <a:cubicBezTo>
                      <a:pt x="673" y="567"/>
                      <a:pt x="651" y="562"/>
                      <a:pt x="626" y="562"/>
                    </a:cubicBezTo>
                    <a:close/>
                    <a:moveTo>
                      <a:pt x="3718" y="1074"/>
                    </a:moveTo>
                    <a:cubicBezTo>
                      <a:pt x="3699" y="1074"/>
                      <a:pt x="3680" y="1079"/>
                      <a:pt x="3662" y="1087"/>
                    </a:cubicBezTo>
                    <a:cubicBezTo>
                      <a:pt x="3620" y="1108"/>
                      <a:pt x="3599" y="1156"/>
                      <a:pt x="3620" y="1198"/>
                    </a:cubicBezTo>
                    <a:cubicBezTo>
                      <a:pt x="3641" y="1262"/>
                      <a:pt x="3662" y="1309"/>
                      <a:pt x="3683" y="1352"/>
                    </a:cubicBezTo>
                    <a:cubicBezTo>
                      <a:pt x="3710" y="1394"/>
                      <a:pt x="3731" y="1421"/>
                      <a:pt x="3773" y="1421"/>
                    </a:cubicBezTo>
                    <a:lnTo>
                      <a:pt x="3795" y="1421"/>
                    </a:lnTo>
                    <a:cubicBezTo>
                      <a:pt x="3864" y="1394"/>
                      <a:pt x="3885" y="1352"/>
                      <a:pt x="3864" y="1309"/>
                    </a:cubicBezTo>
                    <a:cubicBezTo>
                      <a:pt x="3842" y="1240"/>
                      <a:pt x="3816" y="1177"/>
                      <a:pt x="3795" y="1129"/>
                    </a:cubicBezTo>
                    <a:cubicBezTo>
                      <a:pt x="3781" y="1089"/>
                      <a:pt x="3751" y="1074"/>
                      <a:pt x="3718" y="1074"/>
                    </a:cubicBezTo>
                    <a:close/>
                    <a:moveTo>
                      <a:pt x="269" y="1078"/>
                    </a:moveTo>
                    <a:cubicBezTo>
                      <a:pt x="232" y="1078"/>
                      <a:pt x="191" y="1098"/>
                      <a:pt x="175" y="1129"/>
                    </a:cubicBezTo>
                    <a:cubicBezTo>
                      <a:pt x="154" y="1198"/>
                      <a:pt x="133" y="1262"/>
                      <a:pt x="106" y="1309"/>
                    </a:cubicBezTo>
                    <a:cubicBezTo>
                      <a:pt x="85" y="1352"/>
                      <a:pt x="106" y="1421"/>
                      <a:pt x="154" y="1442"/>
                    </a:cubicBezTo>
                    <a:lnTo>
                      <a:pt x="196" y="1442"/>
                    </a:lnTo>
                    <a:cubicBezTo>
                      <a:pt x="239" y="1442"/>
                      <a:pt x="265" y="1421"/>
                      <a:pt x="286" y="1373"/>
                    </a:cubicBezTo>
                    <a:cubicBezTo>
                      <a:pt x="308" y="1331"/>
                      <a:pt x="329" y="1262"/>
                      <a:pt x="350" y="1219"/>
                    </a:cubicBezTo>
                    <a:cubicBezTo>
                      <a:pt x="371" y="1177"/>
                      <a:pt x="350" y="1108"/>
                      <a:pt x="308" y="1087"/>
                    </a:cubicBezTo>
                    <a:cubicBezTo>
                      <a:pt x="296" y="1081"/>
                      <a:pt x="283" y="1078"/>
                      <a:pt x="269" y="1078"/>
                    </a:cubicBezTo>
                    <a:close/>
                    <a:moveTo>
                      <a:pt x="73" y="1701"/>
                    </a:moveTo>
                    <a:cubicBezTo>
                      <a:pt x="28" y="1701"/>
                      <a:pt x="0" y="1736"/>
                      <a:pt x="0" y="1770"/>
                    </a:cubicBezTo>
                    <a:lnTo>
                      <a:pt x="0" y="1972"/>
                    </a:lnTo>
                    <a:cubicBezTo>
                      <a:pt x="0" y="2014"/>
                      <a:pt x="43" y="2057"/>
                      <a:pt x="85" y="2057"/>
                    </a:cubicBezTo>
                    <a:cubicBezTo>
                      <a:pt x="133" y="2057"/>
                      <a:pt x="175" y="2014"/>
                      <a:pt x="175" y="1972"/>
                    </a:cubicBezTo>
                    <a:cubicBezTo>
                      <a:pt x="175" y="1903"/>
                      <a:pt x="175" y="1860"/>
                      <a:pt x="196" y="1792"/>
                    </a:cubicBezTo>
                    <a:cubicBezTo>
                      <a:pt x="196" y="1749"/>
                      <a:pt x="154" y="1707"/>
                      <a:pt x="106" y="1707"/>
                    </a:cubicBezTo>
                    <a:cubicBezTo>
                      <a:pt x="95" y="1703"/>
                      <a:pt x="84" y="1701"/>
                      <a:pt x="73" y="1701"/>
                    </a:cubicBezTo>
                    <a:close/>
                    <a:moveTo>
                      <a:pt x="3864" y="1686"/>
                    </a:moveTo>
                    <a:cubicBezTo>
                      <a:pt x="3816" y="1686"/>
                      <a:pt x="3773" y="1728"/>
                      <a:pt x="3773" y="1792"/>
                    </a:cubicBezTo>
                    <a:cubicBezTo>
                      <a:pt x="3795" y="1839"/>
                      <a:pt x="3795" y="1903"/>
                      <a:pt x="3795" y="1951"/>
                    </a:cubicBezTo>
                    <a:cubicBezTo>
                      <a:pt x="3795" y="2014"/>
                      <a:pt x="3842" y="2057"/>
                      <a:pt x="3885" y="2057"/>
                    </a:cubicBezTo>
                    <a:cubicBezTo>
                      <a:pt x="3948" y="2057"/>
                      <a:pt x="3975" y="2014"/>
                      <a:pt x="3975" y="1951"/>
                    </a:cubicBezTo>
                    <a:lnTo>
                      <a:pt x="3975" y="1770"/>
                    </a:lnTo>
                    <a:cubicBezTo>
                      <a:pt x="3975" y="1707"/>
                      <a:pt x="3927" y="1686"/>
                      <a:pt x="3864" y="1686"/>
                    </a:cubicBezTo>
                    <a:close/>
                    <a:moveTo>
                      <a:pt x="3838" y="2316"/>
                    </a:moveTo>
                    <a:cubicBezTo>
                      <a:pt x="3796" y="2316"/>
                      <a:pt x="3752" y="2355"/>
                      <a:pt x="3752" y="2390"/>
                    </a:cubicBezTo>
                    <a:cubicBezTo>
                      <a:pt x="3731" y="2433"/>
                      <a:pt x="3731" y="2502"/>
                      <a:pt x="3710" y="2565"/>
                    </a:cubicBezTo>
                    <a:cubicBezTo>
                      <a:pt x="3683" y="2613"/>
                      <a:pt x="3710" y="2655"/>
                      <a:pt x="3752" y="2677"/>
                    </a:cubicBezTo>
                    <a:lnTo>
                      <a:pt x="3795" y="2677"/>
                    </a:lnTo>
                    <a:cubicBezTo>
                      <a:pt x="3842" y="2677"/>
                      <a:pt x="3864" y="2655"/>
                      <a:pt x="3885" y="2613"/>
                    </a:cubicBezTo>
                    <a:cubicBezTo>
                      <a:pt x="3906" y="2544"/>
                      <a:pt x="3906" y="2502"/>
                      <a:pt x="3927" y="2433"/>
                    </a:cubicBezTo>
                    <a:cubicBezTo>
                      <a:pt x="3948" y="2390"/>
                      <a:pt x="3906" y="2322"/>
                      <a:pt x="3864" y="2322"/>
                    </a:cubicBezTo>
                    <a:cubicBezTo>
                      <a:pt x="3855" y="2318"/>
                      <a:pt x="3847" y="2316"/>
                      <a:pt x="3838" y="2316"/>
                    </a:cubicBezTo>
                    <a:close/>
                    <a:moveTo>
                      <a:pt x="3586" y="2906"/>
                    </a:moveTo>
                    <a:cubicBezTo>
                      <a:pt x="3560" y="2906"/>
                      <a:pt x="3533" y="2917"/>
                      <a:pt x="3508" y="2942"/>
                    </a:cubicBezTo>
                    <a:cubicBezTo>
                      <a:pt x="3487" y="2984"/>
                      <a:pt x="3445" y="3053"/>
                      <a:pt x="3418" y="3095"/>
                    </a:cubicBezTo>
                    <a:cubicBezTo>
                      <a:pt x="3376" y="3143"/>
                      <a:pt x="3397" y="3185"/>
                      <a:pt x="3445" y="3228"/>
                    </a:cubicBezTo>
                    <a:cubicBezTo>
                      <a:pt x="3445" y="3228"/>
                      <a:pt x="3466" y="3249"/>
                      <a:pt x="3487" y="3249"/>
                    </a:cubicBezTo>
                    <a:cubicBezTo>
                      <a:pt x="3508" y="3249"/>
                      <a:pt x="3551" y="3228"/>
                      <a:pt x="3577" y="3207"/>
                    </a:cubicBezTo>
                    <a:cubicBezTo>
                      <a:pt x="3599" y="3164"/>
                      <a:pt x="3641" y="3095"/>
                      <a:pt x="3683" y="3053"/>
                    </a:cubicBezTo>
                    <a:cubicBezTo>
                      <a:pt x="3710" y="3010"/>
                      <a:pt x="3683" y="2942"/>
                      <a:pt x="3641" y="2920"/>
                    </a:cubicBezTo>
                    <a:cubicBezTo>
                      <a:pt x="3623" y="2912"/>
                      <a:pt x="3605" y="2906"/>
                      <a:pt x="3586" y="2906"/>
                    </a:cubicBezTo>
                    <a:close/>
                    <a:moveTo>
                      <a:pt x="3185" y="3372"/>
                    </a:moveTo>
                    <a:cubicBezTo>
                      <a:pt x="3160" y="3372"/>
                      <a:pt x="3132" y="3384"/>
                      <a:pt x="3111" y="3408"/>
                    </a:cubicBezTo>
                    <a:cubicBezTo>
                      <a:pt x="3069" y="3429"/>
                      <a:pt x="3021" y="3472"/>
                      <a:pt x="2979" y="3493"/>
                    </a:cubicBezTo>
                    <a:cubicBezTo>
                      <a:pt x="2936" y="3540"/>
                      <a:pt x="2915" y="3583"/>
                      <a:pt x="2936" y="3625"/>
                    </a:cubicBezTo>
                    <a:cubicBezTo>
                      <a:pt x="2957" y="3646"/>
                      <a:pt x="3000" y="3673"/>
                      <a:pt x="3021" y="3673"/>
                    </a:cubicBezTo>
                    <a:cubicBezTo>
                      <a:pt x="3047" y="3673"/>
                      <a:pt x="3069" y="3673"/>
                      <a:pt x="3069" y="3646"/>
                    </a:cubicBezTo>
                    <a:cubicBezTo>
                      <a:pt x="3132" y="3625"/>
                      <a:pt x="3180" y="3583"/>
                      <a:pt x="3222" y="3540"/>
                    </a:cubicBezTo>
                    <a:cubicBezTo>
                      <a:pt x="3265" y="3514"/>
                      <a:pt x="3265" y="3450"/>
                      <a:pt x="3243" y="3408"/>
                    </a:cubicBezTo>
                    <a:cubicBezTo>
                      <a:pt x="3233" y="3384"/>
                      <a:pt x="3210" y="3372"/>
                      <a:pt x="3185" y="3372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6" name="Google Shape;319;p20"/>
              <p:cNvSpPr/>
              <p:nvPr/>
            </p:nvSpPr>
            <p:spPr>
              <a:xfrm>
                <a:off x="4815762" y="4429186"/>
                <a:ext cx="12814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76" extrusionOk="0">
                    <a:moveTo>
                      <a:pt x="112" y="1"/>
                    </a:moveTo>
                    <a:cubicBezTo>
                      <a:pt x="98" y="1"/>
                      <a:pt x="82" y="4"/>
                      <a:pt x="64" y="11"/>
                    </a:cubicBezTo>
                    <a:cubicBezTo>
                      <a:pt x="22" y="11"/>
                      <a:pt x="1" y="53"/>
                      <a:pt x="1" y="117"/>
                    </a:cubicBezTo>
                    <a:cubicBezTo>
                      <a:pt x="1" y="144"/>
                      <a:pt x="22" y="186"/>
                      <a:pt x="22" y="207"/>
                    </a:cubicBezTo>
                    <a:cubicBezTo>
                      <a:pt x="43" y="250"/>
                      <a:pt x="91" y="276"/>
                      <a:pt x="112" y="276"/>
                    </a:cubicBezTo>
                    <a:lnTo>
                      <a:pt x="154" y="276"/>
                    </a:lnTo>
                    <a:cubicBezTo>
                      <a:pt x="197" y="250"/>
                      <a:pt x="223" y="207"/>
                      <a:pt x="223" y="165"/>
                    </a:cubicBezTo>
                    <a:cubicBezTo>
                      <a:pt x="197" y="117"/>
                      <a:pt x="197" y="96"/>
                      <a:pt x="176" y="75"/>
                    </a:cubicBezTo>
                    <a:cubicBezTo>
                      <a:pt x="176" y="28"/>
                      <a:pt x="152" y="1"/>
                      <a:pt x="112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7" name="Google Shape;320;p20"/>
              <p:cNvSpPr/>
              <p:nvPr/>
            </p:nvSpPr>
            <p:spPr>
              <a:xfrm>
                <a:off x="4897914" y="4465684"/>
                <a:ext cx="17677" cy="1327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32" extrusionOk="0">
                    <a:moveTo>
                      <a:pt x="97" y="1"/>
                    </a:moveTo>
                    <a:cubicBezTo>
                      <a:pt x="65" y="1"/>
                      <a:pt x="38" y="22"/>
                      <a:pt x="22" y="57"/>
                    </a:cubicBezTo>
                    <a:cubicBezTo>
                      <a:pt x="1" y="120"/>
                      <a:pt x="22" y="168"/>
                      <a:pt x="64" y="189"/>
                    </a:cubicBezTo>
                    <a:cubicBezTo>
                      <a:pt x="112" y="210"/>
                      <a:pt x="133" y="210"/>
                      <a:pt x="176" y="210"/>
                    </a:cubicBezTo>
                    <a:cubicBezTo>
                      <a:pt x="176" y="232"/>
                      <a:pt x="176" y="232"/>
                      <a:pt x="197" y="232"/>
                    </a:cubicBezTo>
                    <a:cubicBezTo>
                      <a:pt x="245" y="232"/>
                      <a:pt x="266" y="189"/>
                      <a:pt x="287" y="141"/>
                    </a:cubicBezTo>
                    <a:cubicBezTo>
                      <a:pt x="308" y="99"/>
                      <a:pt x="266" y="57"/>
                      <a:pt x="218" y="35"/>
                    </a:cubicBezTo>
                    <a:cubicBezTo>
                      <a:pt x="197" y="35"/>
                      <a:pt x="154" y="9"/>
                      <a:pt x="133" y="9"/>
                    </a:cubicBezTo>
                    <a:cubicBezTo>
                      <a:pt x="121" y="3"/>
                      <a:pt x="109" y="1"/>
                      <a:pt x="97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8" name="Google Shape;321;p20"/>
              <p:cNvSpPr/>
              <p:nvPr/>
            </p:nvSpPr>
            <p:spPr>
              <a:xfrm>
                <a:off x="4928235" y="4338396"/>
                <a:ext cx="70708" cy="14176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478" extrusionOk="0">
                    <a:moveTo>
                      <a:pt x="171" y="1"/>
                    </a:moveTo>
                    <a:cubicBezTo>
                      <a:pt x="138" y="1"/>
                      <a:pt x="107" y="38"/>
                      <a:pt x="86" y="72"/>
                    </a:cubicBezTo>
                    <a:cubicBezTo>
                      <a:pt x="86" y="114"/>
                      <a:pt x="112" y="183"/>
                      <a:pt x="176" y="183"/>
                    </a:cubicBezTo>
                    <a:cubicBezTo>
                      <a:pt x="218" y="183"/>
                      <a:pt x="287" y="204"/>
                      <a:pt x="329" y="225"/>
                    </a:cubicBezTo>
                    <a:lnTo>
                      <a:pt x="350" y="225"/>
                    </a:lnTo>
                    <a:cubicBezTo>
                      <a:pt x="398" y="225"/>
                      <a:pt x="441" y="204"/>
                      <a:pt x="441" y="162"/>
                    </a:cubicBezTo>
                    <a:cubicBezTo>
                      <a:pt x="462" y="114"/>
                      <a:pt x="441" y="72"/>
                      <a:pt x="398" y="51"/>
                    </a:cubicBezTo>
                    <a:cubicBezTo>
                      <a:pt x="329" y="29"/>
                      <a:pt x="266" y="8"/>
                      <a:pt x="197" y="8"/>
                    </a:cubicBezTo>
                    <a:cubicBezTo>
                      <a:pt x="188" y="3"/>
                      <a:pt x="180" y="1"/>
                      <a:pt x="171" y="1"/>
                    </a:cubicBezTo>
                    <a:close/>
                    <a:moveTo>
                      <a:pt x="743" y="259"/>
                    </a:moveTo>
                    <a:cubicBezTo>
                      <a:pt x="717" y="259"/>
                      <a:pt x="695" y="271"/>
                      <a:pt x="684" y="294"/>
                    </a:cubicBezTo>
                    <a:cubicBezTo>
                      <a:pt x="642" y="337"/>
                      <a:pt x="642" y="406"/>
                      <a:pt x="684" y="427"/>
                    </a:cubicBezTo>
                    <a:cubicBezTo>
                      <a:pt x="727" y="469"/>
                      <a:pt x="774" y="512"/>
                      <a:pt x="796" y="559"/>
                    </a:cubicBezTo>
                    <a:cubicBezTo>
                      <a:pt x="817" y="581"/>
                      <a:pt x="838" y="581"/>
                      <a:pt x="859" y="581"/>
                    </a:cubicBezTo>
                    <a:cubicBezTo>
                      <a:pt x="880" y="581"/>
                      <a:pt x="907" y="581"/>
                      <a:pt x="928" y="559"/>
                    </a:cubicBezTo>
                    <a:cubicBezTo>
                      <a:pt x="971" y="538"/>
                      <a:pt x="971" y="469"/>
                      <a:pt x="949" y="427"/>
                    </a:cubicBezTo>
                    <a:cubicBezTo>
                      <a:pt x="907" y="379"/>
                      <a:pt x="859" y="337"/>
                      <a:pt x="817" y="294"/>
                    </a:cubicBezTo>
                    <a:cubicBezTo>
                      <a:pt x="796" y="271"/>
                      <a:pt x="768" y="259"/>
                      <a:pt x="743" y="259"/>
                    </a:cubicBezTo>
                    <a:close/>
                    <a:moveTo>
                      <a:pt x="1061" y="777"/>
                    </a:moveTo>
                    <a:cubicBezTo>
                      <a:pt x="1013" y="803"/>
                      <a:pt x="971" y="867"/>
                      <a:pt x="992" y="909"/>
                    </a:cubicBezTo>
                    <a:lnTo>
                      <a:pt x="992" y="936"/>
                    </a:lnTo>
                    <a:cubicBezTo>
                      <a:pt x="1013" y="978"/>
                      <a:pt x="1039" y="1020"/>
                      <a:pt x="1039" y="1068"/>
                    </a:cubicBezTo>
                    <a:cubicBezTo>
                      <a:pt x="1039" y="1110"/>
                      <a:pt x="1082" y="1153"/>
                      <a:pt x="1124" y="1153"/>
                    </a:cubicBezTo>
                    <a:lnTo>
                      <a:pt x="1145" y="1153"/>
                    </a:lnTo>
                    <a:cubicBezTo>
                      <a:pt x="1193" y="1132"/>
                      <a:pt x="1235" y="1089"/>
                      <a:pt x="1214" y="1042"/>
                    </a:cubicBezTo>
                    <a:cubicBezTo>
                      <a:pt x="1214" y="978"/>
                      <a:pt x="1193" y="936"/>
                      <a:pt x="1193" y="888"/>
                    </a:cubicBezTo>
                    <a:cubicBezTo>
                      <a:pt x="1193" y="867"/>
                      <a:pt x="1172" y="867"/>
                      <a:pt x="1172" y="846"/>
                    </a:cubicBezTo>
                    <a:cubicBezTo>
                      <a:pt x="1145" y="803"/>
                      <a:pt x="1103" y="777"/>
                      <a:pt x="1061" y="777"/>
                    </a:cubicBezTo>
                    <a:close/>
                    <a:moveTo>
                      <a:pt x="1124" y="1397"/>
                    </a:moveTo>
                    <a:cubicBezTo>
                      <a:pt x="1082" y="1397"/>
                      <a:pt x="1039" y="1418"/>
                      <a:pt x="1013" y="1466"/>
                    </a:cubicBezTo>
                    <a:cubicBezTo>
                      <a:pt x="1013" y="1529"/>
                      <a:pt x="992" y="1572"/>
                      <a:pt x="971" y="1640"/>
                    </a:cubicBezTo>
                    <a:cubicBezTo>
                      <a:pt x="949" y="1683"/>
                      <a:pt x="971" y="1731"/>
                      <a:pt x="1013" y="1752"/>
                    </a:cubicBezTo>
                    <a:lnTo>
                      <a:pt x="1061" y="1752"/>
                    </a:lnTo>
                    <a:cubicBezTo>
                      <a:pt x="1103" y="1752"/>
                      <a:pt x="1124" y="1731"/>
                      <a:pt x="1145" y="1704"/>
                    </a:cubicBezTo>
                    <a:cubicBezTo>
                      <a:pt x="1172" y="1640"/>
                      <a:pt x="1193" y="1572"/>
                      <a:pt x="1214" y="1508"/>
                    </a:cubicBezTo>
                    <a:cubicBezTo>
                      <a:pt x="1214" y="1466"/>
                      <a:pt x="1193" y="1418"/>
                      <a:pt x="1124" y="1397"/>
                    </a:cubicBezTo>
                    <a:close/>
                    <a:moveTo>
                      <a:pt x="816" y="1937"/>
                    </a:moveTo>
                    <a:cubicBezTo>
                      <a:pt x="794" y="1937"/>
                      <a:pt x="772" y="1948"/>
                      <a:pt x="748" y="1969"/>
                    </a:cubicBezTo>
                    <a:cubicBezTo>
                      <a:pt x="706" y="2017"/>
                      <a:pt x="663" y="2059"/>
                      <a:pt x="615" y="2080"/>
                    </a:cubicBezTo>
                    <a:cubicBezTo>
                      <a:pt x="573" y="2128"/>
                      <a:pt x="573" y="2170"/>
                      <a:pt x="615" y="2213"/>
                    </a:cubicBezTo>
                    <a:cubicBezTo>
                      <a:pt x="615" y="2234"/>
                      <a:pt x="663" y="2260"/>
                      <a:pt x="684" y="2260"/>
                    </a:cubicBezTo>
                    <a:cubicBezTo>
                      <a:pt x="706" y="2260"/>
                      <a:pt x="727" y="2234"/>
                      <a:pt x="748" y="2234"/>
                    </a:cubicBezTo>
                    <a:cubicBezTo>
                      <a:pt x="796" y="2192"/>
                      <a:pt x="838" y="2149"/>
                      <a:pt x="880" y="2101"/>
                    </a:cubicBezTo>
                    <a:cubicBezTo>
                      <a:pt x="928" y="2059"/>
                      <a:pt x="928" y="2017"/>
                      <a:pt x="880" y="1969"/>
                    </a:cubicBezTo>
                    <a:cubicBezTo>
                      <a:pt x="859" y="1948"/>
                      <a:pt x="838" y="1937"/>
                      <a:pt x="816" y="1937"/>
                    </a:cubicBezTo>
                    <a:close/>
                    <a:moveTo>
                      <a:pt x="266" y="2260"/>
                    </a:moveTo>
                    <a:cubicBezTo>
                      <a:pt x="197" y="2282"/>
                      <a:pt x="154" y="2282"/>
                      <a:pt x="86" y="2303"/>
                    </a:cubicBezTo>
                    <a:cubicBezTo>
                      <a:pt x="43" y="2303"/>
                      <a:pt x="1" y="2345"/>
                      <a:pt x="22" y="2393"/>
                    </a:cubicBezTo>
                    <a:cubicBezTo>
                      <a:pt x="22" y="2457"/>
                      <a:pt x="64" y="2478"/>
                      <a:pt x="112" y="2478"/>
                    </a:cubicBezTo>
                    <a:cubicBezTo>
                      <a:pt x="176" y="2478"/>
                      <a:pt x="244" y="2457"/>
                      <a:pt x="308" y="2457"/>
                    </a:cubicBezTo>
                    <a:cubicBezTo>
                      <a:pt x="350" y="2435"/>
                      <a:pt x="398" y="2393"/>
                      <a:pt x="377" y="2324"/>
                    </a:cubicBezTo>
                    <a:cubicBezTo>
                      <a:pt x="350" y="2282"/>
                      <a:pt x="308" y="2260"/>
                      <a:pt x="266" y="2260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49" name="Google Shape;322;p20"/>
              <p:cNvSpPr/>
              <p:nvPr/>
            </p:nvSpPr>
            <p:spPr>
              <a:xfrm>
                <a:off x="4901575" y="4338396"/>
                <a:ext cx="17963" cy="1172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205" extrusionOk="0">
                    <a:moveTo>
                      <a:pt x="216" y="1"/>
                    </a:moveTo>
                    <a:cubicBezTo>
                      <a:pt x="205" y="1"/>
                      <a:pt x="193" y="3"/>
                      <a:pt x="181" y="8"/>
                    </a:cubicBezTo>
                    <a:cubicBezTo>
                      <a:pt x="154" y="8"/>
                      <a:pt x="112" y="29"/>
                      <a:pt x="90" y="29"/>
                    </a:cubicBezTo>
                    <a:cubicBezTo>
                      <a:pt x="48" y="51"/>
                      <a:pt x="0" y="93"/>
                      <a:pt x="22" y="141"/>
                    </a:cubicBezTo>
                    <a:cubicBezTo>
                      <a:pt x="48" y="183"/>
                      <a:pt x="69" y="204"/>
                      <a:pt x="112" y="204"/>
                    </a:cubicBezTo>
                    <a:lnTo>
                      <a:pt x="133" y="204"/>
                    </a:lnTo>
                    <a:cubicBezTo>
                      <a:pt x="181" y="204"/>
                      <a:pt x="202" y="183"/>
                      <a:pt x="223" y="183"/>
                    </a:cubicBezTo>
                    <a:cubicBezTo>
                      <a:pt x="287" y="183"/>
                      <a:pt x="313" y="114"/>
                      <a:pt x="313" y="72"/>
                    </a:cubicBezTo>
                    <a:cubicBezTo>
                      <a:pt x="292" y="38"/>
                      <a:pt x="260" y="1"/>
                      <a:pt x="216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0" name="Google Shape;323;p20"/>
              <p:cNvSpPr/>
              <p:nvPr/>
            </p:nvSpPr>
            <p:spPr>
              <a:xfrm>
                <a:off x="4108492" y="4499952"/>
                <a:ext cx="13673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74" extrusionOk="0">
                    <a:moveTo>
                      <a:pt x="117" y="0"/>
                    </a:moveTo>
                    <a:cubicBezTo>
                      <a:pt x="85" y="0"/>
                      <a:pt x="58" y="20"/>
                      <a:pt x="42" y="51"/>
                    </a:cubicBezTo>
                    <a:cubicBezTo>
                      <a:pt x="21" y="99"/>
                      <a:pt x="21" y="120"/>
                      <a:pt x="0" y="162"/>
                    </a:cubicBezTo>
                    <a:cubicBezTo>
                      <a:pt x="0" y="205"/>
                      <a:pt x="21" y="253"/>
                      <a:pt x="64" y="274"/>
                    </a:cubicBezTo>
                    <a:lnTo>
                      <a:pt x="85" y="274"/>
                    </a:lnTo>
                    <a:cubicBezTo>
                      <a:pt x="133" y="274"/>
                      <a:pt x="175" y="253"/>
                      <a:pt x="175" y="205"/>
                    </a:cubicBezTo>
                    <a:cubicBezTo>
                      <a:pt x="196" y="184"/>
                      <a:pt x="196" y="162"/>
                      <a:pt x="217" y="120"/>
                    </a:cubicBezTo>
                    <a:cubicBezTo>
                      <a:pt x="239" y="72"/>
                      <a:pt x="217" y="30"/>
                      <a:pt x="154" y="9"/>
                    </a:cubicBezTo>
                    <a:cubicBezTo>
                      <a:pt x="141" y="3"/>
                      <a:pt x="129" y="0"/>
                      <a:pt x="117" y="0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1" name="Google Shape;324;p20"/>
              <p:cNvSpPr/>
              <p:nvPr/>
            </p:nvSpPr>
            <p:spPr>
              <a:xfrm>
                <a:off x="4105746" y="4530444"/>
                <a:ext cx="142847" cy="7099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241" extrusionOk="0">
                    <a:moveTo>
                      <a:pt x="113" y="0"/>
                    </a:moveTo>
                    <a:cubicBezTo>
                      <a:pt x="106" y="0"/>
                      <a:pt x="98" y="2"/>
                      <a:pt x="90" y="6"/>
                    </a:cubicBezTo>
                    <a:cubicBezTo>
                      <a:pt x="22" y="6"/>
                      <a:pt x="0" y="48"/>
                      <a:pt x="0" y="96"/>
                    </a:cubicBezTo>
                    <a:cubicBezTo>
                      <a:pt x="0" y="159"/>
                      <a:pt x="22" y="228"/>
                      <a:pt x="22" y="292"/>
                    </a:cubicBezTo>
                    <a:cubicBezTo>
                      <a:pt x="48" y="334"/>
                      <a:pt x="90" y="361"/>
                      <a:pt x="112" y="361"/>
                    </a:cubicBezTo>
                    <a:lnTo>
                      <a:pt x="154" y="361"/>
                    </a:lnTo>
                    <a:cubicBezTo>
                      <a:pt x="202" y="361"/>
                      <a:pt x="223" y="292"/>
                      <a:pt x="223" y="250"/>
                    </a:cubicBezTo>
                    <a:cubicBezTo>
                      <a:pt x="202" y="202"/>
                      <a:pt x="202" y="138"/>
                      <a:pt x="181" y="96"/>
                    </a:cubicBezTo>
                    <a:cubicBezTo>
                      <a:pt x="181" y="39"/>
                      <a:pt x="148" y="0"/>
                      <a:pt x="113" y="0"/>
                    </a:cubicBezTo>
                    <a:close/>
                    <a:moveTo>
                      <a:pt x="2406" y="138"/>
                    </a:moveTo>
                    <a:cubicBezTo>
                      <a:pt x="2364" y="138"/>
                      <a:pt x="2322" y="159"/>
                      <a:pt x="2300" y="228"/>
                    </a:cubicBezTo>
                    <a:cubicBezTo>
                      <a:pt x="2300" y="271"/>
                      <a:pt x="2274" y="313"/>
                      <a:pt x="2253" y="382"/>
                    </a:cubicBezTo>
                    <a:cubicBezTo>
                      <a:pt x="2231" y="424"/>
                      <a:pt x="2253" y="467"/>
                      <a:pt x="2300" y="493"/>
                    </a:cubicBezTo>
                    <a:cubicBezTo>
                      <a:pt x="2322" y="493"/>
                      <a:pt x="2322" y="514"/>
                      <a:pt x="2343" y="514"/>
                    </a:cubicBezTo>
                    <a:cubicBezTo>
                      <a:pt x="2385" y="514"/>
                      <a:pt x="2406" y="467"/>
                      <a:pt x="2433" y="446"/>
                    </a:cubicBezTo>
                    <a:cubicBezTo>
                      <a:pt x="2454" y="382"/>
                      <a:pt x="2475" y="313"/>
                      <a:pt x="2475" y="250"/>
                    </a:cubicBezTo>
                    <a:cubicBezTo>
                      <a:pt x="2496" y="202"/>
                      <a:pt x="2454" y="159"/>
                      <a:pt x="2406" y="138"/>
                    </a:cubicBezTo>
                    <a:close/>
                    <a:moveTo>
                      <a:pt x="299" y="576"/>
                    </a:moveTo>
                    <a:cubicBezTo>
                      <a:pt x="280" y="576"/>
                      <a:pt x="260" y="583"/>
                      <a:pt x="244" y="599"/>
                    </a:cubicBezTo>
                    <a:cubicBezTo>
                      <a:pt x="202" y="626"/>
                      <a:pt x="202" y="689"/>
                      <a:pt x="223" y="732"/>
                    </a:cubicBezTo>
                    <a:lnTo>
                      <a:pt x="355" y="864"/>
                    </a:lnTo>
                    <a:cubicBezTo>
                      <a:pt x="377" y="891"/>
                      <a:pt x="398" y="912"/>
                      <a:pt x="419" y="912"/>
                    </a:cubicBezTo>
                    <a:cubicBezTo>
                      <a:pt x="446" y="912"/>
                      <a:pt x="467" y="891"/>
                      <a:pt x="488" y="864"/>
                    </a:cubicBezTo>
                    <a:cubicBezTo>
                      <a:pt x="530" y="843"/>
                      <a:pt x="530" y="779"/>
                      <a:pt x="488" y="732"/>
                    </a:cubicBezTo>
                    <a:cubicBezTo>
                      <a:pt x="446" y="711"/>
                      <a:pt x="419" y="668"/>
                      <a:pt x="377" y="626"/>
                    </a:cubicBezTo>
                    <a:cubicBezTo>
                      <a:pt x="363" y="596"/>
                      <a:pt x="331" y="576"/>
                      <a:pt x="299" y="576"/>
                    </a:cubicBezTo>
                    <a:close/>
                    <a:moveTo>
                      <a:pt x="2100" y="695"/>
                    </a:moveTo>
                    <a:cubicBezTo>
                      <a:pt x="2078" y="695"/>
                      <a:pt x="2057" y="700"/>
                      <a:pt x="2035" y="711"/>
                    </a:cubicBezTo>
                    <a:cubicBezTo>
                      <a:pt x="1988" y="758"/>
                      <a:pt x="1966" y="801"/>
                      <a:pt x="1924" y="822"/>
                    </a:cubicBezTo>
                    <a:cubicBezTo>
                      <a:pt x="1876" y="864"/>
                      <a:pt x="1876" y="933"/>
                      <a:pt x="1903" y="954"/>
                    </a:cubicBezTo>
                    <a:cubicBezTo>
                      <a:pt x="1924" y="997"/>
                      <a:pt x="1945" y="997"/>
                      <a:pt x="1966" y="997"/>
                    </a:cubicBezTo>
                    <a:cubicBezTo>
                      <a:pt x="1988" y="997"/>
                      <a:pt x="2009" y="997"/>
                      <a:pt x="2035" y="976"/>
                    </a:cubicBezTo>
                    <a:cubicBezTo>
                      <a:pt x="2078" y="933"/>
                      <a:pt x="2120" y="891"/>
                      <a:pt x="2168" y="843"/>
                    </a:cubicBezTo>
                    <a:cubicBezTo>
                      <a:pt x="2210" y="822"/>
                      <a:pt x="2210" y="758"/>
                      <a:pt x="2168" y="711"/>
                    </a:cubicBezTo>
                    <a:cubicBezTo>
                      <a:pt x="2144" y="700"/>
                      <a:pt x="2121" y="695"/>
                      <a:pt x="2100" y="695"/>
                    </a:cubicBezTo>
                    <a:close/>
                    <a:moveTo>
                      <a:pt x="783" y="967"/>
                    </a:moveTo>
                    <a:cubicBezTo>
                      <a:pt x="753" y="967"/>
                      <a:pt x="726" y="988"/>
                      <a:pt x="711" y="1023"/>
                    </a:cubicBezTo>
                    <a:cubicBezTo>
                      <a:pt x="684" y="1066"/>
                      <a:pt x="711" y="1129"/>
                      <a:pt x="753" y="1156"/>
                    </a:cubicBezTo>
                    <a:cubicBezTo>
                      <a:pt x="817" y="1177"/>
                      <a:pt x="864" y="1198"/>
                      <a:pt x="928" y="1219"/>
                    </a:cubicBezTo>
                    <a:lnTo>
                      <a:pt x="949" y="1219"/>
                    </a:lnTo>
                    <a:cubicBezTo>
                      <a:pt x="997" y="1219"/>
                      <a:pt x="1039" y="1177"/>
                      <a:pt x="1060" y="1156"/>
                    </a:cubicBezTo>
                    <a:cubicBezTo>
                      <a:pt x="1060" y="1087"/>
                      <a:pt x="1039" y="1044"/>
                      <a:pt x="976" y="1023"/>
                    </a:cubicBezTo>
                    <a:cubicBezTo>
                      <a:pt x="928" y="1023"/>
                      <a:pt x="885" y="997"/>
                      <a:pt x="817" y="976"/>
                    </a:cubicBezTo>
                    <a:cubicBezTo>
                      <a:pt x="805" y="970"/>
                      <a:pt x="794" y="967"/>
                      <a:pt x="783" y="967"/>
                    </a:cubicBezTo>
                    <a:close/>
                    <a:moveTo>
                      <a:pt x="1576" y="1016"/>
                    </a:moveTo>
                    <a:cubicBezTo>
                      <a:pt x="1566" y="1016"/>
                      <a:pt x="1556" y="1018"/>
                      <a:pt x="1548" y="1023"/>
                    </a:cubicBezTo>
                    <a:lnTo>
                      <a:pt x="1527" y="1023"/>
                    </a:lnTo>
                    <a:cubicBezTo>
                      <a:pt x="1479" y="1044"/>
                      <a:pt x="1437" y="1044"/>
                      <a:pt x="1394" y="1066"/>
                    </a:cubicBezTo>
                    <a:cubicBezTo>
                      <a:pt x="1346" y="1066"/>
                      <a:pt x="1304" y="1108"/>
                      <a:pt x="1304" y="1156"/>
                    </a:cubicBezTo>
                    <a:cubicBezTo>
                      <a:pt x="1325" y="1198"/>
                      <a:pt x="1346" y="1241"/>
                      <a:pt x="1394" y="1241"/>
                    </a:cubicBezTo>
                    <a:lnTo>
                      <a:pt x="1415" y="1241"/>
                    </a:lnTo>
                    <a:cubicBezTo>
                      <a:pt x="1458" y="1241"/>
                      <a:pt x="1527" y="1219"/>
                      <a:pt x="1569" y="1219"/>
                    </a:cubicBezTo>
                    <a:cubicBezTo>
                      <a:pt x="1590" y="1198"/>
                      <a:pt x="1590" y="1198"/>
                      <a:pt x="1611" y="1198"/>
                    </a:cubicBezTo>
                    <a:cubicBezTo>
                      <a:pt x="1659" y="1177"/>
                      <a:pt x="1680" y="1129"/>
                      <a:pt x="1680" y="1087"/>
                    </a:cubicBezTo>
                    <a:cubicBezTo>
                      <a:pt x="1663" y="1053"/>
                      <a:pt x="1616" y="1016"/>
                      <a:pt x="1576" y="1016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2" name="Google Shape;325;p20"/>
              <p:cNvSpPr/>
              <p:nvPr/>
            </p:nvSpPr>
            <p:spPr>
              <a:xfrm>
                <a:off x="4235781" y="4507675"/>
                <a:ext cx="12814" cy="1556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72" extrusionOk="0">
                    <a:moveTo>
                      <a:pt x="115" y="1"/>
                    </a:moveTo>
                    <a:cubicBezTo>
                      <a:pt x="107" y="1"/>
                      <a:pt x="99" y="2"/>
                      <a:pt x="91" y="6"/>
                    </a:cubicBezTo>
                    <a:cubicBezTo>
                      <a:pt x="27" y="27"/>
                      <a:pt x="1" y="70"/>
                      <a:pt x="1" y="118"/>
                    </a:cubicBezTo>
                    <a:cubicBezTo>
                      <a:pt x="27" y="139"/>
                      <a:pt x="27" y="181"/>
                      <a:pt x="27" y="202"/>
                    </a:cubicBezTo>
                    <a:cubicBezTo>
                      <a:pt x="49" y="250"/>
                      <a:pt x="70" y="271"/>
                      <a:pt x="133" y="271"/>
                    </a:cubicBezTo>
                    <a:cubicBezTo>
                      <a:pt x="202" y="271"/>
                      <a:pt x="223" y="229"/>
                      <a:pt x="223" y="160"/>
                    </a:cubicBezTo>
                    <a:cubicBezTo>
                      <a:pt x="202" y="139"/>
                      <a:pt x="202" y="96"/>
                      <a:pt x="202" y="70"/>
                    </a:cubicBezTo>
                    <a:cubicBezTo>
                      <a:pt x="185" y="35"/>
                      <a:pt x="150" y="1"/>
                      <a:pt x="115" y="1"/>
                    </a:cubicBez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3" name="Google Shape;326;p20"/>
              <p:cNvSpPr/>
              <p:nvPr/>
            </p:nvSpPr>
            <p:spPr>
              <a:xfrm>
                <a:off x="6058792" y="2594057"/>
                <a:ext cx="37929" cy="3798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4" extrusionOk="0">
                    <a:moveTo>
                      <a:pt x="329" y="202"/>
                    </a:moveTo>
                    <a:cubicBezTo>
                      <a:pt x="398" y="202"/>
                      <a:pt x="461" y="266"/>
                      <a:pt x="461" y="335"/>
                    </a:cubicBezTo>
                    <a:cubicBezTo>
                      <a:pt x="461" y="425"/>
                      <a:pt x="398" y="467"/>
                      <a:pt x="329" y="467"/>
                    </a:cubicBezTo>
                    <a:cubicBezTo>
                      <a:pt x="244" y="467"/>
                      <a:pt x="175" y="425"/>
                      <a:pt x="175" y="335"/>
                    </a:cubicBezTo>
                    <a:cubicBezTo>
                      <a:pt x="175" y="266"/>
                      <a:pt x="244" y="202"/>
                      <a:pt x="329" y="202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0" y="160"/>
                      <a:pt x="0" y="335"/>
                    </a:cubicBezTo>
                    <a:cubicBezTo>
                      <a:pt x="0" y="510"/>
                      <a:pt x="154" y="663"/>
                      <a:pt x="329" y="663"/>
                    </a:cubicBezTo>
                    <a:cubicBezTo>
                      <a:pt x="509" y="663"/>
                      <a:pt x="663" y="510"/>
                      <a:pt x="663" y="335"/>
                    </a:cubicBezTo>
                    <a:cubicBezTo>
                      <a:pt x="663" y="160"/>
                      <a:pt x="509" y="1"/>
                      <a:pt x="329" y="1"/>
                    </a:cubicBezTo>
                    <a:close/>
                  </a:path>
                </a:pathLst>
              </a:custGeom>
              <a:solidFill>
                <a:srgbClr val="F7AF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4" name="Google Shape;327;p20"/>
              <p:cNvSpPr/>
              <p:nvPr/>
            </p:nvSpPr>
            <p:spPr>
              <a:xfrm>
                <a:off x="3891099" y="4154185"/>
                <a:ext cx="37929" cy="3678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3" extrusionOk="0">
                    <a:moveTo>
                      <a:pt x="329" y="181"/>
                    </a:moveTo>
                    <a:cubicBezTo>
                      <a:pt x="398" y="181"/>
                      <a:pt x="461" y="245"/>
                      <a:pt x="461" y="314"/>
                    </a:cubicBezTo>
                    <a:cubicBezTo>
                      <a:pt x="461" y="398"/>
                      <a:pt x="398" y="467"/>
                      <a:pt x="329" y="467"/>
                    </a:cubicBezTo>
                    <a:cubicBezTo>
                      <a:pt x="265" y="467"/>
                      <a:pt x="197" y="398"/>
                      <a:pt x="197" y="314"/>
                    </a:cubicBezTo>
                    <a:cubicBezTo>
                      <a:pt x="197" y="245"/>
                      <a:pt x="265" y="181"/>
                      <a:pt x="329" y="181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0" y="133"/>
                      <a:pt x="0" y="314"/>
                    </a:cubicBezTo>
                    <a:cubicBezTo>
                      <a:pt x="0" y="510"/>
                      <a:pt x="154" y="642"/>
                      <a:pt x="329" y="642"/>
                    </a:cubicBezTo>
                    <a:cubicBezTo>
                      <a:pt x="509" y="642"/>
                      <a:pt x="663" y="510"/>
                      <a:pt x="663" y="314"/>
                    </a:cubicBezTo>
                    <a:cubicBezTo>
                      <a:pt x="663" y="133"/>
                      <a:pt x="509" y="1"/>
                      <a:pt x="329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5" name="Google Shape;328;p20"/>
              <p:cNvSpPr/>
              <p:nvPr/>
            </p:nvSpPr>
            <p:spPr>
              <a:xfrm>
                <a:off x="5107412" y="1718827"/>
                <a:ext cx="37986" cy="367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42" extrusionOk="0">
                    <a:moveTo>
                      <a:pt x="335" y="175"/>
                    </a:moveTo>
                    <a:cubicBezTo>
                      <a:pt x="398" y="175"/>
                      <a:pt x="467" y="244"/>
                      <a:pt x="467" y="329"/>
                    </a:cubicBezTo>
                    <a:cubicBezTo>
                      <a:pt x="467" y="398"/>
                      <a:pt x="398" y="462"/>
                      <a:pt x="335" y="462"/>
                    </a:cubicBezTo>
                    <a:cubicBezTo>
                      <a:pt x="244" y="462"/>
                      <a:pt x="202" y="398"/>
                      <a:pt x="202" y="329"/>
                    </a:cubicBezTo>
                    <a:cubicBezTo>
                      <a:pt x="202" y="244"/>
                      <a:pt x="244" y="175"/>
                      <a:pt x="335" y="175"/>
                    </a:cubicBezTo>
                    <a:close/>
                    <a:moveTo>
                      <a:pt x="335" y="1"/>
                    </a:moveTo>
                    <a:cubicBezTo>
                      <a:pt x="160" y="1"/>
                      <a:pt x="1" y="133"/>
                      <a:pt x="1" y="329"/>
                    </a:cubicBezTo>
                    <a:cubicBezTo>
                      <a:pt x="1" y="509"/>
                      <a:pt x="160" y="642"/>
                      <a:pt x="335" y="642"/>
                    </a:cubicBezTo>
                    <a:cubicBezTo>
                      <a:pt x="509" y="642"/>
                      <a:pt x="663" y="509"/>
                      <a:pt x="663" y="329"/>
                    </a:cubicBezTo>
                    <a:cubicBezTo>
                      <a:pt x="663" y="133"/>
                      <a:pt x="509" y="1"/>
                      <a:pt x="335" y="1"/>
                    </a:cubicBezTo>
                    <a:close/>
                  </a:path>
                </a:pathLst>
              </a:custGeom>
              <a:solidFill>
                <a:srgbClr val="1AB7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6" name="Google Shape;329;p20"/>
              <p:cNvSpPr/>
              <p:nvPr/>
            </p:nvSpPr>
            <p:spPr>
              <a:xfrm>
                <a:off x="5246601" y="3191655"/>
                <a:ext cx="26430" cy="2671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7" extrusionOk="0">
                    <a:moveTo>
                      <a:pt x="244" y="0"/>
                    </a:moveTo>
                    <a:cubicBezTo>
                      <a:pt x="111" y="0"/>
                      <a:pt x="0" y="111"/>
                      <a:pt x="0" y="244"/>
                    </a:cubicBezTo>
                    <a:cubicBezTo>
                      <a:pt x="0" y="376"/>
                      <a:pt x="111" y="467"/>
                      <a:pt x="244" y="467"/>
                    </a:cubicBezTo>
                    <a:cubicBezTo>
                      <a:pt x="376" y="467"/>
                      <a:pt x="461" y="376"/>
                      <a:pt x="461" y="244"/>
                    </a:cubicBezTo>
                    <a:cubicBezTo>
                      <a:pt x="461" y="111"/>
                      <a:pt x="376" y="0"/>
                      <a:pt x="244" y="0"/>
                    </a:cubicBezTo>
                    <a:close/>
                  </a:path>
                </a:pathLst>
              </a:custGeom>
              <a:solidFill>
                <a:srgbClr val="FCE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7" name="Google Shape;330;p20"/>
              <p:cNvSpPr/>
              <p:nvPr/>
            </p:nvSpPr>
            <p:spPr>
              <a:xfrm>
                <a:off x="5241452" y="3186792"/>
                <a:ext cx="37929" cy="3792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34" y="196"/>
                    </a:moveTo>
                    <a:cubicBezTo>
                      <a:pt x="397" y="196"/>
                      <a:pt x="466" y="239"/>
                      <a:pt x="466" y="329"/>
                    </a:cubicBezTo>
                    <a:cubicBezTo>
                      <a:pt x="466" y="398"/>
                      <a:pt x="397" y="461"/>
                      <a:pt x="334" y="461"/>
                    </a:cubicBezTo>
                    <a:cubicBezTo>
                      <a:pt x="244" y="461"/>
                      <a:pt x="201" y="398"/>
                      <a:pt x="175" y="329"/>
                    </a:cubicBezTo>
                    <a:cubicBezTo>
                      <a:pt x="201" y="239"/>
                      <a:pt x="244" y="196"/>
                      <a:pt x="334" y="196"/>
                    </a:cubicBezTo>
                    <a:close/>
                    <a:moveTo>
                      <a:pt x="334" y="0"/>
                    </a:moveTo>
                    <a:cubicBezTo>
                      <a:pt x="154" y="0"/>
                      <a:pt x="0" y="154"/>
                      <a:pt x="0" y="329"/>
                    </a:cubicBezTo>
                    <a:cubicBezTo>
                      <a:pt x="0" y="504"/>
                      <a:pt x="154" y="663"/>
                      <a:pt x="334" y="663"/>
                    </a:cubicBezTo>
                    <a:cubicBezTo>
                      <a:pt x="509" y="663"/>
                      <a:pt x="662" y="504"/>
                      <a:pt x="662" y="329"/>
                    </a:cubicBezTo>
                    <a:cubicBezTo>
                      <a:pt x="662" y="154"/>
                      <a:pt x="509" y="0"/>
                      <a:pt x="334" y="0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8" name="Google Shape;331;p20"/>
              <p:cNvSpPr/>
              <p:nvPr/>
            </p:nvSpPr>
            <p:spPr>
              <a:xfrm>
                <a:off x="3306255" y="1612705"/>
                <a:ext cx="37986" cy="37986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64" extrusionOk="0">
                    <a:moveTo>
                      <a:pt x="329" y="176"/>
                    </a:moveTo>
                    <a:cubicBezTo>
                      <a:pt x="398" y="176"/>
                      <a:pt x="462" y="245"/>
                      <a:pt x="462" y="329"/>
                    </a:cubicBezTo>
                    <a:cubicBezTo>
                      <a:pt x="462" y="398"/>
                      <a:pt x="398" y="462"/>
                      <a:pt x="329" y="462"/>
                    </a:cubicBezTo>
                    <a:cubicBezTo>
                      <a:pt x="245" y="462"/>
                      <a:pt x="176" y="398"/>
                      <a:pt x="176" y="329"/>
                    </a:cubicBezTo>
                    <a:cubicBezTo>
                      <a:pt x="176" y="245"/>
                      <a:pt x="245" y="176"/>
                      <a:pt x="329" y="176"/>
                    </a:cubicBezTo>
                    <a:close/>
                    <a:moveTo>
                      <a:pt x="329" y="1"/>
                    </a:moveTo>
                    <a:cubicBezTo>
                      <a:pt x="155" y="1"/>
                      <a:pt x="1" y="154"/>
                      <a:pt x="1" y="329"/>
                    </a:cubicBezTo>
                    <a:cubicBezTo>
                      <a:pt x="1" y="509"/>
                      <a:pt x="155" y="663"/>
                      <a:pt x="329" y="663"/>
                    </a:cubicBezTo>
                    <a:cubicBezTo>
                      <a:pt x="510" y="663"/>
                      <a:pt x="663" y="509"/>
                      <a:pt x="663" y="329"/>
                    </a:cubicBezTo>
                    <a:cubicBezTo>
                      <a:pt x="663" y="154"/>
                      <a:pt x="510" y="1"/>
                      <a:pt x="329" y="1"/>
                    </a:cubicBezTo>
                    <a:close/>
                  </a:path>
                </a:pathLst>
              </a:custGeom>
              <a:solidFill>
                <a:srgbClr val="FAC3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59" name="Google Shape;332;p20"/>
              <p:cNvSpPr/>
              <p:nvPr/>
            </p:nvSpPr>
            <p:spPr>
              <a:xfrm>
                <a:off x="2980338" y="3023692"/>
                <a:ext cx="37986" cy="37929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63" extrusionOk="0">
                    <a:moveTo>
                      <a:pt x="330" y="202"/>
                    </a:moveTo>
                    <a:cubicBezTo>
                      <a:pt x="398" y="202"/>
                      <a:pt x="462" y="265"/>
                      <a:pt x="462" y="334"/>
                    </a:cubicBezTo>
                    <a:cubicBezTo>
                      <a:pt x="462" y="398"/>
                      <a:pt x="398" y="467"/>
                      <a:pt x="330" y="467"/>
                    </a:cubicBezTo>
                    <a:cubicBezTo>
                      <a:pt x="245" y="467"/>
                      <a:pt x="197" y="398"/>
                      <a:pt x="197" y="334"/>
                    </a:cubicBezTo>
                    <a:cubicBezTo>
                      <a:pt x="197" y="265"/>
                      <a:pt x="245" y="202"/>
                      <a:pt x="330" y="202"/>
                    </a:cubicBezTo>
                    <a:close/>
                    <a:moveTo>
                      <a:pt x="330" y="0"/>
                    </a:moveTo>
                    <a:cubicBezTo>
                      <a:pt x="155" y="0"/>
                      <a:pt x="1" y="154"/>
                      <a:pt x="1" y="334"/>
                    </a:cubicBezTo>
                    <a:cubicBezTo>
                      <a:pt x="1" y="509"/>
                      <a:pt x="155" y="663"/>
                      <a:pt x="330" y="663"/>
                    </a:cubicBezTo>
                    <a:cubicBezTo>
                      <a:pt x="510" y="663"/>
                      <a:pt x="663" y="509"/>
                      <a:pt x="663" y="334"/>
                    </a:cubicBezTo>
                    <a:cubicBezTo>
                      <a:pt x="663" y="154"/>
                      <a:pt x="510" y="0"/>
                      <a:pt x="330" y="0"/>
                    </a:cubicBez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60" name="Google Shape;333;p20"/>
              <p:cNvSpPr/>
              <p:nvPr/>
            </p:nvSpPr>
            <p:spPr>
              <a:xfrm>
                <a:off x="5221445" y="4085084"/>
                <a:ext cx="37986" cy="3672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42" extrusionOk="0">
                    <a:moveTo>
                      <a:pt x="329" y="175"/>
                    </a:moveTo>
                    <a:cubicBezTo>
                      <a:pt x="419" y="175"/>
                      <a:pt x="462" y="244"/>
                      <a:pt x="462" y="329"/>
                    </a:cubicBezTo>
                    <a:cubicBezTo>
                      <a:pt x="462" y="398"/>
                      <a:pt x="419" y="462"/>
                      <a:pt x="329" y="462"/>
                    </a:cubicBezTo>
                    <a:cubicBezTo>
                      <a:pt x="266" y="462"/>
                      <a:pt x="197" y="398"/>
                      <a:pt x="197" y="329"/>
                    </a:cubicBezTo>
                    <a:cubicBezTo>
                      <a:pt x="197" y="244"/>
                      <a:pt x="266" y="175"/>
                      <a:pt x="329" y="175"/>
                    </a:cubicBezTo>
                    <a:close/>
                    <a:moveTo>
                      <a:pt x="329" y="1"/>
                    </a:moveTo>
                    <a:cubicBezTo>
                      <a:pt x="154" y="1"/>
                      <a:pt x="1" y="154"/>
                      <a:pt x="1" y="329"/>
                    </a:cubicBezTo>
                    <a:cubicBezTo>
                      <a:pt x="1" y="509"/>
                      <a:pt x="154" y="642"/>
                      <a:pt x="329" y="642"/>
                    </a:cubicBezTo>
                    <a:cubicBezTo>
                      <a:pt x="510" y="642"/>
                      <a:pt x="663" y="509"/>
                      <a:pt x="663" y="329"/>
                    </a:cubicBezTo>
                    <a:cubicBezTo>
                      <a:pt x="663" y="154"/>
                      <a:pt x="510" y="1"/>
                      <a:pt x="329" y="1"/>
                    </a:cubicBez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61" name="Google Shape;334;p20"/>
              <p:cNvSpPr/>
              <p:nvPr/>
            </p:nvSpPr>
            <p:spPr>
              <a:xfrm>
                <a:off x="6062396" y="2946689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292" y="0"/>
                    </a:moveTo>
                    <a:lnTo>
                      <a:pt x="292" y="308"/>
                    </a:lnTo>
                    <a:lnTo>
                      <a:pt x="1" y="308"/>
                    </a:lnTo>
                    <a:lnTo>
                      <a:pt x="1" y="488"/>
                    </a:lnTo>
                    <a:lnTo>
                      <a:pt x="292" y="488"/>
                    </a:lnTo>
                    <a:lnTo>
                      <a:pt x="292" y="795"/>
                    </a:lnTo>
                    <a:lnTo>
                      <a:pt x="467" y="795"/>
                    </a:lnTo>
                    <a:lnTo>
                      <a:pt x="467" y="488"/>
                    </a:lnTo>
                    <a:lnTo>
                      <a:pt x="775" y="488"/>
                    </a:lnTo>
                    <a:lnTo>
                      <a:pt x="775" y="308"/>
                    </a:lnTo>
                    <a:lnTo>
                      <a:pt x="467" y="308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62" name="Google Shape;335;p20"/>
              <p:cNvSpPr/>
              <p:nvPr/>
            </p:nvSpPr>
            <p:spPr>
              <a:xfrm>
                <a:off x="3640983" y="1698518"/>
                <a:ext cx="44336" cy="4433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308" y="0"/>
                    </a:moveTo>
                    <a:lnTo>
                      <a:pt x="308" y="313"/>
                    </a:lnTo>
                    <a:lnTo>
                      <a:pt x="0" y="313"/>
                    </a:lnTo>
                    <a:lnTo>
                      <a:pt x="0" y="488"/>
                    </a:lnTo>
                    <a:lnTo>
                      <a:pt x="308" y="488"/>
                    </a:lnTo>
                    <a:lnTo>
                      <a:pt x="308" y="774"/>
                    </a:lnTo>
                    <a:lnTo>
                      <a:pt x="461" y="774"/>
                    </a:lnTo>
                    <a:lnTo>
                      <a:pt x="461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61" y="313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63" name="Google Shape;336;p20"/>
              <p:cNvSpPr/>
              <p:nvPr/>
            </p:nvSpPr>
            <p:spPr>
              <a:xfrm>
                <a:off x="5379398" y="3921983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308" y="1"/>
                    </a:moveTo>
                    <a:lnTo>
                      <a:pt x="308" y="313"/>
                    </a:lnTo>
                    <a:lnTo>
                      <a:pt x="1" y="313"/>
                    </a:lnTo>
                    <a:lnTo>
                      <a:pt x="1" y="488"/>
                    </a:lnTo>
                    <a:lnTo>
                      <a:pt x="308" y="488"/>
                    </a:lnTo>
                    <a:lnTo>
                      <a:pt x="308" y="795"/>
                    </a:lnTo>
                    <a:lnTo>
                      <a:pt x="462" y="795"/>
                    </a:lnTo>
                    <a:lnTo>
                      <a:pt x="462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62" y="313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64" name="Google Shape;337;p20"/>
              <p:cNvSpPr/>
              <p:nvPr/>
            </p:nvSpPr>
            <p:spPr>
              <a:xfrm>
                <a:off x="5477609" y="1562076"/>
                <a:ext cx="44279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96" extrusionOk="0">
                    <a:moveTo>
                      <a:pt x="313" y="1"/>
                    </a:moveTo>
                    <a:lnTo>
                      <a:pt x="313" y="313"/>
                    </a:lnTo>
                    <a:lnTo>
                      <a:pt x="0" y="313"/>
                    </a:lnTo>
                    <a:lnTo>
                      <a:pt x="0" y="488"/>
                    </a:lnTo>
                    <a:lnTo>
                      <a:pt x="313" y="488"/>
                    </a:lnTo>
                    <a:lnTo>
                      <a:pt x="313" y="796"/>
                    </a:lnTo>
                    <a:lnTo>
                      <a:pt x="488" y="796"/>
                    </a:lnTo>
                    <a:lnTo>
                      <a:pt x="488" y="488"/>
                    </a:lnTo>
                    <a:lnTo>
                      <a:pt x="774" y="488"/>
                    </a:lnTo>
                    <a:lnTo>
                      <a:pt x="774" y="313"/>
                    </a:lnTo>
                    <a:lnTo>
                      <a:pt x="488" y="313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65" name="Google Shape;338;p20"/>
              <p:cNvSpPr/>
              <p:nvPr/>
            </p:nvSpPr>
            <p:spPr>
              <a:xfrm>
                <a:off x="3157112" y="2925122"/>
                <a:ext cx="44336" cy="4433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75" extrusionOk="0">
                    <a:moveTo>
                      <a:pt x="287" y="1"/>
                    </a:moveTo>
                    <a:lnTo>
                      <a:pt x="287" y="287"/>
                    </a:lnTo>
                    <a:lnTo>
                      <a:pt x="1" y="287"/>
                    </a:lnTo>
                    <a:lnTo>
                      <a:pt x="1" y="467"/>
                    </a:lnTo>
                    <a:lnTo>
                      <a:pt x="287" y="467"/>
                    </a:lnTo>
                    <a:lnTo>
                      <a:pt x="287" y="775"/>
                    </a:lnTo>
                    <a:lnTo>
                      <a:pt x="467" y="775"/>
                    </a:lnTo>
                    <a:lnTo>
                      <a:pt x="467" y="467"/>
                    </a:lnTo>
                    <a:lnTo>
                      <a:pt x="774" y="467"/>
                    </a:lnTo>
                    <a:lnTo>
                      <a:pt x="774" y="287"/>
                    </a:lnTo>
                    <a:lnTo>
                      <a:pt x="467" y="287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E87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66" name="Google Shape;339;p20"/>
              <p:cNvSpPr/>
              <p:nvPr/>
            </p:nvSpPr>
            <p:spPr>
              <a:xfrm>
                <a:off x="3882289" y="2688966"/>
                <a:ext cx="44336" cy="45537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96" extrusionOk="0">
                    <a:moveTo>
                      <a:pt x="308" y="1"/>
                    </a:moveTo>
                    <a:lnTo>
                      <a:pt x="308" y="308"/>
                    </a:lnTo>
                    <a:lnTo>
                      <a:pt x="1" y="308"/>
                    </a:lnTo>
                    <a:lnTo>
                      <a:pt x="1" y="488"/>
                    </a:lnTo>
                    <a:lnTo>
                      <a:pt x="308" y="488"/>
                    </a:lnTo>
                    <a:lnTo>
                      <a:pt x="308" y="796"/>
                    </a:lnTo>
                    <a:lnTo>
                      <a:pt x="462" y="796"/>
                    </a:lnTo>
                    <a:lnTo>
                      <a:pt x="462" y="488"/>
                    </a:lnTo>
                    <a:lnTo>
                      <a:pt x="774" y="488"/>
                    </a:lnTo>
                    <a:lnTo>
                      <a:pt x="774" y="308"/>
                    </a:lnTo>
                    <a:lnTo>
                      <a:pt x="462" y="308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7068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  <p:sp>
            <p:nvSpPr>
              <p:cNvPr id="167" name="Google Shape;340;p20"/>
              <p:cNvSpPr/>
              <p:nvPr/>
            </p:nvSpPr>
            <p:spPr>
              <a:xfrm>
                <a:off x="3966901" y="4096290"/>
                <a:ext cx="44279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70" extrusionOk="0">
                    <a:moveTo>
                      <a:pt x="308" y="1"/>
                    </a:moveTo>
                    <a:lnTo>
                      <a:pt x="308" y="308"/>
                    </a:lnTo>
                    <a:lnTo>
                      <a:pt x="0" y="308"/>
                    </a:lnTo>
                    <a:lnTo>
                      <a:pt x="0" y="462"/>
                    </a:lnTo>
                    <a:lnTo>
                      <a:pt x="308" y="462"/>
                    </a:lnTo>
                    <a:lnTo>
                      <a:pt x="308" y="769"/>
                    </a:lnTo>
                    <a:lnTo>
                      <a:pt x="461" y="769"/>
                    </a:lnTo>
                    <a:lnTo>
                      <a:pt x="461" y="462"/>
                    </a:lnTo>
                    <a:lnTo>
                      <a:pt x="774" y="462"/>
                    </a:lnTo>
                    <a:lnTo>
                      <a:pt x="774" y="308"/>
                    </a:lnTo>
                    <a:lnTo>
                      <a:pt x="461" y="308"/>
                    </a:lnTo>
                    <a:lnTo>
                      <a:pt x="461" y="1"/>
                    </a:lnTo>
                    <a:close/>
                  </a:path>
                </a:pathLst>
              </a:custGeom>
              <a:solidFill>
                <a:srgbClr val="15A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B Helvethaica X 65 Med" panose="02000506090000020004" pitchFamily="2" charset="-34"/>
                  <a:cs typeface="DB Helvethaica X 65 Med" panose="02000506090000020004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มิติของพาณิชย์อิเล็กทรอนิกส์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12F3F5A-E145-47F1-B8BB-3DFC778BB49C}"/>
              </a:ext>
            </a:extLst>
          </p:cNvPr>
          <p:cNvSpPr/>
          <p:nvPr/>
        </p:nvSpPr>
        <p:spPr>
          <a:xfrm>
            <a:off x="370226" y="1085619"/>
            <a:ext cx="6006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พาณิชย์อิเล็กทรอนิกส์จำแนกได้เป็น 3 รูปแบบ ได้แก่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64E62177-A1A8-405B-AE17-31B4D7E99271}"/>
              </a:ext>
            </a:extLst>
          </p:cNvPr>
          <p:cNvSpPr/>
          <p:nvPr/>
        </p:nvSpPr>
        <p:spPr>
          <a:xfrm>
            <a:off x="479334" y="4347808"/>
            <a:ext cx="3507744" cy="1200329"/>
          </a:xfrm>
          <a:prstGeom prst="rect">
            <a:avLst/>
          </a:prstGeom>
          <a:solidFill>
            <a:srgbClr val="DDC4D5"/>
          </a:solidFill>
          <a:ln>
            <a:solidFill>
              <a:srgbClr val="DDC4D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บริกแอนด์มอร์ตาร์ </a:t>
            </a:r>
          </a:p>
          <a:p>
            <a:pPr algn="ctr"/>
            <a:r>
              <a:rPr lang="th-TH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en-GB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Brick-and-Mortar)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95B3FA1F-2A4F-4991-BB0A-27AD57BC7140}"/>
              </a:ext>
            </a:extLst>
          </p:cNvPr>
          <p:cNvSpPr/>
          <p:nvPr/>
        </p:nvSpPr>
        <p:spPr>
          <a:xfrm>
            <a:off x="4466411" y="4341800"/>
            <a:ext cx="3259178" cy="1200329"/>
          </a:xfrm>
          <a:prstGeom prst="rect">
            <a:avLst/>
          </a:prstGeom>
          <a:solidFill>
            <a:srgbClr val="F2C0DB"/>
          </a:solidFill>
          <a:ln>
            <a:solidFill>
              <a:srgbClr val="F2C0DB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คลิกแอนด์มอร์ตาร์ </a:t>
            </a:r>
          </a:p>
          <a:p>
            <a:pPr algn="ctr"/>
            <a:r>
              <a:rPr lang="th-TH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en-GB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Click-and-Mortar)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="" xmlns:a16="http://schemas.microsoft.com/office/drawing/2014/main" id="{D4425C5F-7AB1-4FD7-B53E-49BFC03A1D88}"/>
              </a:ext>
            </a:extLst>
          </p:cNvPr>
          <p:cNvSpPr/>
          <p:nvPr/>
        </p:nvSpPr>
        <p:spPr>
          <a:xfrm>
            <a:off x="8493349" y="4339378"/>
            <a:ext cx="3002830" cy="1200329"/>
          </a:xfrm>
          <a:prstGeom prst="rect">
            <a:avLst/>
          </a:prstGeom>
          <a:solidFill>
            <a:srgbClr val="C3E6DC"/>
          </a:solidFill>
          <a:ln>
            <a:solidFill>
              <a:srgbClr val="C3E6D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คลิกแอนด์คลิก </a:t>
            </a:r>
          </a:p>
          <a:p>
            <a:pPr algn="ctr"/>
            <a:r>
              <a:rPr lang="th-TH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en-GB" sz="3600" dirty="0">
                <a:solidFill>
                  <a:schemeClr val="tx1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Click-and-Click) </a:t>
            </a:r>
          </a:p>
        </p:txBody>
      </p:sp>
      <p:cxnSp>
        <p:nvCxnSpPr>
          <p:cNvPr id="24" name="ลูกศรเชื่อมต่อแบบตรง 23"/>
          <p:cNvCxnSpPr/>
          <p:nvPr/>
        </p:nvCxnSpPr>
        <p:spPr>
          <a:xfrm>
            <a:off x="2164364" y="3675184"/>
            <a:ext cx="0" cy="554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6050564" y="3648395"/>
            <a:ext cx="0" cy="554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9962164" y="3648395"/>
            <a:ext cx="0" cy="554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ดาว 6 แฉก 5"/>
          <p:cNvSpPr/>
          <p:nvPr/>
        </p:nvSpPr>
        <p:spPr>
          <a:xfrm>
            <a:off x="1376964" y="1948634"/>
            <a:ext cx="1574800" cy="1663700"/>
          </a:xfrm>
          <a:prstGeom prst="star6">
            <a:avLst/>
          </a:prstGeom>
          <a:solidFill>
            <a:srgbClr val="DDC4D5"/>
          </a:solidFill>
          <a:ln>
            <a:solidFill>
              <a:srgbClr val="DDC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ดาว 6 แฉก 19"/>
          <p:cNvSpPr/>
          <p:nvPr/>
        </p:nvSpPr>
        <p:spPr>
          <a:xfrm>
            <a:off x="5263164" y="1871677"/>
            <a:ext cx="1574800" cy="1663700"/>
          </a:xfrm>
          <a:prstGeom prst="star6">
            <a:avLst/>
          </a:prstGeom>
          <a:solidFill>
            <a:srgbClr val="F2C0DB"/>
          </a:solidFill>
          <a:ln>
            <a:solidFill>
              <a:srgbClr val="F2C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ดาว 6 แฉก 22"/>
          <p:cNvSpPr/>
          <p:nvPr/>
        </p:nvSpPr>
        <p:spPr>
          <a:xfrm>
            <a:off x="9174764" y="1861674"/>
            <a:ext cx="1574800" cy="1663700"/>
          </a:xfrm>
          <a:prstGeom prst="star6">
            <a:avLst/>
          </a:prstGeom>
          <a:solidFill>
            <a:srgbClr val="C3E6DC"/>
          </a:solidFill>
          <a:ln>
            <a:solidFill>
              <a:srgbClr val="C3E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Google Shape;2194;p44"/>
          <p:cNvSpPr txBox="1"/>
          <p:nvPr/>
        </p:nvSpPr>
        <p:spPr>
          <a:xfrm>
            <a:off x="1376964" y="2439634"/>
            <a:ext cx="1509600" cy="59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DB Helvethaica X 65 Med" panose="02000506090000020004" pitchFamily="2" charset="-34"/>
                <a:ea typeface="Open Sans ExtraBold"/>
                <a:cs typeface="DB Helvethaica X 65 Med" panose="02000506090000020004" pitchFamily="2" charset="-34"/>
                <a:sym typeface="Open Sans ExtraBold"/>
              </a:rPr>
              <a:t>1</a:t>
            </a:r>
            <a:endParaRPr sz="3200" dirty="0">
              <a:latin typeface="DB Helvethaica X 65 Med" panose="02000506090000020004" pitchFamily="2" charset="-34"/>
              <a:ea typeface="Open Sans ExtraBold"/>
              <a:cs typeface="DB Helvethaica X 65 Med" panose="02000506090000020004" pitchFamily="2" charset="-34"/>
              <a:sym typeface="Open Sans ExtraBold"/>
            </a:endParaRPr>
          </a:p>
        </p:txBody>
      </p:sp>
      <p:sp>
        <p:nvSpPr>
          <p:cNvPr id="21" name="Google Shape;2194;p44"/>
          <p:cNvSpPr txBox="1"/>
          <p:nvPr/>
        </p:nvSpPr>
        <p:spPr>
          <a:xfrm>
            <a:off x="5329963" y="2398737"/>
            <a:ext cx="1509600" cy="59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DB Helvethaica X 65 Med" panose="02000506090000020004" pitchFamily="2" charset="-34"/>
                <a:ea typeface="Open Sans ExtraBold"/>
                <a:cs typeface="DB Helvethaica X 65 Med" panose="02000506090000020004" pitchFamily="2" charset="-34"/>
                <a:sym typeface="Open Sans ExtraBold"/>
              </a:rPr>
              <a:t>2</a:t>
            </a:r>
            <a:endParaRPr sz="3200" dirty="0">
              <a:latin typeface="DB Helvethaica X 65 Med" panose="02000506090000020004" pitchFamily="2" charset="-34"/>
              <a:ea typeface="Open Sans ExtraBold"/>
              <a:cs typeface="DB Helvethaica X 65 Med" panose="02000506090000020004" pitchFamily="2" charset="-34"/>
              <a:sym typeface="Open Sans ExtraBold"/>
            </a:endParaRPr>
          </a:p>
        </p:txBody>
      </p:sp>
      <p:sp>
        <p:nvSpPr>
          <p:cNvPr id="22" name="Google Shape;2194;p44"/>
          <p:cNvSpPr txBox="1"/>
          <p:nvPr/>
        </p:nvSpPr>
        <p:spPr>
          <a:xfrm>
            <a:off x="9239964" y="2398737"/>
            <a:ext cx="1509600" cy="59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DB Helvethaica X 65 Med" panose="02000506090000020004" pitchFamily="2" charset="-34"/>
                <a:ea typeface="Open Sans ExtraBold"/>
                <a:cs typeface="DB Helvethaica X 65 Med" panose="02000506090000020004" pitchFamily="2" charset="-34"/>
                <a:sym typeface="Open Sans ExtraBold"/>
              </a:rPr>
              <a:t>3</a:t>
            </a:r>
            <a:endParaRPr sz="3200" dirty="0">
              <a:latin typeface="DB Helvethaica X 65 Med" panose="02000506090000020004" pitchFamily="2" charset="-34"/>
              <a:ea typeface="Open Sans ExtraBold"/>
              <a:cs typeface="DB Helvethaica X 65 Med" panose="02000506090000020004" pitchFamily="2" charset="-34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4975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19555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มิติของพาณิชย์อิเล็กทรอนิกส์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64E62177-A1A8-405B-AE17-31B4D7E99271}"/>
              </a:ext>
            </a:extLst>
          </p:cNvPr>
          <p:cNvSpPr/>
          <p:nvPr/>
        </p:nvSpPr>
        <p:spPr>
          <a:xfrm>
            <a:off x="499840" y="1189090"/>
            <a:ext cx="7043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3600" dirty="0" err="1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บริก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แอนด์มอร์</a:t>
            </a:r>
            <a:r>
              <a:rPr lang="th-TH" sz="3600" dirty="0" err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ตาร์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Brick-and-Mortar)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0E9FE72-7008-43E5-BE9F-9172FE7E040D}"/>
              </a:ext>
            </a:extLst>
          </p:cNvPr>
          <p:cNvSpPr/>
          <p:nvPr/>
        </p:nvSpPr>
        <p:spPr>
          <a:xfrm>
            <a:off x="1065100" y="1835421"/>
            <a:ext cx="10100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เป็นรูปแบบการดำเนิน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ธุรกิจแบบดั้งเดิม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Old Economy/Purely Physical Organization)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ดังนั้นทั้ง 3 มิติ คือ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ผลิตภัณฑ์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กระบวนการ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วิธีการส่งมอบสินค้าเชิงกายภาพ</a:t>
            </a:r>
            <a:endParaRPr lang="en-GB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5364" name="Picture 4" descr="https://instagrambusinesses.com/wp-content/uploads/2022/02/Ecomm-Vs-Brick-and-Mortar-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708368"/>
            <a:ext cx="4038600" cy="312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มิติของพาณิชย์อิเล็กทรอนิกส์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006D5D98-9D73-470E-AF41-EA5C26184D30}"/>
              </a:ext>
            </a:extLst>
          </p:cNvPr>
          <p:cNvSpPr/>
          <p:nvPr/>
        </p:nvSpPr>
        <p:spPr>
          <a:xfrm>
            <a:off x="721917" y="1780086"/>
            <a:ext cx="10669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เป็น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รูปแบบการดำเนิน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ธุรกิจแบบผสมผสาน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โดยจะมีทั้งโครงสร้างเชิงกายภาพและดิจิทัลรวมเข้าด้วยกัน คือ มีทั้งหน้าร้านทางกายภาพและเสริมด้วยการขายออนไลน์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95B3FA1F-2A4F-4991-BB0A-27AD57BC7140}"/>
              </a:ext>
            </a:extLst>
          </p:cNvPr>
          <p:cNvSpPr/>
          <p:nvPr/>
        </p:nvSpPr>
        <p:spPr>
          <a:xfrm>
            <a:off x="707234" y="1034810"/>
            <a:ext cx="6074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คลิก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แอนด์มอร์</a:t>
            </a:r>
            <a:r>
              <a:rPr lang="th-TH" sz="3600" dirty="0" err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ตาร์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Click-and-Mortar)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D03099B-2102-4F70-8B16-1656E5A2976A}"/>
              </a:ext>
            </a:extLst>
          </p:cNvPr>
          <p:cNvSpPr/>
          <p:nvPr/>
        </p:nvSpPr>
        <p:spPr>
          <a:xfrm>
            <a:off x="707234" y="3800010"/>
            <a:ext cx="10669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เป็น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การดำเนิน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ธุรกิจรูปแบบดิจิทัลเท่านั้น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(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Virtual/Pure-Play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Organization)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โดย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ไม่มีร้านค้าที่ตั้งอยู่จริง ดังนั้นลูกค้าต้องซื้อสินค้าผ่านทางเว็บไซต์เพียงช่องทางเดียว จากนั้นทางเว็บไซต์ก็จะจัดส่งสินค้า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4425C5F-7AB1-4FD7-B53E-49BFC03A1D88}"/>
              </a:ext>
            </a:extLst>
          </p:cNvPr>
          <p:cNvSpPr/>
          <p:nvPr/>
        </p:nvSpPr>
        <p:spPr>
          <a:xfrm>
            <a:off x="721917" y="3123479"/>
            <a:ext cx="682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คลิก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แอนด์คลิก 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Click-and-Click) </a:t>
            </a:r>
          </a:p>
        </p:txBody>
      </p:sp>
    </p:spTree>
    <p:extLst>
      <p:ext uri="{BB962C8B-B14F-4D97-AF65-F5344CB8AC3E}">
        <p14:creationId xmlns:p14="http://schemas.microsoft.com/office/powerpoint/2010/main" val="1928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661;p56"/>
          <p:cNvSpPr txBox="1">
            <a:spLocks/>
          </p:cNvSpPr>
          <p:nvPr/>
        </p:nvSpPr>
        <p:spPr>
          <a:xfrm>
            <a:off x="3562200" y="1182276"/>
            <a:ext cx="5067600" cy="1157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9600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03</a:t>
            </a:r>
            <a:endParaRPr lang="en" sz="9600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Google Shape;1663;p56"/>
          <p:cNvSpPr txBox="1">
            <a:spLocks/>
          </p:cNvSpPr>
          <p:nvPr/>
        </p:nvSpPr>
        <p:spPr>
          <a:xfrm>
            <a:off x="-633185" y="2918935"/>
            <a:ext cx="12825185" cy="22396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5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กรอบการดำเนินงานของพาณิชย์อิเล็กทรอนิกส์</a:t>
            </a:r>
            <a:endParaRPr lang="en-GB" sz="8500" b="1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5739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กรอบการดำเนินงานของพาณิชย์อิเล็กทรอนิกส์</a:t>
            </a:r>
          </a:p>
        </p:txBody>
      </p:sp>
      <p:pic>
        <p:nvPicPr>
          <p:cNvPr id="4" name="Picture 2" descr="6">
            <a:extLst>
              <a:ext uri="{FF2B5EF4-FFF2-40B4-BE49-F238E27FC236}">
                <a16:creationId xmlns="" xmlns:a16="http://schemas.microsoft.com/office/drawing/2014/main" id="{F7E9B3D2-506A-428E-9528-6CFBE83D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46" y="1308100"/>
            <a:ext cx="7102472" cy="510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99BBFBD-325C-4836-B8AB-584AFC20CA40}"/>
              </a:ext>
            </a:extLst>
          </p:cNvPr>
          <p:cNvSpPr/>
          <p:nvPr/>
        </p:nvSpPr>
        <p:spPr>
          <a:xfrm>
            <a:off x="206898" y="905319"/>
            <a:ext cx="11923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ขอบเขต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ของพาณิชย์อิเล็กทรอนิกส์จะประกอบด้วยหลายกิจกรรม หลายหน่วยงาน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หลากหลายเทคโนโลยี แบ่งได้เป็น 3 ส่วน  คือ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AA1CD76D-290A-4F64-854D-081588068E7B}"/>
              </a:ext>
            </a:extLst>
          </p:cNvPr>
          <p:cNvSpPr/>
          <p:nvPr/>
        </p:nvSpPr>
        <p:spPr>
          <a:xfrm>
            <a:off x="4372480" y="6325131"/>
            <a:ext cx="359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6.3 กรอบการดำเนินงานของพาณิชย์อิเล็กทรอนิกส์</a:t>
            </a:r>
            <a:endParaRPr lang="en-GB" sz="16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73630" y="6557929"/>
            <a:ext cx="4390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" algn="ctr">
              <a:spcAft>
                <a:spcPts val="0"/>
              </a:spcAft>
            </a:pPr>
            <a:r>
              <a:rPr lang="th-TH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sz="18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:</a:t>
            </a:r>
            <a:r>
              <a:rPr lang="th-TH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ปรับปรุงจาก </a:t>
            </a:r>
            <a:r>
              <a:rPr lang="th-TH" sz="1800" dirty="0" err="1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ทิพวรรณ</a:t>
            </a:r>
            <a:r>
              <a:rPr lang="th-TH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หล่อสุวรรณรัตน์</a:t>
            </a:r>
            <a:r>
              <a:rPr lang="en-US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,</a:t>
            </a:r>
            <a:r>
              <a:rPr lang="th-TH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2007</a:t>
            </a:r>
            <a:r>
              <a:rPr lang="en-US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, </a:t>
            </a:r>
            <a:r>
              <a:rPr lang="th-TH" sz="18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หน้า 205)</a:t>
            </a:r>
            <a:endParaRPr lang="en-US" sz="1400" dirty="0">
              <a:effectLst/>
              <a:latin typeface="DB Helvethaica X 65 Med" panose="02000506090000020004" pitchFamily="2" charset="-34"/>
              <a:ea typeface="Times New Roman" panose="02020603050405020304" pitchFamily="18" charset="0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3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กรอบการดำเนินงานของพาณิชย์อิเล็กทรอนิกส์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41526" y="1111520"/>
            <a:ext cx="109805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</a:t>
            </a:r>
            <a:r>
              <a:rPr lang="en-US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 แอป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พลิเคชันสำหรับการดำเนินการพาณิชย์อิเล็กทรอนิกส์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มีการ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ประยุกต์ใช้</a:t>
            </a:r>
            <a:r>
              <a:rPr lang="th-TH" sz="3200" dirty="0" err="1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แอป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พลิเคชันทางพาณิชย์อิเล็กทรอนิกส์อย่างกว้างขวาง เช่น คลังสินค้า ธนาคารออนไลน์ การจัดซื้อจัดจ้าง ห้างสรรพสินค้า การหางาน การประชาสัมพันธ์ออนไลน์ การโฆษณาและการตลาดออนไลน์ การประมูล การท่องเที่ยว เป็นต้น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6386" name="Picture 2" descr="เว็บแอพพลิเคชั่น (Web Application) - Knowledge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90" y="3173623"/>
            <a:ext cx="4478173" cy="2991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กรอบการดำเนินงานของพาณิชย์อิเล็กทรอนิกส์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3474" y="1034585"/>
            <a:ext cx="11609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2) ปัจจัยทางการบริหารของพาณิชย์อิเล็กทรอนิกส์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เป็นองค์ประกอบหลักในการขับเคลื่อนระบบพาณิชย์อิเล็กทรอนิกส์ ได้แก่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="" xmlns:a16="http://schemas.microsoft.com/office/drawing/2014/main" id="{2161C3B0-03AF-4A9F-A488-752DE11EFA4F}"/>
              </a:ext>
            </a:extLst>
          </p:cNvPr>
          <p:cNvSpPr/>
          <p:nvPr/>
        </p:nvSpPr>
        <p:spPr>
          <a:xfrm>
            <a:off x="879745" y="4883723"/>
            <a:ext cx="1810446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นโยบายรัฐ</a:t>
            </a: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449680" y="2272838"/>
            <a:ext cx="68447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บุคคลที่เกี่ยวข้องกับพาณิชย์อิเล็กทรอนิกส์ ได้แก่ ผู้ซื้อ ผู้ขาย คนกลาง ผู้เชี่ยวชาญด้านเทคโนโลยีและระบบสารสนเทศ รวมถึงพนักงานภายในและบุคคลที่เกี่ยวข้องกับพาณิชย์อิเล็กทรอนิกส์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4449678" y="4495976"/>
            <a:ext cx="6818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เกี่ยวข้องกับกฎหมายและข้อบังคับต่างๆ เช่น การกีดกันและภาษีที่ถูกกำหนดโดยรัฐบาล ซึ่งควรเป็นข้อตกลงที่ได้รับการยอมรับในระดับสากล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="" xmlns:a16="http://schemas.microsoft.com/office/drawing/2014/main" id="{2161C3B0-03AF-4A9F-A488-752DE11EFA4F}"/>
              </a:ext>
            </a:extLst>
          </p:cNvPr>
          <p:cNvSpPr/>
          <p:nvPr/>
        </p:nvSpPr>
        <p:spPr>
          <a:xfrm>
            <a:off x="879745" y="2813009"/>
            <a:ext cx="1810446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คน</a:t>
            </a: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7" name="ลูกศรขวา 26"/>
          <p:cNvSpPr/>
          <p:nvPr/>
        </p:nvSpPr>
        <p:spPr>
          <a:xfrm>
            <a:off x="3152492" y="2790802"/>
            <a:ext cx="834887" cy="66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8" name="ลูกศรขวา 27"/>
          <p:cNvSpPr/>
          <p:nvPr/>
        </p:nvSpPr>
        <p:spPr>
          <a:xfrm>
            <a:off x="3152491" y="4883723"/>
            <a:ext cx="834887" cy="66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06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กรอบการดำเนินงานของพาณิชย์อิเล็กทรอนิกส์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3474" y="1034585"/>
            <a:ext cx="11609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2) ปัจจัยทางการบริหารของพาณิชย์อิเล็กทรอนิกส์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เป็นองค์ประกอบหลักในการขับเคลื่อนระบบพาณิชย์อิเล็กทรอนิกส์ ได้แก่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DAC694B-10B9-450F-9603-6581524C9468}"/>
              </a:ext>
            </a:extLst>
          </p:cNvPr>
          <p:cNvSpPr/>
          <p:nvPr/>
        </p:nvSpPr>
        <p:spPr>
          <a:xfrm>
            <a:off x="547228" y="4912961"/>
            <a:ext cx="2101994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องการ</a:t>
            </a:r>
            <a:r>
              <a:rPr lang="th-TH" sz="28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ร่วม</a:t>
            </a:r>
            <a:r>
              <a:rPr lang="th-TH" sz="28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ลงทุน</a:t>
            </a:r>
            <a:endParaRPr lang="th-TH" sz="28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="" xmlns:a16="http://schemas.microsoft.com/office/drawing/2014/main" id="{59707B7A-DA91-47A7-B758-6BCBED00CE01}"/>
              </a:ext>
            </a:extLst>
          </p:cNvPr>
          <p:cNvSpPr/>
          <p:nvPr/>
        </p:nvSpPr>
        <p:spPr>
          <a:xfrm>
            <a:off x="547228" y="2770673"/>
            <a:ext cx="2101994" cy="523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เทคนิคพื้นฐาน</a:t>
            </a:r>
            <a:endParaRPr lang="th-TH" sz="28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67199" y="2202360"/>
            <a:ext cx="7235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งานบริการจำนวนมากที่ต้องใช้เป็นเครื่องมือเพื่อสนับสนุนงานพาณิชย์อิเล็กทรอนิกส์ ตั้งแต่การสร้างเนื้อหา ระบบชำระเงิน และส่งมอบสินค้า บริการหลังการขาย และการบริการอื่นๆ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67199" y="4498902"/>
            <a:ext cx="7394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การแลกเปลี่ยน และการเป็นคู่ค้าทางธุรกิจ จะ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ปรากฏอยู่ใน</a:t>
            </a:r>
          </a:p>
          <a:p>
            <a:pPr algn="thaiDist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โซ่</a:t>
            </a:r>
            <a:r>
              <a:rPr lang="th-TH" sz="3200" dirty="0" err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อุปทาน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เช่น การร่วมมือกันระหว่างองค์กรกับผู้ขาย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ปัจจัยการ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ผลิต ลูกค้า และคู่ค้าทางธุรกิจอื่นๆ</a:t>
            </a:r>
          </a:p>
        </p:txBody>
      </p:sp>
      <p:sp>
        <p:nvSpPr>
          <p:cNvPr id="13" name="ลูกศรขวา 12"/>
          <p:cNvSpPr/>
          <p:nvPr/>
        </p:nvSpPr>
        <p:spPr>
          <a:xfrm>
            <a:off x="3196450" y="2749806"/>
            <a:ext cx="834887" cy="66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4" name="ลูกศรขวา 13"/>
          <p:cNvSpPr/>
          <p:nvPr/>
        </p:nvSpPr>
        <p:spPr>
          <a:xfrm>
            <a:off x="3196449" y="4842727"/>
            <a:ext cx="834887" cy="66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0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กรอบการดำเนินงานของพาณิชย์อิเล็กทรอนิกส์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B23CB12-4B6B-4178-B5FA-A706B5D8092F}"/>
              </a:ext>
            </a:extLst>
          </p:cNvPr>
          <p:cNvSpPr/>
          <p:nvPr/>
        </p:nvSpPr>
        <p:spPr>
          <a:xfrm>
            <a:off x="517976" y="963525"/>
            <a:ext cx="110416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.3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 โครงสร้างพื้นฐาน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ในการดำเนินการพาณิชย์อิเล็กทรอนิกส์ต้องใช้โครงสร้างพื้นฐานทางด้านเทคโนโลยีสารสนเทศ ดังนี้</a:t>
            </a:r>
          </a:p>
        </p:txBody>
      </p:sp>
      <p:grpSp>
        <p:nvGrpSpPr>
          <p:cNvPr id="5" name="Group 11">
            <a:extLst>
              <a:ext uri="{FF2B5EF4-FFF2-40B4-BE49-F238E27FC236}">
                <a16:creationId xmlns="" xmlns:a16="http://schemas.microsoft.com/office/drawing/2014/main" id="{342304AE-7187-4AE0-9ADB-99FA2C96BEA3}"/>
              </a:ext>
            </a:extLst>
          </p:cNvPr>
          <p:cNvGrpSpPr/>
          <p:nvPr/>
        </p:nvGrpSpPr>
        <p:grpSpPr>
          <a:xfrm>
            <a:off x="782118" y="1987998"/>
            <a:ext cx="10965382" cy="4263485"/>
            <a:chOff x="525241" y="2169601"/>
            <a:chExt cx="10596518" cy="4263485"/>
          </a:xfrm>
        </p:grpSpPr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B762C585-755B-4131-A341-49EECB861A2B}"/>
                </a:ext>
              </a:extLst>
            </p:cNvPr>
            <p:cNvSpPr/>
            <p:nvPr/>
          </p:nvSpPr>
          <p:spPr>
            <a:xfrm>
              <a:off x="525241" y="5909866"/>
              <a:ext cx="102330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3.3.5) </a:t>
              </a:r>
              <a:r>
                <a:rPr lang="th-TH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อินเตอร์เฟซ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ควรคำนึงถึงการออกแบบการใช้งานเพื่อการเข้าถึงฐานข้อมูลลูกค้าและแอปพลิเคชัน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57D69517-C56E-46CF-99FE-0315004D2821}"/>
                </a:ext>
              </a:extLst>
            </p:cNvPr>
            <p:cNvSpPr/>
            <p:nvPr/>
          </p:nvSpPr>
          <p:spPr>
            <a:xfrm>
              <a:off x="558696" y="2169601"/>
              <a:ext cx="10370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3.3.1) </a:t>
              </a:r>
              <a:r>
                <a:rPr lang="th-TH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การให้บริการทางธุรกิจ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ควรคำนึงถึงการรักษาความปลอดภัย (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Security Smart Cards)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การยืนยันตัวตน (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Authentication)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และการชำระเงินอิเล็กทรอนิกส์ (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e-Payment)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7141456-CEDC-433C-B213-31D38B51F2FF}"/>
                </a:ext>
              </a:extLst>
            </p:cNvPr>
            <p:cNvSpPr/>
            <p:nvPr/>
          </p:nvSpPr>
          <p:spPr>
            <a:xfrm>
              <a:off x="558694" y="3034640"/>
              <a:ext cx="105630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3.3.2) </a:t>
              </a:r>
              <a:r>
                <a:rPr lang="th-TH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การส่งและการกระจายสารสนเทศ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ควรคำนึงถึงการแลกเปลี่ยนเอกสารอิเล็กทรอนิกส์ (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EDI)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การรับส่งข้อมูลทางอีเมล (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e-mail)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และโปโตคอลการสื่อสารทางข้อมูลอินเทอร์เน็ต (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HTTPs)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10C9001-DFA5-45C5-BE40-C2E1D35B47BC}"/>
                </a:ext>
              </a:extLst>
            </p:cNvPr>
            <p:cNvSpPr/>
            <p:nvPr/>
          </p:nvSpPr>
          <p:spPr>
            <a:xfrm>
              <a:off x="558694" y="3988747"/>
              <a:ext cx="1056306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3.3.3) </a:t>
              </a:r>
              <a:r>
                <a:rPr lang="th-TH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เนื้อหามัลติมีเดียและเครือข่าย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ควรคำนึงถึงภาษาในการเขียนโปรแกรมคอมพิวเตอร์ เช่น 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HTML, Java, VRML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และแหล่งข้อมูลข่าวสารทางอินเทอร์เน็ตผ่านทางเว็บไซต์</a:t>
              </a:r>
              <a:endParaRPr lang="en-US" sz="28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F6B1030-B988-466B-9B36-0FCAB04E6416}"/>
                </a:ext>
              </a:extLst>
            </p:cNvPr>
            <p:cNvSpPr/>
            <p:nvPr/>
          </p:nvSpPr>
          <p:spPr>
            <a:xfrm>
              <a:off x="525241" y="4949306"/>
              <a:ext cx="105965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3.3.4) </a:t>
              </a:r>
              <a:r>
                <a:rPr lang="th-TH" sz="2800" dirty="0">
                  <a:solidFill>
                    <a:schemeClr val="accent1">
                      <a:lumMod val="75000"/>
                    </a:schemeClr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ระบบเครือข่าย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ควรคำนึงถึงระบบสื่อสารโทรคมนาคม (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Telecom)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และลักษณะการเชื่อมต่อเครือข่ายเพื่อเข้าถึงข้อมูล เช่น </a:t>
              </a:r>
              <a:r>
                <a:rPr lang="en-GB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Wireless, Internet, LAN, MAN, WAN </a:t>
              </a:r>
              <a:r>
                <a:rPr lang="th-TH" sz="28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เป็นต้น</a:t>
              </a:r>
              <a:endParaRPr lang="en-US" sz="28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Google Shape;1882;p60"/>
          <p:cNvSpPr txBox="1">
            <a:spLocks/>
          </p:cNvSpPr>
          <p:nvPr/>
        </p:nvSpPr>
        <p:spPr>
          <a:xfrm>
            <a:off x="135127" y="3429001"/>
            <a:ext cx="6648058" cy="14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500" b="1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ประเภทของพาณิชย์อิเล็กทรอนิกส์</a:t>
            </a:r>
            <a:endParaRPr lang="en-GB" sz="8500" b="1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Google Shape;1883;p60"/>
          <p:cNvSpPr txBox="1">
            <a:spLocks/>
          </p:cNvSpPr>
          <p:nvPr/>
        </p:nvSpPr>
        <p:spPr>
          <a:xfrm>
            <a:off x="1434873" y="1227101"/>
            <a:ext cx="160758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96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04</a:t>
            </a:r>
            <a:endParaRPr lang="en" sz="9600" b="1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667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5024"/>
            <a:ext cx="12192000" cy="6893291"/>
          </a:xfrm>
          <a:prstGeom prst="rect">
            <a:avLst/>
          </a:prstGeom>
        </p:spPr>
      </p:pic>
      <p:sp>
        <p:nvSpPr>
          <p:cNvPr id="17" name="Google Shape;194;p31"/>
          <p:cNvSpPr txBox="1">
            <a:spLocks/>
          </p:cNvSpPr>
          <p:nvPr/>
        </p:nvSpPr>
        <p:spPr>
          <a:xfrm>
            <a:off x="0" y="-1"/>
            <a:ext cx="12192000" cy="910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จุดประสงค์การสอน</a:t>
            </a:r>
            <a:br>
              <a:rPr lang="th-TH" sz="5400" b="1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36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/>
            </a:r>
            <a:br>
              <a:rPr lang="th-TH" sz="36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endParaRPr lang="th-TH" sz="3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116ED628-8D4B-4E8C-944D-126A93D8BCB5}"/>
              </a:ext>
            </a:extLst>
          </p:cNvPr>
          <p:cNvSpPr/>
          <p:nvPr/>
        </p:nvSpPr>
        <p:spPr>
          <a:xfrm>
            <a:off x="600547" y="1315586"/>
            <a:ext cx="1137081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เพื่อให้ผู้เรียนสามารถอธิบายความหมายและความสัมพันธ์ของ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 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พาณิชย์อิเล็กทรอนิกส์ และการตลาดอิเล็กทรอนิกส์ได้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="" xmlns:a16="http://schemas.microsoft.com/office/drawing/2014/main" id="{4620FF41-B5FC-4C94-BC8B-52444E77EA55}"/>
              </a:ext>
            </a:extLst>
          </p:cNvPr>
          <p:cNvSpPr/>
          <p:nvPr/>
        </p:nvSpPr>
        <p:spPr>
          <a:xfrm>
            <a:off x="600547" y="2804096"/>
            <a:ext cx="1137081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เพื่อให้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ผู้เรียนแสดงความรู้เกี่ยวกับมิติ กรอบการ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ดำเนินงาน ประเภทปัจจัยขับเคลื่อน  </a:t>
            </a:r>
          </a:p>
          <a:p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  ประโยชน์และข้อจำกัดของพาณิชย์อิเล็กทรอนิกส์</a:t>
            </a:r>
            <a:endParaRPr lang="th-TH" sz="36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BE4A01D1-5AA2-440F-ACED-8E8CD6C26A52}"/>
              </a:ext>
            </a:extLst>
          </p:cNvPr>
          <p:cNvSpPr/>
          <p:nvPr/>
        </p:nvSpPr>
        <p:spPr>
          <a:xfrm>
            <a:off x="600547" y="4359438"/>
            <a:ext cx="1137081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เพื่อให้ผู้เรียนอธิบายรายละเอียดการทำการตลาดอิเล็กทรอนิกส์ได้</a:t>
            </a:r>
          </a:p>
        </p:txBody>
      </p:sp>
      <p:pic>
        <p:nvPicPr>
          <p:cNvPr id="1026" name="Picture 2" descr="รายละเอียดรายวิชา BBABA622 การตลาดอิเล็กทรอนิกส์ E-Marketing | Learning  Management System of RMUTL ระบบจัดการเรียนการสอนออนไลน์  มหาวิทยาลัยเทคโนโลยีราชมงคลล้านน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736" y="4618989"/>
            <a:ext cx="2775055" cy="18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76FC891-EF92-4F63-93F0-184F0ECB4E38}"/>
              </a:ext>
            </a:extLst>
          </p:cNvPr>
          <p:cNvSpPr/>
          <p:nvPr/>
        </p:nvSpPr>
        <p:spPr>
          <a:xfrm>
            <a:off x="389818" y="1049179"/>
            <a:ext cx="11205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ปัจจุบันได้มีการนำเทคโนโลยีพาณิชย์อิเล็กทรอนิกส์มาประยุกต์ใช้กับงานหลายประเภท ทั้งแบบหวังผลกำไรและแบบไม่หวังผลกำไร ซึ่งมีรายละเอียดดังนี้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1162BA-B835-4836-AC54-73BD3D9252B3}"/>
              </a:ext>
            </a:extLst>
          </p:cNvPr>
          <p:cNvSpPr/>
          <p:nvPr/>
        </p:nvSpPr>
        <p:spPr>
          <a:xfrm>
            <a:off x="631119" y="2194632"/>
            <a:ext cx="103416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1) ภาคธุรกิจกับผู้บริโภค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Business to Consumer : B2C)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เป็นการดำเนินธุรกรรมระหว่างผู้ประกอบการ</a:t>
            </a:r>
            <a:r>
              <a:rPr lang="en-US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(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ผู้ขายสินค้า</a:t>
            </a:r>
            <a:r>
              <a:rPr lang="en-US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 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กับผู้บริโภคหรือร้านค้าปลีกอิเล็กทรอนิกส์</a:t>
            </a:r>
            <a:r>
              <a:rPr lang="en-US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endParaRPr lang="en-US" sz="3200" dirty="0" smtClean="0">
              <a:solidFill>
                <a:srgbClr val="0070C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ผู้ซื้อ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สินค้า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(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e-Retailing)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776143-1C47-497E-A0DA-F5B6569F3238}"/>
              </a:ext>
            </a:extLst>
          </p:cNvPr>
          <p:cNvSpPr/>
          <p:nvPr/>
        </p:nvSpPr>
        <p:spPr>
          <a:xfrm>
            <a:off x="0" y="57198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ประเภทของพาณิชย์อิเล็กทรอนิกส์</a:t>
            </a:r>
            <a:endParaRPr lang="en-GB" sz="40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238F339-F2C9-4C5B-874A-904BDE1A9838}"/>
              </a:ext>
            </a:extLst>
          </p:cNvPr>
          <p:cNvSpPr/>
          <p:nvPr/>
        </p:nvSpPr>
        <p:spPr>
          <a:xfrm>
            <a:off x="525241" y="3894083"/>
            <a:ext cx="10341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พาณิชย์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อิเล็กทรอนิกส์แบบ 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B2C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เป็นวิธีการขายตรงผ่านร้านค้าอิเล็กทรอนิกส์ เช่น เว็บไซต์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หรือแพลตฟอร์ม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โซเชียลมิเดีย โดยเตรียมแคตาล็อกสินค้าอิเล็กทรอนิกส์ให้ลูกค้าเลือกชม ค้นหา และซื้อ</a:t>
            </a:r>
            <a:endParaRPr lang="en-US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3165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98DEFB50-DFB5-4B7A-B6A2-179C60519D5C}"/>
              </a:ext>
            </a:extLst>
          </p:cNvPr>
          <p:cNvSpPr/>
          <p:nvPr/>
        </p:nvSpPr>
        <p:spPr>
          <a:xfrm>
            <a:off x="8080217" y="1441322"/>
            <a:ext cx="36681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จุดเด่น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 </a:t>
            </a:r>
            <a:r>
              <a:rPr lang="en-GB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B2C 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คือ ผู้บริโภคสามารถติดต่อซื้อสินค้ากับทางร้านค้าได้โดยตรง</a:t>
            </a:r>
            <a:r>
              <a:rPr lang="en-US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ดังนั้นจึงทำให้สินค้าและบริการมีราคาถูกกว่าตามท้องตลาดทั่วไป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ตัวอย่างประเภทพาณิชย์อิเล็กทรอนิกส์รูปแบบ 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B2B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เช่น ร้านขายหนังสือซีเอ็ดที่มีการขายหนังสือทางเว็บไซต์ 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se-ed.com </a:t>
            </a:r>
          </a:p>
        </p:txBody>
      </p:sp>
      <p:pic>
        <p:nvPicPr>
          <p:cNvPr id="5" name="Picture 2" descr="6">
            <a:extLst>
              <a:ext uri="{FF2B5EF4-FFF2-40B4-BE49-F238E27FC236}">
                <a16:creationId xmlns="" xmlns:a16="http://schemas.microsoft.com/office/drawing/2014/main" id="{95BBB0A9-0A43-4D55-8E64-76C8787E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9" y="1441322"/>
            <a:ext cx="7259751" cy="389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72DD24DB-2BE2-4DAC-BEB6-4B4FD5E8BCD1}"/>
              </a:ext>
            </a:extLst>
          </p:cNvPr>
          <p:cNvSpPr/>
          <p:nvPr/>
        </p:nvSpPr>
        <p:spPr>
          <a:xfrm>
            <a:off x="2046891" y="5816433"/>
            <a:ext cx="4264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6.4 รูปแบบ </a:t>
            </a:r>
            <a:r>
              <a:rPr lang="en-GB" sz="1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B2C </a:t>
            </a:r>
            <a:r>
              <a:rPr lang="th-TH" sz="1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ของร้านหนังสือออนไลน์ บริษัท ซีเอ็ดยูเคชั่น จำกัด</a:t>
            </a:r>
            <a:endParaRPr lang="en-GB" sz="16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939808" y="6057970"/>
            <a:ext cx="2200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" algn="ctr">
              <a:spcAft>
                <a:spcPts val="0"/>
              </a:spcAft>
            </a:pP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sz="20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:</a:t>
            </a:r>
            <a:r>
              <a:rPr lang="th-TH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</a:t>
            </a: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https://se-ed.com)</a:t>
            </a:r>
            <a:endParaRPr lang="en-US" sz="1600" dirty="0">
              <a:effectLst/>
              <a:latin typeface="DB Helvethaica X 65 Med" panose="02000506090000020004" pitchFamily="2" charset="-34"/>
              <a:ea typeface="Times New Roman" panose="02020603050405020304" pitchFamily="18" charset="0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74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2422E46-E367-4D70-9D1D-4B1668B450F8}"/>
              </a:ext>
            </a:extLst>
          </p:cNvPr>
          <p:cNvSpPr/>
          <p:nvPr/>
        </p:nvSpPr>
        <p:spPr>
          <a:xfrm>
            <a:off x="250822" y="877296"/>
            <a:ext cx="117887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2) ภาคธุรกิจกับภาคธุรกิจ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Business to Business :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B2B)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รูปแบบการดำเนินธุรกรรมระหว่างผู้ประกอบการด้วยกัน ซึ่งทั้งสองฝ่ายสามารถเป็นได้ทั้งผู้ขายและผู้ซื้อ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endParaRPr lang="en-US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5" name="Picture 2" descr="6">
            <a:extLst>
              <a:ext uri="{FF2B5EF4-FFF2-40B4-BE49-F238E27FC236}">
                <a16:creationId xmlns="" xmlns:a16="http://schemas.microsoft.com/office/drawing/2014/main" id="{D8D2AF22-C0AB-4C29-AFE0-D55699A59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4386"/>
          <a:stretch/>
        </p:blipFill>
        <p:spPr bwMode="auto">
          <a:xfrm>
            <a:off x="588962" y="2302271"/>
            <a:ext cx="5260977" cy="38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4729A9C-EFE8-4DE6-9EDF-4172A93DCD92}"/>
              </a:ext>
            </a:extLst>
          </p:cNvPr>
          <p:cNvSpPr/>
          <p:nvPr/>
        </p:nvSpPr>
        <p:spPr>
          <a:xfrm>
            <a:off x="588962" y="6256481"/>
            <a:ext cx="4533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6.5 รูปแบบ </a:t>
            </a:r>
            <a:r>
              <a:rPr lang="en-GB" sz="1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B2B </a:t>
            </a:r>
            <a:r>
              <a:rPr lang="th-TH" sz="1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ของบริษัท อินโน คาร์โก้ จำกัด ผู้ให้บริการขนส่งทางเรือ</a:t>
            </a:r>
            <a:endParaRPr lang="en-GB" sz="16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24045460-4179-4B84-9C6D-AE9C90784AFE}"/>
              </a:ext>
            </a:extLst>
          </p:cNvPr>
          <p:cNvSpPr/>
          <p:nvPr/>
        </p:nvSpPr>
        <p:spPr>
          <a:xfrm>
            <a:off x="6438900" y="2302271"/>
            <a:ext cx="546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การดำเนินธุรกรรมระหว่างภาคธุรกิจแบบ 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B2B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จะสามารถสร้างสัมพันธ์ที่ดีกับคู่ค้าทางธุรกิจได้เป็นอย่างดี เนื่องจากธุรกิจในยุค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ปัจจุบัน                จะ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เติบโตได้ ต่างต้องพึ่งพาอาศัยซึ่งกันและกัน ตัวอย่างประเภทพาณิชย์อิเล็กทรอนิกส์รูปแบบ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B2B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เช่น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บริษัทให้บริการ 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Shipping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1428" y="6482394"/>
            <a:ext cx="2535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" algn="ctr">
              <a:spcAft>
                <a:spcPts val="0"/>
              </a:spcAft>
            </a:pP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sz="20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:</a:t>
            </a:r>
            <a:r>
              <a:rPr lang="th-TH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</a:t>
            </a: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https://innocargo.com)</a:t>
            </a:r>
            <a:endParaRPr lang="en-US" sz="1600" dirty="0">
              <a:effectLst/>
              <a:latin typeface="DB Helvethaica X 65 Med" panose="02000506090000020004" pitchFamily="2" charset="-34"/>
              <a:ea typeface="Times New Roman" panose="02020603050405020304" pitchFamily="18" charset="0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46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657AB89-08AD-4049-BC4E-3B3B66171FA5}"/>
              </a:ext>
            </a:extLst>
          </p:cNvPr>
          <p:cNvSpPr/>
          <p:nvPr/>
        </p:nvSpPr>
        <p:spPr>
          <a:xfrm>
            <a:off x="433503" y="2069912"/>
            <a:ext cx="52080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วิธี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นี้อาจมี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วัตถุประสงค์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ที่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แตกต่างกันได้ ไม่ว่าจะเป็นการประกาศขายสินค้ามือสอง หรือการแลกเปลี่ยนสินค้า โดยหากผู้ซื้อและผู้ขายมีความพอใจในสินค้าทั้งสองฝ่าย ก็จะตกลงซื้อขายกันเอง จากนั้นก็ทำการนัดสถานที่เพื่อชำระเงินหรือเพื่อแลกเปลี่ยนสินค้า ตัวอย่างประเภทพาณิชย์อิเล็กทรอนิกส์รูปแบบ 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C2C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เช่น 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ebay.com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5" name="Picture 2" descr="6">
            <a:extLst>
              <a:ext uri="{FF2B5EF4-FFF2-40B4-BE49-F238E27FC236}">
                <a16:creationId xmlns="" xmlns:a16="http://schemas.microsoft.com/office/drawing/2014/main" id="{C51EA270-70D2-4DBE-B106-DF0CA8AEF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94" y="1711086"/>
            <a:ext cx="5551705" cy="242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00A6686-5314-4D1C-A2E0-AE86B8B3FB45}"/>
              </a:ext>
            </a:extLst>
          </p:cNvPr>
          <p:cNvSpPr/>
          <p:nvPr/>
        </p:nvSpPr>
        <p:spPr>
          <a:xfrm>
            <a:off x="6375198" y="6285803"/>
            <a:ext cx="5245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6.6 รูปแบบ </a:t>
            </a:r>
            <a:r>
              <a:rPr lang="en-GB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C2C 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 </a:t>
            </a:r>
            <a:r>
              <a:rPr lang="en-GB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eBay 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เว็บไซต์ </a:t>
            </a:r>
            <a:r>
              <a:rPr lang="en-GB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Shopping Online 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ด้านการประมูลและการขาย</a:t>
            </a:r>
            <a:endParaRPr lang="en-GB" sz="1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1654" y="939604"/>
            <a:ext cx="10519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3) ผู้บริโภคกับผู้บริโภค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Consumer to Consumer :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C2C)</a:t>
            </a:r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รูปแบบการดำเนินธุรกรรมระหว่างผู้บริโภคด้วยกันการซื้อขายสินค้า</a:t>
            </a:r>
          </a:p>
        </p:txBody>
      </p:sp>
      <p:pic>
        <p:nvPicPr>
          <p:cNvPr id="1026" name="Picture 2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93" y="3561700"/>
            <a:ext cx="5551705" cy="270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7831244" y="6523959"/>
            <a:ext cx="2122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" algn="ctr">
              <a:spcAft>
                <a:spcPts val="0"/>
              </a:spcAft>
            </a:pP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sz="20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:</a:t>
            </a:r>
            <a:r>
              <a:rPr lang="th-TH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</a:t>
            </a: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https://ebay.com</a:t>
            </a:r>
            <a:r>
              <a:rPr lang="th-TH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)</a:t>
            </a:r>
            <a:endParaRPr lang="en-US" sz="1600" dirty="0">
              <a:effectLst/>
              <a:latin typeface="DB Helvethaica X 65 Med" panose="02000506090000020004" pitchFamily="2" charset="-34"/>
              <a:ea typeface="Times New Roman" panose="02020603050405020304" pitchFamily="18" charset="0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9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35E1470-2239-417C-B97C-011C8FF09BA0}"/>
              </a:ext>
            </a:extLst>
          </p:cNvPr>
          <p:cNvSpPr/>
          <p:nvPr/>
        </p:nvSpPr>
        <p:spPr>
          <a:xfrm>
            <a:off x="5807976" y="1877130"/>
            <a:ext cx="59735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โดย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ี่ผู้บริโภคมีสถานะเป็นผู้ค้าและมีบทบาทในการต่อรองเพื่อตั้งราคาสินค้าโดยผู้ประกอบการเป็นคนกลางในการนำเสนอราคาให้กับผู้ขายปัจจัยการผลิตว่าสามารถจำหน่ายในราคานี้ได้หรือไม่ ตัวอย่าง 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C2B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เช่น เว็บไซต์ที่นักออกแบบเสนอโลโก้ให้บริษัท ซึ่งอีกแพลตฟอร์มที่นิยมคือตลาดที่ขายภาพถ่าย สื่อหรือองค์ประกอบในการออกแบบที่ไม่มีค่าลิขสิทธิ์ เช่น </a:t>
            </a:r>
            <a:r>
              <a:rPr lang="en-GB" sz="3200" dirty="0" err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Pixabay</a:t>
            </a:r>
            <a:r>
              <a:rPr lang="en-GB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หรือ </a:t>
            </a:r>
            <a:r>
              <a:rPr lang="en-GB" sz="3200" dirty="0" err="1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IStockphoto</a:t>
            </a:r>
            <a:r>
              <a:rPr lang="en-GB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เป็นต้น</a:t>
            </a:r>
          </a:p>
        </p:txBody>
      </p:sp>
      <p:pic>
        <p:nvPicPr>
          <p:cNvPr id="6" name="Picture 3" descr="6">
            <a:extLst>
              <a:ext uri="{FF2B5EF4-FFF2-40B4-BE49-F238E27FC236}">
                <a16:creationId xmlns="" xmlns:a16="http://schemas.microsoft.com/office/drawing/2014/main" id="{1F78B7E9-636D-465F-B2CA-2AE281CE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9" y="3905273"/>
            <a:ext cx="5110681" cy="24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D63A2D57-C764-4DEF-A5B2-0F70B2261478}"/>
              </a:ext>
            </a:extLst>
          </p:cNvPr>
          <p:cNvSpPr/>
          <p:nvPr/>
        </p:nvSpPr>
        <p:spPr>
          <a:xfrm>
            <a:off x="0" y="628646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R="2540" algn="ctr">
              <a:spcBef>
                <a:spcPts val="1200"/>
              </a:spcBef>
            </a:pP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6.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รูปแบบ 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 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 </a:t>
            </a:r>
            <a:r>
              <a:rPr lang="en-US" sz="1600" dirty="0" err="1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Pixabay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 </a:t>
            </a:r>
            <a:r>
              <a:rPr lang="en-US" sz="1600" dirty="0" err="1">
                <a:latin typeface="DB Helvethaica X 65 Med" panose="02000506090000020004" pitchFamily="2" charset="-34"/>
                <a:cs typeface="DB Helvethaica X 65 Med" panose="02000506090000020004" pitchFamily="2" charset="-34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IStockphoto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แพลตฟอร์มตลาดขายภาพถ่ายและสื่อออกแบบ</a:t>
            </a:r>
            <a:endParaRPr lang="en-GB" sz="1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5" name="Picture 2" descr="6">
            <a:extLst>
              <a:ext uri="{FF2B5EF4-FFF2-40B4-BE49-F238E27FC236}">
                <a16:creationId xmlns="" xmlns:a16="http://schemas.microsoft.com/office/drawing/2014/main" id="{B4E09ADE-5415-41B3-A5D0-F93C82F4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0" y="1914598"/>
            <a:ext cx="5110680" cy="19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644777" y="837380"/>
            <a:ext cx="1092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.4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 ผู้บริโภคกับภาคธุรกิจ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Consumer to Business :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C2B)</a:t>
            </a:r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การดำเนินธุรกรรมระหว่างผู้บริโภคกับผู้ประกอบการ</a:t>
            </a:r>
            <a:r>
              <a:rPr lang="en-US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6507" y="6542022"/>
            <a:ext cx="4655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sz="20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:</a:t>
            </a:r>
            <a:r>
              <a:rPr lang="th-TH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</a:t>
            </a: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https://pixabay.com </a:t>
            </a:r>
            <a:r>
              <a:rPr lang="th-TH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และ </a:t>
            </a: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https://istockphoto.com)</a:t>
            </a:r>
            <a:endParaRPr lang="th-TH" sz="20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99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66351" y="935827"/>
            <a:ext cx="10985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5) ภาคธุรกิจกับพนักงาน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Business to Employee :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B2E)</a:t>
            </a:r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รูปแบบการดำเนินธุรกิจอิเล็กทรอนิกส์เพื่อปรับปรุงการปฏิบัติงานให้ดียิ่งขึ้น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2054" name="Picture 6" descr="B2E eCommerce: The Important of B2E Portal to B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r="20781"/>
          <a:stretch/>
        </p:blipFill>
        <p:spPr bwMode="auto">
          <a:xfrm>
            <a:off x="6413500" y="1924145"/>
            <a:ext cx="49657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DD53BFA-605F-44AA-A1C2-55EAE347CC9B}"/>
              </a:ext>
            </a:extLst>
          </p:cNvPr>
          <p:cNvSpPr/>
          <p:nvPr/>
        </p:nvSpPr>
        <p:spPr>
          <a:xfrm>
            <a:off x="566351" y="2025884"/>
            <a:ext cx="56566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โดย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นำมาใช้สำหรับแลกเปลี่ยนข่าวสารและสารสนเทศภายในองค์กร พนักงานสามารถรับทราบข่าวสารเหล่านั้นได้จากกระดานข่าวบนเครือข่ายอินทราเน็ต ซึ่งช่วยลดงานด้านเอกสารและลดค่าใช้จ่ายให้กับองค์กรได้เป็นอย่างดี</a:t>
            </a:r>
          </a:p>
        </p:txBody>
      </p:sp>
    </p:spTree>
    <p:extLst>
      <p:ext uri="{BB962C8B-B14F-4D97-AF65-F5344CB8AC3E}">
        <p14:creationId xmlns:p14="http://schemas.microsoft.com/office/powerpoint/2010/main" val="21464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9ECD7F4-7C6E-44FB-BD08-63773C0C0651}"/>
              </a:ext>
            </a:extLst>
          </p:cNvPr>
          <p:cNvSpPr/>
          <p:nvPr/>
        </p:nvSpPr>
        <p:spPr>
          <a:xfrm>
            <a:off x="6654560" y="1849399"/>
            <a:ext cx="47322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ได้แก่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การคำนวณและเสียภาษีผ่านอินเทอร์เน็ต การให้บริการข้อมูลผ่านอินเทอร์เน็ต เช่น ข้อมูลการติดต่อการทำทะเบียนต่างๆ ประชาชนสามารถเข้าไปตรวจสอบว่าต้องใช้หลักฐานอะไรบ้างในการทำเรื่องนั้นๆ การดาวน์โหลดแบบฟอร์มจากเว็บไซต์ หรือแม้กระทั่งระบบชำระค่าบริการสาธารณูปโภคต่างๆ </a:t>
            </a:r>
          </a:p>
        </p:txBody>
      </p:sp>
      <p:pic>
        <p:nvPicPr>
          <p:cNvPr id="5" name="Picture 2" descr="https://mis.itd.kmutnb.ac.th/wp-content/uploads/2019/12/G2C-2.jpeg">
            <a:extLst>
              <a:ext uri="{FF2B5EF4-FFF2-40B4-BE49-F238E27FC236}">
                <a16:creationId xmlns="" xmlns:a16="http://schemas.microsoft.com/office/drawing/2014/main" id="{C097200A-E787-4D05-90AE-356EE494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0" y="2195410"/>
            <a:ext cx="5778740" cy="38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8B27313-C124-43B9-87F5-0AC35A79CDDB}"/>
              </a:ext>
            </a:extLst>
          </p:cNvPr>
          <p:cNvSpPr/>
          <p:nvPr/>
        </p:nvSpPr>
        <p:spPr>
          <a:xfrm>
            <a:off x="427833" y="6220228"/>
            <a:ext cx="5552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" algn="ctr"/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6.8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รูปแบบ 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 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ระบบชำระค่าน้ำประปาของการประปานครหลวงผ่าน </a:t>
            </a:r>
            <a:r>
              <a:rPr lang="en-US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Internet Payment</a:t>
            </a:r>
            <a:endParaRPr lang="en-GB" sz="1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73100" y="977786"/>
            <a:ext cx="11087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6) ภาครัฐกับประชาชน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Government to Citizens : G2C) </a:t>
            </a:r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การให้บริการของภาครัฐไปยังประชาชนในรูปแบบอิเล็กทรอนิกส์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14927" y="6465879"/>
            <a:ext cx="331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" algn="ctr">
              <a:spcAft>
                <a:spcPts val="0"/>
              </a:spcAft>
            </a:pPr>
            <a:r>
              <a:rPr lang="en-US" sz="24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sz="2000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:</a:t>
            </a:r>
            <a:r>
              <a:rPr lang="th-TH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</a:t>
            </a:r>
            <a:r>
              <a:rPr lang="en-US" sz="20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https://eservicesapp.mwa.co.th</a:t>
            </a:r>
            <a:r>
              <a:rPr lang="en-US" sz="2400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)</a:t>
            </a:r>
            <a:endParaRPr lang="en-US" sz="1800" dirty="0">
              <a:effectLst/>
              <a:latin typeface="DB Helvethaica X 65 Med" panose="02000506090000020004" pitchFamily="2" charset="-34"/>
              <a:ea typeface="Times New Roman" panose="02020603050405020304" pitchFamily="18" charset="0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5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30A544D-B1F0-40F6-93EB-0B92E8801850}"/>
              </a:ext>
            </a:extLst>
          </p:cNvPr>
          <p:cNvSpPr/>
          <p:nvPr/>
        </p:nvSpPr>
        <p:spPr>
          <a:xfrm>
            <a:off x="405902" y="2164349"/>
            <a:ext cx="52319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อำนวยความสะดวกในการทำธุรกรรมต่างๆ รวมถึงการเปิดให้เอกชนมีการแข่งขันกัน</a:t>
            </a:r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เพื่อเสนอสินค้าหรือบริการให้กับภาครัฐภายใต้ความโปร่งใสและเป็นธรรม เช่น การจดทะเบียนทางการค้า การส่งเสริมการลงทุน การจัดซื้อจัดจ้างทางอิเล็กทรอนิกส์ การส่งออกและนำเข้า การชำระภาษี และการช่วยเหลือผู้ประกอบการขนาดกลางและเล็ก</a:t>
            </a:r>
          </a:p>
        </p:txBody>
      </p:sp>
      <p:pic>
        <p:nvPicPr>
          <p:cNvPr id="5" name="Picture 1" descr="6">
            <a:extLst>
              <a:ext uri="{FF2B5EF4-FFF2-40B4-BE49-F238E27FC236}">
                <a16:creationId xmlns="" xmlns:a16="http://schemas.microsoft.com/office/drawing/2014/main" id="{5729CAD9-6271-4845-B86E-FFD124F6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15" y="2329428"/>
            <a:ext cx="5696756" cy="35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C0F45CAC-4E45-47F3-B50A-C18581B03228}"/>
              </a:ext>
            </a:extLst>
          </p:cNvPr>
          <p:cNvSpPr/>
          <p:nvPr/>
        </p:nvSpPr>
        <p:spPr>
          <a:xfrm>
            <a:off x="6577195" y="5857668"/>
            <a:ext cx="5056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รูปที่ 6.9 รูปแบบ </a:t>
            </a:r>
            <a:r>
              <a:rPr lang="en-GB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G2B </a:t>
            </a:r>
            <a:r>
              <a:rPr lang="th-TH" sz="1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การให้บริการออนไลน์ของกรมพัฒนาธุรกิจการค้าแก่ภาคธุรกิจ</a:t>
            </a:r>
            <a:endParaRPr lang="en-GB" sz="1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9244" y="1044795"/>
            <a:ext cx="10979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7) ภาครัฐกับภาคธุรกิจ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Government to Business : G2B) </a:t>
            </a:r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การให้บริการของภาครัฐแก่ภาคธุรกิจหรือผู้ประกอบการ</a:t>
            </a:r>
            <a:r>
              <a:rPr lang="en-US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233282" y="6103183"/>
            <a:ext cx="1897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540" algn="ctr">
              <a:spcAft>
                <a:spcPts val="0"/>
              </a:spcAft>
            </a:pPr>
            <a:r>
              <a:rPr lang="en-US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(</a:t>
            </a:r>
            <a:r>
              <a:rPr lang="th-TH" b="1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ที่มา :</a:t>
            </a:r>
            <a:r>
              <a:rPr lang="th-TH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 </a:t>
            </a:r>
            <a:r>
              <a:rPr lang="en-US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https://dbd.go.th</a:t>
            </a:r>
            <a:r>
              <a:rPr lang="th-TH" dirty="0">
                <a:latin typeface="DB Helvethaica X 65 Med" panose="02000506090000020004" pitchFamily="2" charset="-34"/>
                <a:ea typeface="Times New Roman" panose="02020603050405020304" pitchFamily="18" charset="0"/>
                <a:cs typeface="DB Helvethaica X 65 Med" panose="02000506090000020004" pitchFamily="2" charset="-34"/>
              </a:rPr>
              <a:t>)</a:t>
            </a:r>
            <a:endParaRPr lang="en-US" sz="2000" dirty="0">
              <a:effectLst/>
              <a:latin typeface="DB Helvethaica X 65 Med" panose="02000506090000020004" pitchFamily="2" charset="-34"/>
              <a:ea typeface="Times New Roman" panose="02020603050405020304" pitchFamily="18" charset="0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88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C337305-660B-480B-967A-7CD2424D9ABF}"/>
              </a:ext>
            </a:extLst>
          </p:cNvPr>
          <p:cNvSpPr/>
          <p:nvPr/>
        </p:nvSpPr>
        <p:spPr>
          <a:xfrm>
            <a:off x="6015673" y="2109089"/>
            <a:ext cx="5380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ปรับปรุงประสิทธิภาพในด้านการประสานงานและแลกเปลี่ยนข้อมูลระหว่างหน่วยงานภายในและภายนอกประเทศ อย่างการลงนามด้วยลายเซ็นดิ</a:t>
            </a:r>
            <a:r>
              <a:rPr lang="th-TH" sz="3200" dirty="0" err="1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จิทัล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แทนการลงนามแบบเดิมๆ เพื่อความรวดเร็วต่อเหตุการณ์ การบูรณาการให้หน่วยงานภาครัฐทำงานร่วมกัน และการแบ่งปันข้อมูลระหว่างกัน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3341" y="1031871"/>
            <a:ext cx="11158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8) ภาครัฐกับภาครัฐ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Government to Government : G2G) </a:t>
            </a:r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รูปแบบการดำเนินงานระหว่างหน่วยงานต่างๆ ของภาครัฐ</a:t>
            </a:r>
            <a:r>
              <a:rPr lang="en-US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ด้วยระบบเครือข่ายอินเทอร์เน็ต </a:t>
            </a:r>
            <a:endParaRPr lang="en-US" sz="3200" dirty="0">
              <a:solidFill>
                <a:srgbClr val="0070C0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7416" name="Picture 8" descr="ดีอีเอส' ดัน 7 หน่วยงานใต้สังกัดใช้ 'อี-ซิกเนเจอร์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5" y="2533655"/>
            <a:ext cx="4696268" cy="31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ประเภทของพาณิชย์อิเล็กทรอนิกส์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B388B7-75AB-455B-BCCD-E2842D1ADE56}"/>
              </a:ext>
            </a:extLst>
          </p:cNvPr>
          <p:cNvSpPr/>
          <p:nvPr/>
        </p:nvSpPr>
        <p:spPr>
          <a:xfrm>
            <a:off x="442705" y="2335816"/>
            <a:ext cx="55915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เพื่อ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ิ่มประสิทธิภาพในการสื่อสารและการรับรู้ข่าวสารของพนักงานรวมถึงการดำเนินงานในเรื่องการฝึกอบรมเพื่อพัฒนาบุคลากรภาครัฐ การจัดการเงินเดือนและสวัสดิการ ระบบที่ปรึกษาทางด้านกฎหมายและข้อบังคับการปฏิบัติงานของภาครัฐ เป็นต้น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78077" y="996147"/>
            <a:ext cx="1145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9) ภาครัฐกับพนักงานของรัฐ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Government to Employee :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G2E)</a:t>
            </a:r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การนำระบบอิเล็กทรอนิกส์มาใช้ในการดำเนินกิจกรรมและงานบริการต่างๆ ระหว่างภาครัฐกับพนักงานของรัฐเอง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8434" name="Picture 2" descr="e-Government Portal - สำนักงานพัฒนารัฐบาลดิจิทัล (องค์การมหาชน) สพร. หรือ  D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3365"/>
            <a:ext cx="5730460" cy="39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-81586"/>
            <a:ext cx="12192000" cy="6893291"/>
          </a:xfrm>
          <a:prstGeom prst="rect">
            <a:avLst/>
          </a:prstGeom>
        </p:spPr>
      </p:pic>
      <p:sp>
        <p:nvSpPr>
          <p:cNvPr id="17" name="Google Shape;194;p31"/>
          <p:cNvSpPr txBox="1">
            <a:spLocks/>
          </p:cNvSpPr>
          <p:nvPr/>
        </p:nvSpPr>
        <p:spPr>
          <a:xfrm>
            <a:off x="0" y="-1"/>
            <a:ext cx="12192000" cy="910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การวัดผลและประเมินผล</a:t>
            </a:r>
            <a:br>
              <a:rPr lang="th-TH" sz="5400" b="1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36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/>
            </a:r>
            <a:br>
              <a:rPr lang="th-TH" sz="36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endParaRPr lang="th-TH" sz="3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116ED628-8D4B-4E8C-944D-126A93D8BCB5}"/>
              </a:ext>
            </a:extLst>
          </p:cNvPr>
          <p:cNvSpPr/>
          <p:nvPr/>
        </p:nvSpPr>
        <p:spPr>
          <a:xfrm>
            <a:off x="600547" y="1315586"/>
            <a:ext cx="1137081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สังเกต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การซักถามและการตอบคำถามระหว่างการเรียนการสอน</a:t>
            </a:r>
            <a:endParaRPr lang="en-US" sz="36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="" xmlns:a16="http://schemas.microsoft.com/office/drawing/2014/main" id="{4620FF41-B5FC-4C94-BC8B-52444E77EA55}"/>
              </a:ext>
            </a:extLst>
          </p:cNvPr>
          <p:cNvSpPr/>
          <p:nvPr/>
        </p:nvSpPr>
        <p:spPr>
          <a:xfrm>
            <a:off x="600547" y="2164731"/>
            <a:ext cx="1137081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สังเกต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การอภิปรายและการเสนอแนวคิดในชั้นเรียนโดยใช้องค์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ความรู้</a:t>
            </a:r>
          </a:p>
          <a:p>
            <a:pPr lvl="0"/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ที่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ได้จากการเรียนการสอน</a:t>
            </a:r>
            <a:endParaRPr lang="en-US" sz="36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BE4A01D1-5AA2-440F-ACED-8E8CD6C26A52}"/>
              </a:ext>
            </a:extLst>
          </p:cNvPr>
          <p:cNvSpPr/>
          <p:nvPr/>
        </p:nvSpPr>
        <p:spPr>
          <a:xfrm>
            <a:off x="600547" y="3510993"/>
            <a:ext cx="1137081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เปรียบเทียบ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ผลสัมฤทธิ์ทางการเรียนจากแบบทดสอบก่อนและหลังการเรียนการสอน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4A01D1-5AA2-440F-ACED-8E8CD6C26A52}"/>
              </a:ext>
            </a:extLst>
          </p:cNvPr>
          <p:cNvSpPr/>
          <p:nvPr/>
        </p:nvSpPr>
        <p:spPr>
          <a:xfrm>
            <a:off x="600547" y="4439861"/>
            <a:ext cx="1137081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</a:t>
            </a:r>
            <a:r>
              <a:rPr lang="th-TH" sz="36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เปรียบเทียบ</a:t>
            </a:r>
            <a:r>
              <a:rPr lang="th-TH" sz="36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ผลสัมฤทธิ์ทางการเรียนจากแบบทดสอบก่อนและหลังการเรียนการสอน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4968166"/>
            <a:ext cx="1532586" cy="15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006051" y="0"/>
            <a:ext cx="1185949" cy="6858000"/>
          </a:xfrm>
          <a:prstGeom prst="rect">
            <a:avLst/>
          </a:prstGeom>
          <a:solidFill>
            <a:srgbClr val="FAF1D9"/>
          </a:solidFill>
          <a:ln>
            <a:solidFill>
              <a:srgbClr val="FAF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634" b="1648"/>
          <a:stretch/>
        </p:blipFill>
        <p:spPr>
          <a:xfrm>
            <a:off x="-365760" y="0"/>
            <a:ext cx="11837324" cy="6858000"/>
          </a:xfrm>
          <a:prstGeom prst="rect">
            <a:avLst/>
          </a:prstGeom>
        </p:spPr>
      </p:pic>
      <p:sp>
        <p:nvSpPr>
          <p:cNvPr id="3" name="Google Shape;2513;p68"/>
          <p:cNvSpPr txBox="1">
            <a:spLocks/>
          </p:cNvSpPr>
          <p:nvPr/>
        </p:nvSpPr>
        <p:spPr>
          <a:xfrm>
            <a:off x="5395403" y="3171480"/>
            <a:ext cx="6680218" cy="3461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0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ปัจจัยหลักที่มีต่อการขับเคลื่อนไปสู่ระบบพาณิชย์อิเล็กทรอนิกส์</a:t>
            </a:r>
            <a:r>
              <a:rPr lang="th-TH" sz="5400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/>
            </a:r>
            <a:br>
              <a:rPr lang="th-TH" sz="5400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endParaRPr lang="th-TH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Google Shape;2515;p68"/>
          <p:cNvSpPr txBox="1">
            <a:spLocks/>
          </p:cNvSpPr>
          <p:nvPr/>
        </p:nvSpPr>
        <p:spPr>
          <a:xfrm>
            <a:off x="8685637" y="1247968"/>
            <a:ext cx="136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115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05</a:t>
            </a:r>
            <a:endParaRPr lang="en" sz="115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5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 ปัจจัยหลักที่มีต่อการขับเคลื่อนไปสู่ระบบพาณิชย์อิเล็กทรอนิกส์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91402" y="1222444"/>
            <a:ext cx="10851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ที่เป็นตัวขับเคลื่อนหลักๆ ที่นำไปสู่ระบบพาณิชย์อิเล็กทรอนิกส์อาจมีความแตกต่างกันตามแต่ละประเทศ ดังนี้</a:t>
            </a:r>
            <a:endParaRPr lang="en-GB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73717" y="2382635"/>
            <a:ext cx="6555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5.1)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ปัจจัยทางด้านเทคโนโลยี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Technological Factors)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91505" y="3067308"/>
            <a:ext cx="5182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5.2)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ปัจจัยทางการเมือง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Political Factors)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91505" y="3751981"/>
            <a:ext cx="4589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5.3)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ปัจจัยทางสังคม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Social Factors)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91505" y="4436654"/>
            <a:ext cx="5490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5.5)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ปัจจัยทางเศรษฐกิจ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Economic Factors)</a:t>
            </a:r>
          </a:p>
        </p:txBody>
      </p:sp>
      <p:pic>
        <p:nvPicPr>
          <p:cNvPr id="24" name="Picture 2" descr="Online Digital Marketing พื้นหลังภาพ Png | PNG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46" y="2714377"/>
            <a:ext cx="4839990" cy="37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 ปัจจัยหลักที่มีต่อการขับเคลื่อนไปสู่ระบบพาณิชย์อิเล็กทรอนิกส์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C91CEC28-617D-42FB-A8C7-A1C9386A6A5A}"/>
              </a:ext>
            </a:extLst>
          </p:cNvPr>
          <p:cNvSpPr/>
          <p:nvPr/>
        </p:nvSpPr>
        <p:spPr>
          <a:xfrm>
            <a:off x="641284" y="1109618"/>
            <a:ext cx="110427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5.1)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ปัจจัยทางด้านเทคโนโลยี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Technological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Factors)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เกี่ยวข้อง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ับระดับความก้าวหน้าทางโครงสร้างพื้นฐานของระบบโทรคมนาคมที่เปิดช่องให้การเข้าถึงเทคโนโลยีใหม่ได้ทั่วถึงกันทั้งภาคธุรกิจและผู้บริโภค ได้แก่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0370106A-BE8E-4264-ACF6-4545D71402D7}"/>
              </a:ext>
            </a:extLst>
          </p:cNvPr>
          <p:cNvSpPr/>
          <p:nvPr/>
        </p:nvSpPr>
        <p:spPr>
          <a:xfrm>
            <a:off x="982441" y="2754959"/>
            <a:ext cx="979304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โครงสร้างพื้นฐานและสถาปัตยกรรมของเครือข่ายการ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สื่อสาร</a:t>
            </a:r>
          </a:p>
          <a:p>
            <a:pPr lvl="0"/>
            <a:endParaRPr lang="th-TH" sz="10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การพัฒนาเพื่อการเข้าถึงเทคโนโลยีใหม่ๆ </a:t>
            </a:r>
            <a:endParaRPr lang="th-TH" sz="3200" dirty="0" smtClean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th-TH" sz="10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การขยายช่องสัญญาณ (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Bandwidth) </a:t>
            </a:r>
            <a:endParaRPr lang="th-TH" sz="3200" dirty="0" smtClean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ความเร็วของการพัฒนาและการนำเทคโนโลยีใหม่ๆ ไปใช้ในภาคอุตสาหกรรม</a:t>
            </a:r>
          </a:p>
        </p:txBody>
      </p:sp>
      <p:pic>
        <p:nvPicPr>
          <p:cNvPr id="4098" name="Picture 2" descr="Website Developing Software In India - Buy E-commerce Website  Development,Java Mobile Game Development,Mobile Website Development Product  on Alibab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14" y="3915177"/>
            <a:ext cx="2731867" cy="27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 ปัจจัยหลักที่มีต่อการขับเคลื่อนไปสู่ระบบพาณิชย์อิเล็กทรอนิกส์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B07F2DA-B4EA-4CF8-9E11-49C7F5BABC0F}"/>
              </a:ext>
            </a:extLst>
          </p:cNvPr>
          <p:cNvSpPr/>
          <p:nvPr/>
        </p:nvSpPr>
        <p:spPr>
          <a:xfrm>
            <a:off x="525241" y="1199464"/>
            <a:ext cx="110571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5.2)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ปัจจัย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ทางการเมือง (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Political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Factors)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เกี่ยวข้อง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กับบทบาทของรัฐบาลในการออกนโยบาย กฎหมาย และข้อบังคับต่างๆ และการจัดสรรงบประมาณเพื่อสนับสนุนการใช้และการพัฒนาเทคโนโลยีสารสนเทศและพาณิชย์อิเล็กทรอนิกส์ ได้แก่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A1548FA-F595-4A95-A9D7-E20CCBD17D66}"/>
              </a:ext>
            </a:extLst>
          </p:cNvPr>
          <p:cNvSpPr/>
          <p:nvPr/>
        </p:nvSpPr>
        <p:spPr>
          <a:xfrm>
            <a:off x="1236441" y="2854660"/>
            <a:ext cx="10039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ภาครัฐให้การสนับสนุนด้านการพัฒนาเทคโนโลยีใหม่ๆ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การออกกฎหมายเพื่อบังคับใช้กับข้อมูลอิเล็กทรอนิกส์ การดำเนินธุรกรรมเกี่ยวกับสัญญา ลายเซ็นดิจิทัล และความปลอดภัยเกี่ยวกับข้อมูลอิเล็กทรอนิกส์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นโยบายสาธารณะที่ภาครัฐสนับสนุนการเติบโตของการทำธุรกรรมทางอิเล็กทรอนิกส์</a:t>
            </a:r>
          </a:p>
        </p:txBody>
      </p:sp>
    </p:spTree>
    <p:extLst>
      <p:ext uri="{BB962C8B-B14F-4D97-AF65-F5344CB8AC3E}">
        <p14:creationId xmlns:p14="http://schemas.microsoft.com/office/powerpoint/2010/main" val="13894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 ปัจจัยหลักที่มีต่อการขับเคลื่อนไปสู่ระบบพาณิชย์อิเล็กทรอนิกส์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32B8261-8751-4001-9C7A-BF50F12C3D3B}"/>
              </a:ext>
            </a:extLst>
          </p:cNvPr>
          <p:cNvSpPr/>
          <p:nvPr/>
        </p:nvSpPr>
        <p:spPr>
          <a:xfrm>
            <a:off x="525241" y="1170588"/>
            <a:ext cx="114508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5.3)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ปัจจัยทางสังคม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Social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Factors)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เกี่ยวข้อง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กับระดับการศึกษาและความก้าวหน้าทางเทคโนโลยีสารสนเทศ การฝึกอบรม</a:t>
            </a:r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ซึ่งส่งผลต่อประชากรที่มีศักยภาพเพียงพอต่อการเรียนรู้และความเข้าใจในการใช้เทคโนโลยีใหม่ๆ ได้แก่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C0D707C-35F3-42EA-8291-F0EC28F4ED49}"/>
              </a:ext>
            </a:extLst>
          </p:cNvPr>
          <p:cNvSpPr/>
          <p:nvPr/>
        </p:nvSpPr>
        <p:spPr>
          <a:xfrm>
            <a:off x="1503141" y="2801804"/>
            <a:ext cx="62990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ทักษะของแรงงาน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จำนวนผู้ใช้งานออนไลน์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อัตราการซื้อคอมพิวเตอร์ส่วนบุคคล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ระดับการศึกษา ความสามารถในการใช้งานคอมพิวเตอร์ และทักษะด้านเทคโนโลยีสารสนเทศ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วัฒนธรรมที่มีต่อเทคโนโลยีในแต่ละประเทศ</a:t>
            </a:r>
          </a:p>
        </p:txBody>
      </p:sp>
      <p:pic>
        <p:nvPicPr>
          <p:cNvPr id="3074" name="Picture 2" descr="การตลาดภาพถ่าย PNG | PNG M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06" y="3627136"/>
            <a:ext cx="4953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 ปัจจัยหลักที่มีต่อการขับเคลื่อนไปสู่ระบบพาณิชย์อิเล็กทรอนิกส์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420F20-FACE-43D0-9880-90D4F690DEAA}"/>
              </a:ext>
            </a:extLst>
          </p:cNvPr>
          <p:cNvSpPr/>
          <p:nvPr/>
        </p:nvSpPr>
        <p:spPr>
          <a:xfrm>
            <a:off x="586470" y="1137953"/>
            <a:ext cx="110190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5.5)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ปัจจัยทางเศรษฐกิจ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Economic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Factors)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เกี่ยวข้อง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กับความมั่นคงและสภาพเศรษฐกิจของประเทศ รวมถึงองค์ประกอบอื่นๆ ได้แก่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7D3C7EE-54B7-45AF-BA14-2288184EE915}"/>
              </a:ext>
            </a:extLst>
          </p:cNvPr>
          <p:cNvSpPr/>
          <p:nvPr/>
        </p:nvSpPr>
        <p:spPr>
          <a:xfrm>
            <a:off x="814539" y="2276726"/>
            <a:ext cx="110726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การเติบโตของเศรษฐกิจที่วัดจากผลิตภัณฑ์มวลรวมภายในประเทศ (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GDP)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รายได้เฉลี่ยของประเทศ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ต้นทุนของเทคโนโลยี (ฮาร์ดแวร์และซอฟต์แวร์)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อัตราค่าใช้จ่ายเกี่ยวกับการเข้าถึงช่องทางของระบบการสื่อสาร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ความก้าวหน้า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ด้านโครงสร้างพื้นฐานด้านการ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พาณิชย์ของ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ภาคธนาคาร และระบบการชำระ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เงิน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แบบจำลอง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 (ด้านนวัตกรรม)</a:t>
            </a:r>
          </a:p>
        </p:txBody>
      </p:sp>
    </p:spTree>
    <p:extLst>
      <p:ext uri="{BB962C8B-B14F-4D97-AF65-F5344CB8AC3E}">
        <p14:creationId xmlns:p14="http://schemas.microsoft.com/office/powerpoint/2010/main" val="18076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716"/>
          <a:stretch/>
        </p:blipFill>
        <p:spPr>
          <a:xfrm>
            <a:off x="-399012" y="0"/>
            <a:ext cx="12818225" cy="7258712"/>
          </a:xfrm>
          <a:prstGeom prst="rect">
            <a:avLst/>
          </a:prstGeom>
        </p:spPr>
      </p:pic>
      <p:sp>
        <p:nvSpPr>
          <p:cNvPr id="3" name="Google Shape;2711;p71"/>
          <p:cNvSpPr txBox="1">
            <a:spLocks/>
          </p:cNvSpPr>
          <p:nvPr/>
        </p:nvSpPr>
        <p:spPr>
          <a:xfrm>
            <a:off x="666814" y="2830416"/>
            <a:ext cx="10858372" cy="23567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000" b="1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ประโยชน์และข้อจำกัดของพาณิชย์อิเล็กทรอนิกส์</a:t>
            </a:r>
            <a:endParaRPr lang="en-GB" sz="8000" b="1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Google Shape;2712;p71"/>
          <p:cNvSpPr txBox="1">
            <a:spLocks/>
          </p:cNvSpPr>
          <p:nvPr/>
        </p:nvSpPr>
        <p:spPr>
          <a:xfrm>
            <a:off x="3562200" y="1510466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96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06</a:t>
            </a:r>
            <a:endParaRPr lang="en" sz="96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69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-228969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 ประโยชน์และข้อจำกัดของพาณิชย์อิเล็กทรอนิกส์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12401" y="1142945"/>
            <a:ext cx="4802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6.1) </a:t>
            </a:r>
            <a:r>
              <a:rPr lang="th-TH" sz="32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ประโยชน์ของพาณิชย์อิเล็กทรอนิกส์</a:t>
            </a:r>
            <a:endParaRPr lang="en-GB" sz="3200" u="sng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76301" y="1654561"/>
            <a:ext cx="3161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6.1.1)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ประโยชน์ต่อองค์กร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76301" y="2255601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6.1.2)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ประโยชน์ต่อลูกค้า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DFA075C5-3C87-4613-BCF7-BCE8ACD16D75}"/>
              </a:ext>
            </a:extLst>
          </p:cNvPr>
          <p:cNvSpPr/>
          <p:nvPr/>
        </p:nvSpPr>
        <p:spPr>
          <a:xfrm>
            <a:off x="976301" y="2902759"/>
            <a:ext cx="345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6.1.3)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ประโยชน์ต่อสังคม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89CA46F3-3EA7-4FAE-9683-E6B9DDB27242}"/>
              </a:ext>
            </a:extLst>
          </p:cNvPr>
          <p:cNvSpPr/>
          <p:nvPr/>
        </p:nvSpPr>
        <p:spPr>
          <a:xfrm>
            <a:off x="549178" y="3724366"/>
            <a:ext cx="5178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6.2) </a:t>
            </a:r>
            <a:r>
              <a:rPr lang="th-TH" sz="32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ข้อจำกัดของพาณิชย์อิเล็กทรอนิกส์</a:t>
            </a:r>
            <a:endParaRPr lang="en-GB" sz="3200" u="sng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E3D59EC1-6549-47F4-A1D1-859F8E94A104}"/>
              </a:ext>
            </a:extLst>
          </p:cNvPr>
          <p:cNvSpPr/>
          <p:nvPr/>
        </p:nvSpPr>
        <p:spPr>
          <a:xfrm>
            <a:off x="959032" y="4322318"/>
            <a:ext cx="4123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6.2.1)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ข้อจำกัดด้านเทคโนโลยี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5EDFCD9E-A3B1-4791-81DE-C99CA93180F8}"/>
              </a:ext>
            </a:extLst>
          </p:cNvPr>
          <p:cNvSpPr/>
          <p:nvPr/>
        </p:nvSpPr>
        <p:spPr>
          <a:xfrm>
            <a:off x="959032" y="5018683"/>
            <a:ext cx="509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6.2.2)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ข้อจำกัดที่ไม่เกี่ยวข้องกับเทคโนโลยี</a:t>
            </a:r>
            <a:endParaRPr lang="en-GB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3074" name="Picture 2" descr="ข้อดีและข้อเสียของ E-Commer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3" t="6749" r="1" b="9731"/>
          <a:stretch/>
        </p:blipFill>
        <p:spPr bwMode="auto">
          <a:xfrm>
            <a:off x="6285101" y="1435332"/>
            <a:ext cx="4871999" cy="360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 ประโยชน์และข้อจำกัดของพาณิชย์อิเล็กทรอนิกส์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D22B005-18D7-40B6-A55B-84D596AC554A}"/>
              </a:ext>
            </a:extLst>
          </p:cNvPr>
          <p:cNvSpPr/>
          <p:nvPr/>
        </p:nvSpPr>
        <p:spPr>
          <a:xfrm>
            <a:off x="525241" y="1025081"/>
            <a:ext cx="604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6.1) </a:t>
            </a:r>
            <a:r>
              <a:rPr lang="th-TH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ประโยชน์ของพาณิชย์อิเล็กทรอนิกส์</a:t>
            </a:r>
            <a:endParaRPr lang="en-GB" sz="3600" u="sng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CE3FDF3B-C7BA-43C4-BDCE-4AA82A8ECD35}"/>
              </a:ext>
            </a:extLst>
          </p:cNvPr>
          <p:cNvSpPr/>
          <p:nvPr/>
        </p:nvSpPr>
        <p:spPr>
          <a:xfrm>
            <a:off x="1036652" y="1671412"/>
            <a:ext cx="4653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6.1.1)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ประโยชน์ต่อองค์กร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96BDC67F-8FEA-4447-AC22-E3ADAACEA9FA}"/>
              </a:ext>
            </a:extLst>
          </p:cNvPr>
          <p:cNvSpPr/>
          <p:nvPr/>
        </p:nvSpPr>
        <p:spPr>
          <a:xfrm>
            <a:off x="1146874" y="2317743"/>
            <a:ext cx="9190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ขยายธุรกิจที่มีอยู่เดิมไปสู่ตลาดระหว่างประเทศด้วยการลงทุนที่ต่ำ และยังได้ลูกค้าใหม่ๆ มากมาย  รวมไปถึงการมีโอกาสได้พบกับผู้ขายปัจจัยการผลิตที่ดีที่สุด และได้ร่วมธุรกิจกับบริษัทคู่ค้าที่มีความเหมาะสมที่สุด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7A8D7FD6-9B1F-42CF-976B-0E444AA0E6AA}"/>
              </a:ext>
            </a:extLst>
          </p:cNvPr>
          <p:cNvSpPr/>
          <p:nvPr/>
        </p:nvSpPr>
        <p:spPr>
          <a:xfrm>
            <a:off x="1146874" y="4066908"/>
            <a:ext cx="9813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สามารถจัดหาวัตถุดิบและบริการทั้งในและต่างประเทศได้อย่างรวดเร็วด้วยต้นทุนที่ต่ำ และช่องทางการกระจายสินค้าแคบลง ส่งผลให้สินค้าราคาถูกลง ผู้ขายมีกำไรมากขึ้น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29279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 ประโยชน์และข้อจำกัดของพาณิชย์อิเล็กทรอนิกส์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="" xmlns:a16="http://schemas.microsoft.com/office/drawing/2014/main" id="{F8B08399-8E36-416C-A867-EE6AC6A4D046}"/>
              </a:ext>
            </a:extLst>
          </p:cNvPr>
          <p:cNvSpPr/>
          <p:nvPr/>
        </p:nvSpPr>
        <p:spPr>
          <a:xfrm>
            <a:off x="907514" y="1713735"/>
            <a:ext cx="3522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6.1.2) </a:t>
            </a:r>
            <a:r>
              <a:rPr lang="th-TH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ประโยชน์ต่อลูกค้า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="" xmlns:a16="http://schemas.microsoft.com/office/drawing/2014/main" id="{489E422D-BEA5-4996-9096-8AD92A7887F6}"/>
              </a:ext>
            </a:extLst>
          </p:cNvPr>
          <p:cNvSpPr/>
          <p:nvPr/>
        </p:nvSpPr>
        <p:spPr>
          <a:xfrm>
            <a:off x="1231899" y="3616114"/>
            <a:ext cx="7165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เพิ่มทางเลือกแก่ผู้บริโภคในการเลือกซื้อสินค้า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และบริการ</a:t>
            </a: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002ACB96-8B3C-4055-A07E-920E7E03535E}"/>
              </a:ext>
            </a:extLst>
          </p:cNvPr>
          <p:cNvSpPr/>
          <p:nvPr/>
        </p:nvSpPr>
        <p:spPr>
          <a:xfrm>
            <a:off x="1231900" y="4386909"/>
            <a:ext cx="6340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ลูกค้าสามารถเข้าชมสินค้าหรือบริการได้ 24 ชม.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16774FDE-2339-490C-9441-87A3BEC91E9E}"/>
              </a:ext>
            </a:extLst>
          </p:cNvPr>
          <p:cNvSpPr/>
          <p:nvPr/>
        </p:nvSpPr>
        <p:spPr>
          <a:xfrm>
            <a:off x="1231899" y="5147122"/>
            <a:ext cx="10230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การเรียกดูรายละเอียดทางสารสนเทศสามารถดำเนินการให้สำเร็จได้ภายในไม่กี่วินาที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="" xmlns:a16="http://schemas.microsoft.com/office/drawing/2014/main" id="{CB06FEDE-0AD0-412B-B7D7-1FBB2075CC03}"/>
              </a:ext>
            </a:extLst>
          </p:cNvPr>
          <p:cNvSpPr/>
          <p:nvPr/>
        </p:nvSpPr>
        <p:spPr>
          <a:xfrm>
            <a:off x="5337873" y="1713735"/>
            <a:ext cx="645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="" xmlns:a16="http://schemas.microsoft.com/office/drawing/2014/main" id="{B1536917-3A07-4611-8EAC-FC63869929FC}"/>
              </a:ext>
            </a:extLst>
          </p:cNvPr>
          <p:cNvSpPr/>
          <p:nvPr/>
        </p:nvSpPr>
        <p:spPr>
          <a:xfrm>
            <a:off x="525241" y="1025081"/>
            <a:ext cx="604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6.1) </a:t>
            </a:r>
            <a:r>
              <a:rPr lang="th-TH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ประโยชน์ของพาณิชย์อิเล็กทรอนิกส์</a:t>
            </a:r>
            <a:endParaRPr lang="en-GB" sz="3600" u="sng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31900" y="2457661"/>
            <a:ext cx="980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ลูกค้ามีโอกาสเลือกซื้อสินค้าหรือบริการด้วยราคาที่ถูกที่สุด โดย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สามารถเปรียบเทียบ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ราคาจากร้านค้าตามเว็บไซต์ต่างๆ ได้</a:t>
            </a:r>
          </a:p>
        </p:txBody>
      </p:sp>
    </p:spTree>
    <p:extLst>
      <p:ext uri="{BB962C8B-B14F-4D97-AF65-F5344CB8AC3E}">
        <p14:creationId xmlns:p14="http://schemas.microsoft.com/office/powerpoint/2010/main" val="2362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/>
          <a:srcRect t="92119" r="561"/>
          <a:stretch/>
        </p:blipFill>
        <p:spPr>
          <a:xfrm flipV="1">
            <a:off x="0" y="0"/>
            <a:ext cx="12192000" cy="543291"/>
          </a:xfrm>
          <a:prstGeom prst="rect">
            <a:avLst/>
          </a:prstGeom>
        </p:spPr>
      </p:pic>
      <p:sp>
        <p:nvSpPr>
          <p:cNvPr id="7" name="Google Shape;2166;p65"/>
          <p:cNvSpPr/>
          <p:nvPr/>
        </p:nvSpPr>
        <p:spPr>
          <a:xfrm>
            <a:off x="2451894" y="421150"/>
            <a:ext cx="7105800" cy="10905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t="92119" r="561"/>
          <a:stretch/>
        </p:blipFill>
        <p:spPr>
          <a:xfrm>
            <a:off x="0" y="6350000"/>
            <a:ext cx="12192000" cy="543291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A3A9F2F-7029-4EB4-A2FA-A43055BC7451}"/>
              </a:ext>
            </a:extLst>
          </p:cNvPr>
          <p:cNvSpPr/>
          <p:nvPr/>
        </p:nvSpPr>
        <p:spPr>
          <a:xfrm>
            <a:off x="4192703" y="565654"/>
            <a:ext cx="326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กิจกรรม</a:t>
            </a:r>
            <a:endParaRPr lang="th-TH" sz="4400" b="1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139B46A8-F1AA-4EBD-944B-E90EC8958730}"/>
              </a:ext>
            </a:extLst>
          </p:cNvPr>
          <p:cNvSpPr/>
          <p:nvPr/>
        </p:nvSpPr>
        <p:spPr>
          <a:xfrm>
            <a:off x="1197958" y="2803624"/>
            <a:ext cx="101926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แบบทดสอบหลังเรียน</a:t>
            </a: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การแลกเปลี่ยนความคิดเห็นจากกรณีศึกษา</a:t>
            </a: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>
              <a:lnSpc>
                <a:spcPct val="150000"/>
              </a:lnSpc>
            </a:pP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61EDB5AE-5E08-47B1-AD6D-8E4B3A479DF1}"/>
              </a:ext>
            </a:extLst>
          </p:cNvPr>
          <p:cNvSpPr/>
          <p:nvPr/>
        </p:nvSpPr>
        <p:spPr>
          <a:xfrm>
            <a:off x="1197958" y="2261414"/>
            <a:ext cx="10903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แบบทดสอบก่อนเรียน</a:t>
            </a: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Google Shape;2412;p65"/>
          <p:cNvSpPr/>
          <p:nvPr/>
        </p:nvSpPr>
        <p:spPr>
          <a:xfrm rot="10418351">
            <a:off x="8878040" y="1176131"/>
            <a:ext cx="644467" cy="67103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03" y="4238450"/>
            <a:ext cx="4203181" cy="21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 ประโยชน์และข้อจำกัดของพาณิชย์อิเล็กทรอนิกส์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6C0155B-633A-4C74-AEC3-45421FAF8BCA}"/>
              </a:ext>
            </a:extLst>
          </p:cNvPr>
          <p:cNvSpPr/>
          <p:nvPr/>
        </p:nvSpPr>
        <p:spPr>
          <a:xfrm>
            <a:off x="5273373" y="4545451"/>
            <a:ext cx="6687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อำนวยความสะดวกด้านงานบริการจากภาครัฐ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ไป                   สู่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สาธารณชน เช่น สิทธิขั้นพื้นฐานของประชาชน ลดต้นทุนด้านการเผยแพร่ความรู้ และลดปัญหาการฉ้อโกง ช่วยเพิ่มคุณภาพการบริการสู่สังคม 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DFA075C5-3C87-4613-BCF7-BCE8ACD16D75}"/>
              </a:ext>
            </a:extLst>
          </p:cNvPr>
          <p:cNvSpPr/>
          <p:nvPr/>
        </p:nvSpPr>
        <p:spPr>
          <a:xfrm>
            <a:off x="860681" y="1477306"/>
            <a:ext cx="3457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6.1.3) </a:t>
            </a:r>
            <a:r>
              <a:rPr lang="th-TH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ประโยชน์ต่อสังคม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E39AFBF7-B459-4FFE-8C1B-8BF09747A8EB}"/>
              </a:ext>
            </a:extLst>
          </p:cNvPr>
          <p:cNvSpPr/>
          <p:nvPr/>
        </p:nvSpPr>
        <p:spPr>
          <a:xfrm>
            <a:off x="5273373" y="3047782"/>
            <a:ext cx="668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สร้างโอกาสให้คนตามชนบทเข้าถึงแหล่งศึกษาความรู้ทางวิชาชีพ การเรียนการสอนทางไกล และรู้วิธีดูแลรักษาสุขภาพที่ถูกต้อง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84BC7F16-D191-46DB-B65B-9FC1DFEB847E}"/>
              </a:ext>
            </a:extLst>
          </p:cNvPr>
          <p:cNvSpPr/>
          <p:nvPr/>
        </p:nvSpPr>
        <p:spPr>
          <a:xfrm>
            <a:off x="5273373" y="1582726"/>
            <a:ext cx="668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thaiDist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ช่วยให้ผู้คนบางกลุ่มทำงานที่บ้านได้ ลดค่าใช้จ่ายในการเดินทาง ลดการใช้พลังงานและลดมลภาวะทางอากาศ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="" xmlns:a16="http://schemas.microsoft.com/office/drawing/2014/main" id="{E387E267-3923-4140-872D-1B4C39095550}"/>
              </a:ext>
            </a:extLst>
          </p:cNvPr>
          <p:cNvSpPr/>
          <p:nvPr/>
        </p:nvSpPr>
        <p:spPr>
          <a:xfrm>
            <a:off x="525241" y="921104"/>
            <a:ext cx="604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6.1) </a:t>
            </a:r>
            <a:r>
              <a:rPr lang="th-TH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ประโยชน์ของพาณิชย์อิเล็กทรอนิกส์</a:t>
            </a:r>
            <a:endParaRPr lang="en-GB" sz="3600" u="sng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7170" name="Picture 2" descr="นครกว่างโจวครองอันดับ 1 ด้านพาณิชย์อิเล็กทรอนิกส์ข้ามพรมแดนของจีน  มูลค่านำเข้าสินค้าสูงสุดในจีน 8 ปีติดต่อกัน –  ศูนย์บริการข้อมูลธุรกิจไทยในจีน (Thailand Business Information Center in  Chin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5" y="2424443"/>
            <a:ext cx="4939458" cy="3937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 ประโยชน์และข้อจำกัดของพาณิชย์อิเล็กทรอนิกส์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9CA46F3-3EA7-4FAE-9683-E6B9DDB27242}"/>
              </a:ext>
            </a:extLst>
          </p:cNvPr>
          <p:cNvSpPr/>
          <p:nvPr/>
        </p:nvSpPr>
        <p:spPr>
          <a:xfrm>
            <a:off x="385541" y="898936"/>
            <a:ext cx="604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6.2) </a:t>
            </a:r>
            <a:r>
              <a:rPr lang="th-TH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ข้อจำกัดของพาณิชย์อิเล็กทรอนิกส์</a:t>
            </a:r>
            <a:endParaRPr lang="en-GB" sz="3600" u="sng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B111F26-084C-421B-9B48-44BE8BE34404}"/>
              </a:ext>
            </a:extLst>
          </p:cNvPr>
          <p:cNvSpPr/>
          <p:nvPr/>
        </p:nvSpPr>
        <p:spPr>
          <a:xfrm>
            <a:off x="664941" y="2177606"/>
            <a:ext cx="1133308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ขาดมาตรฐานที่ได้รับการยอมรับในระดับสากล ทั้งด้านคุณภาพ ความปลอดภัยและความ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น่าเชื่อถือ</a:t>
            </a:r>
          </a:p>
          <a:p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ช่องสัญญาณของระบบสื่อสารโทรคมนาคมมีไม่เพียงพอต่อความ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ต้องการ</a:t>
            </a:r>
          </a:p>
          <a:p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เทคโนโลยีซอฟต์แวร์ที่นำมาใช้เป็นเครื่องมือพัฒนาเปลี่ยนแปลง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เร็ว</a:t>
            </a:r>
          </a:p>
          <a:p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ความซับซ้อนและยุ่งยากต่อการนำระบบต่างๆ มาบูรณาการเข้าด้วยกัน ไม่ว่าจะเป็นอินเทอร์เน็ต โปรแกรมประยุกต์ทางพาณิชย์อิเล็กทรอนิกส์ ซอฟต์แวร์ที่ใช้งานอยู่และระบบ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ฐานข้อมูล</a:t>
            </a:r>
          </a:p>
          <a:p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จำเป็นต้องใช้คอมพิวเตอร์เฉพาะมาติดตั้งเพิ่มเติม เพื่อเชื่อมต่อเข้ากับระบบ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เครือข่าย</a:t>
            </a:r>
          </a:p>
          <a:p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มีราคาแพงและปัญหาจากการเข้าถึงของผู้ใช้พร้อมๆ กันในปริมาณมาก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D59EC1-6549-47F4-A1D1-859F8E94A104}"/>
              </a:ext>
            </a:extLst>
          </p:cNvPr>
          <p:cNvSpPr/>
          <p:nvPr/>
        </p:nvSpPr>
        <p:spPr>
          <a:xfrm>
            <a:off x="664941" y="1522513"/>
            <a:ext cx="4123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6.2.1) </a:t>
            </a:r>
            <a:r>
              <a:rPr lang="th-TH" sz="32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ข้อจำกัดด้านเทคโนโลยี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40227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 ประโยชน์และข้อจำกัดของพาณิชย์อิเล็กทรอนิกส์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F2BB387-B4E7-4460-9425-7E12B46D15A6}"/>
              </a:ext>
            </a:extLst>
          </p:cNvPr>
          <p:cNvSpPr/>
          <p:nvPr/>
        </p:nvSpPr>
        <p:spPr>
          <a:xfrm>
            <a:off x="309341" y="905319"/>
            <a:ext cx="604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6.2) </a:t>
            </a:r>
            <a:r>
              <a:rPr lang="th-TH" sz="3600" u="sng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ข้อจำกัดของพาณิชย์อิเล็กทรอนิกส์</a:t>
            </a:r>
            <a:endParaRPr lang="en-GB" sz="3600" u="sng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5EDFCD9E-A3B1-4791-81DE-C99CA93180F8}"/>
              </a:ext>
            </a:extLst>
          </p:cNvPr>
          <p:cNvSpPr/>
          <p:nvPr/>
        </p:nvSpPr>
        <p:spPr>
          <a:xfrm>
            <a:off x="537941" y="1552325"/>
            <a:ext cx="509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6.2.2) </a:t>
            </a:r>
            <a:r>
              <a:rPr lang="th-TH" sz="32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ข้อจำกัดที่ไม่เกี่ยวข้องกับเทคโนโลยี</a:t>
            </a:r>
            <a:endParaRPr lang="en-GB" sz="3200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CA913371-F603-43EC-B77F-30255B165C40}"/>
              </a:ext>
            </a:extLst>
          </p:cNvPr>
          <p:cNvSpPr/>
          <p:nvPr/>
        </p:nvSpPr>
        <p:spPr>
          <a:xfrm>
            <a:off x="779241" y="2137100"/>
            <a:ext cx="109576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ปัญหาเรื่องกฎหมายบังคับใช้ โดยเฉพาะการจัดเก็บภาษีที่ยังไม่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ชัดเจน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ขาดข้อบังคับทางกฎหมายทั้งภายในและระหว่างประเทศ และมาตรฐาน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อุตสาหกรรม</a:t>
            </a:r>
            <a:endParaRPr lang="en-US" sz="3200" dirty="0" smtClean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ผู้ขายและผู้ซื้อจำนวนไม่น้อยที่รอให้ระบบพาณิชย์อิเล็กทรอนิกส์มีความเสถียรมากกว่า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พฤติกรรมและความรู้สึกของผู้บริโภคที่ยังคงต่อต้านการเปลี่ยนแปลงจากร้านค้าจริง มาเป็นร้านค้าแบบเสมือน อีกทั้งผู้คนส่วนใหญ่ยังขาดความเชื่อมั่นต่อการซื้อขายสินค้าที่ไม่ได้สัมผัสกับตัวสินค้าจริงๆ รวมถึงการที่ผู้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ซื้อไม่ได้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พบปะกับผู้ขาย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โดยตรง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5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คนบางกลุ่มเข้าใจว่าสินค้าหรือบริการจากระบบพาณิชย์อิเล็กทรอนิกส์ราคาแพงและไม่ปลอดภัย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39066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440"/>
          <a:stretch/>
        </p:blipFill>
        <p:spPr>
          <a:xfrm>
            <a:off x="0" y="0"/>
            <a:ext cx="12192000" cy="6884894"/>
          </a:xfrm>
          <a:prstGeom prst="rect">
            <a:avLst/>
          </a:prstGeom>
        </p:spPr>
      </p:pic>
      <p:sp>
        <p:nvSpPr>
          <p:cNvPr id="4" name="Google Shape;1208;p51"/>
          <p:cNvSpPr txBox="1">
            <a:spLocks/>
          </p:cNvSpPr>
          <p:nvPr/>
        </p:nvSpPr>
        <p:spPr>
          <a:xfrm>
            <a:off x="5830015" y="2794054"/>
            <a:ext cx="6168885" cy="2326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8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การทำการตลาดอิเล็กทรอนิกส์</a:t>
            </a:r>
            <a:endParaRPr lang="en-GB" sz="8800" b="1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Google Shape;1210;p51"/>
          <p:cNvSpPr txBox="1">
            <a:spLocks/>
          </p:cNvSpPr>
          <p:nvPr/>
        </p:nvSpPr>
        <p:spPr>
          <a:xfrm>
            <a:off x="9263592" y="1215216"/>
            <a:ext cx="159283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96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</a:t>
            </a:r>
            <a:r>
              <a:rPr lang="en-US" sz="96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</a:t>
            </a:r>
            <a:endParaRPr lang="en" sz="9600" b="1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21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 การทำการตลาดอิเล็กทรอนิกส์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8A321EC-8FDC-4DD0-A188-E07CC27C7055}"/>
              </a:ext>
            </a:extLst>
          </p:cNvPr>
          <p:cNvSpPr/>
          <p:nvPr/>
        </p:nvSpPr>
        <p:spPr>
          <a:xfrm>
            <a:off x="761082" y="1254948"/>
            <a:ext cx="108721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เป็นการสร้างผลิตภัณฑ์ให้เป็นที่รู้จักของผู้บริโภคในรูปแบบสื่ออิเล็กทรอนิกส์ต่างๆ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เช่น 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Banner, Affiliate Marketing, e-mail Marketing, Search Engine Optimization :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SEO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เป็นต้น </a:t>
            </a:r>
            <a:endParaRPr lang="en-US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สิ่งสำคัญคือผู้ประกอบการต้องรู้รูปแบบธุรกิจและจุดขายของธุรกิจของตัวเอง รู้จักคู่แข่งขัน </a:t>
            </a:r>
            <a:endParaRPr lang="en-US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รู้จักลูกค้า มีเป้าหมาย และต้องรู้วิธีเพื่อให้ไปถึงเป้าหมายที่ตั้งไว้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45" y="3529776"/>
            <a:ext cx="5352247" cy="279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4" descr="data:image/png;base64,iVBORw0KGgoAAAANSUhEUgAAAPoAAACRCAMAAADdAVWWAAABWVBMVEX29vhJn98Ab8EAjqQAAADPQEbw8PLxmAD0qSnV2uDxkiaJh4w5OTr19fY7OzsfHyAbGxvSTVImJiZRUFMtLS1HR0f///9wcHABM1KTk5MQHiXgkZTbeX3dgIQHcL98hZF9i5vjnaDUWl7pt7l8kXCgpoHuzs+ws7h/gIN5hnEnVXaenIMVfMcAO2ewsLBeXmDy5+mWzte+vb/MzMxEqLmamprmqq3yy8xkZWTi4uPYZ2zU6+/88/POPEL00JTzv23zoCjn9PbL5+svn7Kw2N/17NzyrDz0y4h6wc3x3d/01qX75L9Vr77869B5s99/mZrc0LnZ1MnhyJvur0pdl6X0rTr3xnf2u1/86crqiBMBDhcTSnFvjaUhQlgCZKvCx8w2cp1jJyk+GxxQfISMq7lpobtsWVrdhyDYqHLgmDXgsGvlwoPhkIRBKyw8f5hFWWhllbsRTlifXmb/LBx6AAAMwUlEQVR4nO2d/WPaxhnHldoIHBCp7FqMAkuBjrCuU0AgsMSLeTUvxusLNc6ybE2brd2WZm///w+7504CvR3IgBFgvnGwEcfDfXTPne5Odw8Mcw+x90nshR4ugwf07dUBfYstV/L9fr7FrcmaQduO3mkfYbXza4ffbnRudDRVu7IGg0ZtNTpXPDp6OPatRu8fmVRcr89vM3rLgN1vId/PryFbM20zuqGiFxkBnYj2Apu5cilZyrg17yV6t353dTXu3VBebhoKvSII4P2deeYGCb7m8/lqfDK3pgwuq0WWu5d+TXddxwTY38m1LS8I+NlzFRRzRCvxPl0pVyXvGfpNwD9V49opRQexjphmEbs7g8/BdyWQGndInfQZxLth9wq92/Ab9cohSR5aN0FojnR3hzMByvEDW+K0zyTehc97hM5dacwBUvgBB5+HUj9qCcjXNXdHZ4JYthdqLoUdvZxIlUnxJ1bM4Eqaa3mI3Rw9Xl6/ugX2iT1NBdN2ELvm7vrVzQG9hHnValWoZkidtzvGvTK4kuZZ5gD3uivc+SfjMa71jao91bSJE/S+DenPOaCrUObxQTUzyFTLcUAvrZTB1TTPchcKulvt3vjvhsPxNTxzaOnyupd3NPKRZtmGnoOSTgrlMl9LDTICnAinptB9BlfTPMtDfE0Trhv+eu96/AqavJ6Dhba5I3vU0o7b0Ae4pldxjU8MBnAiUgt7vd6g13HbVr/xN4TuZDIEj790SNYyk+v9WAq6L1cFZlUo17Ye3X9T949ve8ThndCnnm5o3hkqeqyahlqeLOfA4dWVMriaFjq8339bHfvvtAu8g8MjtaY+3551Yu3oHBR3IidUE2qM0fx+pQyupoXNHBR1tydckz8dO3QIqjMC+mK+abBsb+ET2OPTg4FQrsbgPNTSK2VwNS28uIGGQlfo+SkXNz1xs9k0HXBAL5M+XDWXqZJ6zy8G87BLg4lvhJs7SpeGbtmhix4nfTi1Fld97i7rnndk/aT8G86DN4plB/TBbNwGiruY0NmS4QulplMsOw3MMkZ21c2I3btBa2NZcmd0ZqDWdPKYK6otnqqgW6YMx8tx3I2LLR65uMrg8nI3QfXHce/mvhOtNHT0Si4ec23N62lJV/MpVstz3pSIuTdz/09eq+UDOk0nFFGNH9DXl8FldEBfoIXoL17qiuw1uiJHTZJppf4iapVIPm9X0ZXTY7M+doDEp+Pi2KYw/sBdRY9YcRD69y8skijox1Ewsa3og6Sa4tVY2dDhMqGfO6DLEYuCNPQImLChc6/qvd7Qqau8QfRcYjqwmvHa0V//fqY/IYfPWhQF9DdfGPVnKjpX127tXdlHSJtDN40qpzMJNvTXf/lopi9pDv+HJya9paB3r2ajw0tr535j6DCXoM7Y9akzG/qvPjKjO5e6Bf3J6yl60mDPPClwZ2HfFDqHsNVBegavjSxTxulDJ3RnWdE/BXSO4wZ82fCZt36TLJNgm0KHm8BlNVWaLgDQJouTfCk9VXgl9B94njfNQdd15qtrMhdoXr+xKXQodIRfU8sxjZ3MIXHJ1Ew/mtDfvnv3job+16+++psV/adyuWycpeC0Fq5R79V7Y+zyXqDnoNBTPl+ymstl4qbabpDZ4T9v/PwPGvrff278xubwFmvaBP8lauTrflzsDVNt3xB6ueaLl5CXC4N4rBzDVd6h72FBDwSo6P8MBBai4/n98RCV923dP8bTYabFGxtCT9d8GdVXSwuZZKbq46HKO9wZsqEHJs7kk4ALdJjf7w2hkZ9MhmNc7ENqBtcqK3oqjZq0QTIhYOdX3aEHrr62g399FXCLDj254QRWb9xceoSeqeEmrlRNZISkzxdPu3N40Hsr+XtyfCH6JW7i/HdjWK8zqTesk96baubINS2Wq+IWHlq8xc0cQQyMvzGCf3MXcImOr22Tq0lAq/FIpq78pi5upFX38ck0ok6UnJd3OaMHbr+dkX97G3CLTm7nDuv+QF2b8g940cIzGb0XB1UeuvNOg0sKeiBwWSDghcvZsYXoDLmWd3t1vT9bn5PBdcpieTps86mwtM1xTR8VXWvtSPvmGv0V6b5Ou7MB843sjaHnDGMX2kpOOjpu7d6bDixGJ1d26p29zQ1ajeyUych56IHxOHBfdO7SSD60vLrJWZoSr90LTVDuAc9Dbzx92rgvOmrlp8PWW9sy3I1OUFXTMdSVSVNvfs9Bf4p1b3Sm24PZisZ4aL8LuelpyQw/5y1U9MZTTY37oiN1f/nF8e7rTqBPyY3srtGZmPMs7Q6gG8CN8I8A3UI+Zd9/dCv4tLXbOfTBvDX6dnRbkc8K3jV6LuW8iG7jN55ifIKqD1Z0CjkueBv6Dyln8XHnrGwcnUvHqLKg08Gh4G3oP6WdVaYsLPL6dqNJZof/12+t+p1R37mu6+vL4MNZtt2CMOvLJ1Qd0B86gw9n+YD+GNC5SqfTMSzzfzTozT7Z2FKc7mp5LOid6Y6eo6JW8utEb3b6o9Eo33T4ZJcZXF4LLJv2cWkRONaHzk7DXPSp8F6ha7v38i0ShKSNM7g29IphX2S7tVQGV9Fcy1ybFHar08zP9u+dI32xFPq/z89DM/SmeUcohd0j9A7xxXyF6bQquOCh2M+yweDbpdDfBIORGbopnA01uodH6JC5TqXDCIJQ6TRH2oZVQH+zFPpnRnStGSnqkS5mW0LdZ3AlzbPM4sKAnekgvH8RNmgDevDtr2mio/8naETXmg90Bvr9OcXuDToJSJAXmvk84sdZbaPD54AefE7VZxQ9h7e9jJiMH3WwZ5Fydwzq4i06hNkxoJ+FgsvrWVYzjv191G+N4LpOtsQ6hjHaKnTx+PRsWT07LmjG4ZJRRL8F/INjGjlWdo/qetuGjoMxyJ+cYp3ra4FDpxTpCV7qB0KibhxfLfvFfmcEP7i3vEXoJLyUCV3zSQ6roHuxwlEU1RLI+oGZbc3hO618Hv3kqU28p9f1Vh4aYtIUNY1grL6IgqWhK1oChbG+QmpTO9/p5DutTr6/Zc2crdfx6etna1KIJUFd+iM0fMn32yO9v3TPDK4iV314Xf+FVd2faDo9foYfT9Hjs9lhTWTdP07xMX5ufiGiVfZin4ha1bdm5HYGex50HRsfZ4e1F8n+iGmKY/MLij5AMMh58ObdeH0WgeNo1GQ42brlZznhDTAVMzklSp2HszRsnsBrszSsGDkPGfThQzi0WD+an2ZJS284rfT4fN5OS1Za//ueNpWQdLN3qUqJrlaZBmcs0obrns/I0nc3ukJnqYHlWv3iUbvYp4LvMTrE6aHaJu91YX85HdAX6IDuoL1Hp6x4YB4BeomPJZ0V33d0Jp2IU+QijNRc9NyC0Jqeo6/4ITx9eUpqQXjJHUfnqD4TT5QW5GDH0VfRAX2nLK9JB/SdsrwmbR86JxLB+6cXZk67fLMFUVLgD0mUUMKCo4UHzuDDWWbJXA0OM6Pq7GnStZPO4JUsC/eoImw4FPUigw9nmT0Pn8F9FRb6Y1pnllNxHGQpHA6hf+ELljkLR1DC/UPXbxyma1r8/xKObcGehc9F9iQSDot7j57QQlrkyO7fQigskwQXe4v+EmJNsQwHsZ9h9FUiYT2kUAi3axfhl3uLjsWS+N9xjuwAR5UdoUss0l6jw1IqFgqbh2KPab+lEHklvMfoWShbvOcd0ccHvC8Vg9hNgE60x+j4D+TnfDWOwzeV0vDlDsjhRQXp5d6jlyG0P/mWB3YAYc8fQzNH0GM4tEECR+9hUWOfeQzoF7gPr+LYbKimw9c6IMdP2tEjkHDZL7jbSnS4xRoeaOHJYvjSnkTeb0eHhOdLf9CS73s4y6y2NiqjqioeveEOXRk9kyIRjB6NZJlsRNYT7hG6/oszHeRsKVbV9qFHMCRr3tMgm59IKw3UNW0dOkucWsqaWi8juiAz3Dq+u3Pr0AsSxoyKCo4lLLOMqERFGSILMxIa1RSU6EVUKogi+hOlRkckMm+zqQw+nGVJQbSMIkoFNoqQTqJMEB2QGSXKihLDcPIJelIoIN/gZKUgo+KXInuCLrMnIn6UxBN4LhWgCZfZKMtid+CiGB06M4oYxY6f3Rd05OwcomRFGXMhPvSI/JpRsjIoywG6jF8iTYC4P+hiAVpwWcYWTjBflEU1WtQWwc7QSUdW3h90VgYkuQDLvDncxBFfiIJJjjGgy1An2Iv9QMcVOgrQMieidiwq6eiKrAQl7OPRKTqLLgRSdE8cngUMBd6rcNDOs6wCJUv+cwWR/KHgg5C2IBYYecmPWupd3lq2fIiy5NB1x9FlsSAGl+03rjcrG7FslLJ8d37X0VfQAX2nLK9JB/SdsrwmHdB3yvKadK8M/h+bdjYvQafOQAAAAABJRU5ErkJggg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15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 การทำการตลาดอิเล็กทรอนิกส์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52742" y="-164854"/>
            <a:ext cx="12192000" cy="689329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8312CE86-B53C-44B4-8CAB-FF5B88E8595D}"/>
              </a:ext>
            </a:extLst>
          </p:cNvPr>
          <p:cNvSpPr/>
          <p:nvPr/>
        </p:nvSpPr>
        <p:spPr>
          <a:xfrm>
            <a:off x="479925" y="981545"/>
            <a:ext cx="1074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ผู้ประกอบการจะใช้การวิเคราะห์ 4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Ps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ซึ่งในรูปแบบสื่ออิเล็กทรอนิกส์ก็ใช้หลักการเดียวกัน ได้แก่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6C53629B-4FD5-46B5-A413-5730E4683DEC}"/>
              </a:ext>
            </a:extLst>
          </p:cNvPr>
          <p:cNvSpPr/>
          <p:nvPr/>
        </p:nvSpPr>
        <p:spPr>
          <a:xfrm>
            <a:off x="6560478" y="3606501"/>
            <a:ext cx="4203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7.2) </a:t>
            </a: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Price </a:t>
            </a:r>
            <a:r>
              <a:rPr lang="th-TH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th-TH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ราคา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  <a:endParaRPr lang="en-GB" sz="3600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="" xmlns:a16="http://schemas.microsoft.com/office/drawing/2014/main" id="{2663F224-81FF-49DA-A251-C855E76EC966}"/>
              </a:ext>
            </a:extLst>
          </p:cNvPr>
          <p:cNvSpPr/>
          <p:nvPr/>
        </p:nvSpPr>
        <p:spPr>
          <a:xfrm>
            <a:off x="1080578" y="3689397"/>
            <a:ext cx="387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7.1)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Product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(ผลิตภัณฑ์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 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="" xmlns:a16="http://schemas.microsoft.com/office/drawing/2014/main" id="{2F717E46-05F2-4A65-82CD-A32674276716}"/>
              </a:ext>
            </a:extLst>
          </p:cNvPr>
          <p:cNvSpPr/>
          <p:nvPr/>
        </p:nvSpPr>
        <p:spPr>
          <a:xfrm>
            <a:off x="561993" y="4135674"/>
            <a:ext cx="5375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นำเสนอคุณค่าที่โดดเด่นและแตกต่าง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จาก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คู่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ค้ารายอื่นๆ (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Unique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Value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Proposition)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2160461" y="1858539"/>
            <a:ext cx="1827825" cy="1827825"/>
          </a:xfrm>
          <a:prstGeom prst="ellipse">
            <a:avLst/>
          </a:prstGeom>
          <a:solidFill>
            <a:srgbClr val="002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729" y="2245414"/>
            <a:ext cx="1157288" cy="1036378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71955" y="140021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 การทำการตลาดอิเล็กทรอนิกส์</a:t>
            </a:r>
          </a:p>
        </p:txBody>
      </p:sp>
      <p:sp>
        <p:nvSpPr>
          <p:cNvPr id="15" name="วงรี 12"/>
          <p:cNvSpPr/>
          <p:nvPr/>
        </p:nvSpPr>
        <p:spPr>
          <a:xfrm>
            <a:off x="7978853" y="1914358"/>
            <a:ext cx="1827825" cy="1827825"/>
          </a:xfrm>
          <a:prstGeom prst="ellipse">
            <a:avLst/>
          </a:prstGeom>
          <a:solidFill>
            <a:srgbClr val="0C4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6" name="รูปภาพ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63" y="2359449"/>
            <a:ext cx="1201634" cy="993351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AF5A2278-6307-4E47-9307-5A1E31241868}"/>
              </a:ext>
            </a:extLst>
          </p:cNvPr>
          <p:cNvSpPr/>
          <p:nvPr/>
        </p:nvSpPr>
        <p:spPr>
          <a:xfrm>
            <a:off x="6560478" y="4131222"/>
            <a:ext cx="4564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เป็นการนำเสนอคุณค่าให้กับผู้บริโภค (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Value Proposition)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เช่น การแสดงส่วนลด การเปรียบเทียบราคา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4791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19555" y="-86138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 การทำการตลาดอิเล็กทรอนิกส์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312CE86-B53C-44B4-8CAB-FF5B88E8595D}"/>
              </a:ext>
            </a:extLst>
          </p:cNvPr>
          <p:cNvSpPr/>
          <p:nvPr/>
        </p:nvSpPr>
        <p:spPr>
          <a:xfrm>
            <a:off x="505325" y="1025081"/>
            <a:ext cx="1074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ผู้ประกอบการจะใช้การวิเคราะห์ 4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Ps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ซึ่งในรูปแบบสื่ออิเล็กทรอนิกส์ก็ใช้หลักการเดียวกัน ได้แก่</a:t>
            </a:r>
            <a:endParaRPr lang="en-GB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65EB6CE-6B0A-4DA0-94B0-BDA551F8D808}"/>
              </a:ext>
            </a:extLst>
          </p:cNvPr>
          <p:cNvSpPr/>
          <p:nvPr/>
        </p:nvSpPr>
        <p:spPr>
          <a:xfrm>
            <a:off x="1392620" y="3878485"/>
            <a:ext cx="336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7.3) </a:t>
            </a: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Place 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</a:t>
            </a:r>
            <a:r>
              <a:rPr lang="th-TH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สถานที่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  <a:endParaRPr lang="en-GB" sz="3600" dirty="0">
              <a:solidFill>
                <a:srgbClr val="4472C4">
                  <a:lumMod val="75000"/>
                </a:srgb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A20020D7-3415-452D-9647-3472FBB44F90}"/>
              </a:ext>
            </a:extLst>
          </p:cNvPr>
          <p:cNvSpPr/>
          <p:nvPr/>
        </p:nvSpPr>
        <p:spPr>
          <a:xfrm>
            <a:off x="697020" y="4535242"/>
            <a:ext cx="57291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สถานที่ทางกายภาพที่ลูกค้าเดินเข้ามาซื้อสินค้า </a:t>
            </a:r>
            <a:endParaRPr lang="en-US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แต่ในส่วนของสื่อ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คือ การ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เข้าถึงข้อมูลผ่านสื่ออิเล็กทรอนิกส์ เช่น สมาร์</a:t>
            </a:r>
            <a:r>
              <a:rPr lang="th-TH" sz="3200" dirty="0" err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ทโฟน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endParaRPr lang="th-TH" sz="3200" dirty="0" smtClean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คอมพิวเตอร์ ทีวี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ดิจิตอล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2160462" y="1920113"/>
            <a:ext cx="1827825" cy="1827825"/>
          </a:xfrm>
          <a:prstGeom prst="ellipse">
            <a:avLst/>
          </a:prstGeom>
          <a:solidFill>
            <a:srgbClr val="068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332" y="2296031"/>
            <a:ext cx="1204081" cy="1064477"/>
          </a:xfrm>
          <a:prstGeom prst="rect">
            <a:avLst/>
          </a:prstGeom>
          <a:ln>
            <a:solidFill>
              <a:srgbClr val="0681CF"/>
            </a:solidFill>
          </a:ln>
        </p:spPr>
      </p:pic>
      <p:sp>
        <p:nvSpPr>
          <p:cNvPr id="16" name="Rectangle 13">
            <a:extLst>
              <a:ext uri="{FF2B5EF4-FFF2-40B4-BE49-F238E27FC236}">
                <a16:creationId xmlns="" xmlns:a16="http://schemas.microsoft.com/office/drawing/2014/main" id="{6C53629B-4FD5-46B5-A413-5730E4683DEC}"/>
              </a:ext>
            </a:extLst>
          </p:cNvPr>
          <p:cNvSpPr/>
          <p:nvPr/>
        </p:nvSpPr>
        <p:spPr>
          <a:xfrm>
            <a:off x="6950571" y="3878484"/>
            <a:ext cx="4203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7.4)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Promotion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(โปรโมชั่น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</a:p>
        </p:txBody>
      </p:sp>
      <p:sp>
        <p:nvSpPr>
          <p:cNvPr id="17" name="วงรี 10"/>
          <p:cNvSpPr/>
          <p:nvPr/>
        </p:nvSpPr>
        <p:spPr>
          <a:xfrm>
            <a:off x="8138440" y="1920113"/>
            <a:ext cx="1827825" cy="1827825"/>
          </a:xfrm>
          <a:prstGeom prst="ellipse">
            <a:avLst/>
          </a:prstGeom>
          <a:solidFill>
            <a:srgbClr val="0DA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8" name="รูปภาพ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944" y="2356666"/>
            <a:ext cx="1139166" cy="9682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B4BD381-1C68-4A8E-9739-F2686503EEBA}"/>
              </a:ext>
            </a:extLst>
          </p:cNvPr>
          <p:cNvSpPr/>
          <p:nvPr/>
        </p:nvSpPr>
        <p:spPr>
          <a:xfrm>
            <a:off x="6450822" y="4510439"/>
            <a:ext cx="52030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defRPr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การจัดกิจกรรมทางการตลาดที่ช่วยส่งเสริมการ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ขาย เช่น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การโฆษณาผ่านแพลตฟอร์ม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ออนไลน์ </a:t>
            </a: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, e-mail Marketing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รวมถึงการพัฒนาความสัมพันธ์กับลูกค้าด้วย </a:t>
            </a: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CRM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97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 การทำการตลาดอิเล็กทรอนิกส์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4412696-66E9-49C7-B508-542EF2BCAF2E}"/>
              </a:ext>
            </a:extLst>
          </p:cNvPr>
          <p:cNvSpPr/>
          <p:nvPr/>
        </p:nvSpPr>
        <p:spPr>
          <a:xfrm>
            <a:off x="525240" y="1175206"/>
            <a:ext cx="6471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u="sng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เครื่องมือสำหรับการทำการตลาดอิเล็กทรอนิกส์</a:t>
            </a:r>
            <a:endParaRPr lang="en-GB" sz="3200" u="sng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E854735A-9A36-40D6-B63D-DBD1465EE782}"/>
              </a:ext>
            </a:extLst>
          </p:cNvPr>
          <p:cNvSpPr/>
          <p:nvPr/>
        </p:nvSpPr>
        <p:spPr>
          <a:xfrm>
            <a:off x="525241" y="1987990"/>
            <a:ext cx="11004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การ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ทำการตลาดผ่านโปรแกรมค้นหาข้อมูล (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Search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Marketing)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และ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การทำการตลาดผ่านสื่อค้นหาข้อมูล (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SEO)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คือ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การใช้หลักการของโปรแกรมค้นหาเพื่อสร้างให้เว็บไซต์อยู่ในอันดับต้นๆ หรือหน้าแรกของ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Search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Engine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โดย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หลักการของ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Search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</a:t>
            </a:r>
            <a:r>
              <a:rPr lang="en-GB" sz="3200" dirty="0" err="1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ngine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คือ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การใช้บอท (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Bot)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err="1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หรือส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ไปเดอร์ (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Spider)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เป็น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โปรแกรมของ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Search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Engine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สำหรับ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การค้นหาคำคีย์เวิร์ด (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Keyword)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ของแต่ละเว็บไซต์และนำมาเก็บรวบรวมไว้ที่เครื่องเซิร์ฟเวอร์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7170" name="Picture 2" descr="Concept for digital marketing agency Royalty Free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1943" r="4598" b="12574"/>
          <a:stretch/>
        </p:blipFill>
        <p:spPr bwMode="auto">
          <a:xfrm>
            <a:off x="9753600" y="3940260"/>
            <a:ext cx="2438400" cy="256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19555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 การทำการตลาดอิเล็กทรอนิกส์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4412696-66E9-49C7-B508-542EF2BCAF2E}"/>
              </a:ext>
            </a:extLst>
          </p:cNvPr>
          <p:cNvSpPr/>
          <p:nvPr/>
        </p:nvSpPr>
        <p:spPr>
          <a:xfrm>
            <a:off x="601482" y="1178444"/>
            <a:ext cx="6263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เครื่องมือสำหรับการทำการตลาดอิเล็กทรอนิกส์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25467B7B-4181-4BA3-80EC-A99A39CB3DDA}"/>
              </a:ext>
            </a:extLst>
          </p:cNvPr>
          <p:cNvSpPr/>
          <p:nvPr/>
        </p:nvSpPr>
        <p:spPr>
          <a:xfrm>
            <a:off x="601482" y="1938088"/>
            <a:ext cx="109637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เมื่อ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มีผู้ใช้ค้นหาคำใดก็จะมาเปรียบเทียบในเครื่องเซิร์ฟเวอร์ว่าเว็บไซต์ไหนมีคีย์เวิร์ดคำนั้นมากที่สุดก็จะดึงมาแสดงผล ดังนั้นหลักการพัฒนาเว็บไซต์เพื่อทำการตลาดผ่านโปรแกรมค้นหา คือ การสร้างคีย์เวิร์ดที่เหมาะสมและเกี่ยวข้องกับเว็บไซต์ และต้องเป็นคำที่ผู้ใช้เลือกใช้ในการค้นหามาก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ที่สุด</a:t>
            </a:r>
          </a:p>
          <a:p>
            <a:pPr algn="thaiDist"/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         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เครื่องมืออื่นๆ อย่างเช่น </a:t>
            </a: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Google Analytic</a:t>
            </a: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 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เป็นเครื่องมือวิเคราะห์สถิติผู้ใช้งานในเว็บไซต์ ซึ่งให้ข้อมูลเชิงลึกที่สำคัญเกี่ยวกับ ข้อมูลของคนที่เข้าชมเว็บไซต์, แหล่งที่มาของการเข้าถึงเว็บไซต์, พฤติกรรมการเข้าชมเว็บไซต์, ข้อมูลยอดขายของสินค้าแต่ละอย่าง ซึ่งทั้งหมดนี้จะทำ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ให้ผู้ขายเข้าใจ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ลูกค้าได้มากขึ้น และสามารถช่วย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ให้ผู้ขายนำไปใช้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ปรับกลยุทธ์การตลาดให้เข้าถึงกลุ่มเป้าหมายได้ดียิ่งขึ้น</a:t>
            </a:r>
          </a:p>
          <a:p>
            <a:pPr algn="thaiDist"/>
            <a:endParaRPr lang="en-GB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36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19555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7. การทำการตลาดอิเล็กทรอนิกส์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4412696-66E9-49C7-B508-542EF2BCAF2E}"/>
              </a:ext>
            </a:extLst>
          </p:cNvPr>
          <p:cNvSpPr/>
          <p:nvPr/>
        </p:nvSpPr>
        <p:spPr>
          <a:xfrm>
            <a:off x="601482" y="1178444"/>
            <a:ext cx="6263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เครื่องมือสำหรับการทำการตลาดอิเล็กทรอนิกส์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25467B7B-4181-4BA3-80EC-A99A39CB3DDA}"/>
              </a:ext>
            </a:extLst>
          </p:cNvPr>
          <p:cNvSpPr/>
          <p:nvPr/>
        </p:nvSpPr>
        <p:spPr>
          <a:xfrm>
            <a:off x="601481" y="2104283"/>
            <a:ext cx="1097662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Google Trends 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เป็นเครื่องมือที่จะทำ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ให้ผู้ขายรู้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เท</a:t>
            </a:r>
            <a:r>
              <a:rPr lang="th-TH" sz="3200" dirty="0" err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รนด์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ที่กำลังได้รับความสนใจใน </a:t>
            </a: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Google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พร้อมบอกข้อมูลเชิงลึกของเท</a:t>
            </a:r>
            <a:r>
              <a:rPr lang="th-TH" sz="3200" dirty="0" err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รนด์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นั้น ๆ เช่น ระดับความสนใจตามเวลาและสถานที่ คำค้นหาที่เกี่ยวข้อง หัวข้อที่เกี่ยวข้อง และยังสามารถเปรียบเทียบกับเท</a:t>
            </a:r>
            <a:r>
              <a:rPr lang="th-TH" sz="3200" dirty="0" err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รนด์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อื่นได้ด้วย เป็นตัวช่วย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ให้ผู้ขายสามารถ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เลือกใช้คีย์เวิร์ดที่ดีที่สุดในการสร้าง </a:t>
            </a: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Real-Time Content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และเป็นเครื่องมือที่มีประโยชน์อย่างยิ่งในการทำ </a:t>
            </a: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SEO</a:t>
            </a:r>
          </a:p>
          <a:p>
            <a:pPr algn="thaiDist"/>
            <a:endParaRPr lang="en-GB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19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r="63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Google Shape;1208;p51"/>
          <p:cNvSpPr txBox="1">
            <a:spLocks/>
          </p:cNvSpPr>
          <p:nvPr/>
        </p:nvSpPr>
        <p:spPr>
          <a:xfrm>
            <a:off x="3369448" y="1852969"/>
            <a:ext cx="8634130" cy="4063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500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8500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Google Shape;1210;p51"/>
          <p:cNvSpPr txBox="1">
            <a:spLocks/>
          </p:cNvSpPr>
          <p:nvPr/>
        </p:nvSpPr>
        <p:spPr>
          <a:xfrm>
            <a:off x="2929293" y="982459"/>
            <a:ext cx="136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96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0</a:t>
            </a:r>
            <a:r>
              <a:rPr lang="en-US" sz="9600" b="1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</a:t>
            </a:r>
            <a:endParaRPr lang="en" sz="9600" b="1" dirty="0">
              <a:solidFill>
                <a:srgbClr val="262626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8844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0FD813-8821-4B33-9781-C8C419F77180}"/>
              </a:ext>
            </a:extLst>
          </p:cNvPr>
          <p:cNvSpPr/>
          <p:nvPr/>
        </p:nvSpPr>
        <p:spPr>
          <a:xfrm>
            <a:off x="491220" y="954748"/>
            <a:ext cx="107863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ธุรกิจ</a:t>
            </a:r>
            <a:r>
              <a:rPr lang="th-TH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(</a:t>
            </a: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e-Business)</a:t>
            </a:r>
            <a:r>
              <a:rPr lang="th-TH" sz="3600" dirty="0" smtClean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กระบวนการดำเนินธุรกิจโดยอาศัยเทคโนโลยีเครือข่ายในการซื้อขาย การบริการลูกค้า การติดต่อประสานงาน การทำธุรกิจร่วมกันระหว่างองค์กร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กระบวนการทางธุรกิจทั้งภายในและภายนอกองค์กร เพื่อเพิ่มประสิทธิภาพของกระบวนการทางธุรกิจ ตอบสนองความต้องการของคู่ค้าและลูกค้า ช่วยลดต้นทุนและขยายโอกาสทางธุรกิจ ดังนั้นจึงมีขอบเขตกว้างครอบคลุมพาณิชย์อิเล็กทรอนิกส์และการตลาดอิเล็กทรอนิกส์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5CED6849-8155-462B-894E-442FCEF81D64}"/>
              </a:ext>
            </a:extLst>
          </p:cNvPr>
          <p:cNvSpPr/>
          <p:nvPr/>
        </p:nvSpPr>
        <p:spPr>
          <a:xfrm>
            <a:off x="491220" y="73923"/>
            <a:ext cx="112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40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สรุป</a:t>
            </a:r>
            <a:r>
              <a:rPr lang="en-US" sz="40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:</a:t>
            </a:r>
            <a:r>
              <a:rPr lang="th-TH" sz="40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4000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</a:t>
            </a:r>
            <a:r>
              <a:rPr lang="th-TH" sz="40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r>
              <a:rPr lang="th-TH" sz="40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และการตลาด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20488" name="Picture 8" descr="E-Business Explained, Challenges and Opportu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" y="4063291"/>
            <a:ext cx="10617595" cy="25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396D02E-9500-4674-9BA3-4B0F57AAF0A9}"/>
              </a:ext>
            </a:extLst>
          </p:cNvPr>
          <p:cNvSpPr/>
          <p:nvPr/>
        </p:nvSpPr>
        <p:spPr>
          <a:xfrm>
            <a:off x="338820" y="935972"/>
            <a:ext cx="11361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พาณิชย์</a:t>
            </a:r>
            <a:r>
              <a:rPr lang="th-TH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(</a:t>
            </a:r>
            <a:r>
              <a:rPr lang="en-GB" sz="3600" dirty="0" smtClean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e-Commerce)</a:t>
            </a:r>
            <a:r>
              <a:rPr lang="th-TH" sz="3600" dirty="0" smtClean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การดำเนินธุรการทางการค้าผ่านสื่ออิเล็กทรอนิกส์ ซึ่งเน้นกระบวนการซื้อขายสินค้าและบริการ การชำระเงิน การจัดส่งสินค้าหรือบริการต่างๆ ของ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องค์กร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การแลกเปลี่ยนสินค้าหรือสารสนเทศผ่านสื่ออิเล็กทรอนิกส์โดยเฉพาะเครือข่ายอินเทอร์เน็ตเป็นหลัก เพื่ออำนวยความสะดวกในการติดต่อซื้อขายสินค้าและบริการ ลดขั้นตอน                        ลดต้นทุนและเพิ่มความสามารถในการแข่งขันทางธุรกิจ ซึ่งอาจเป็นพาณิชย์อิเล็กทรอนิกส์แบบเต็มรูปแบบหรือแบบบางส่วนก็ได้ขึ้นอยู่กับระดับของความเป็นดิจิตอลของผลิตภัณฑ์ กระบวนการและวิธีการส่งมอบ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5CED6849-8155-462B-894E-442FCEF81D64}"/>
              </a:ext>
            </a:extLst>
          </p:cNvPr>
          <p:cNvSpPr/>
          <p:nvPr/>
        </p:nvSpPr>
        <p:spPr>
          <a:xfrm>
            <a:off x="491220" y="73923"/>
            <a:ext cx="112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40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สรุป</a:t>
            </a:r>
            <a:r>
              <a:rPr lang="en-US" sz="40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:</a:t>
            </a:r>
            <a:r>
              <a:rPr lang="th-TH" sz="40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4000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</a:t>
            </a:r>
            <a:r>
              <a:rPr lang="th-TH" sz="40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r>
              <a:rPr lang="th-TH" sz="40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และการตลาด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50" y="4198679"/>
            <a:ext cx="7531099" cy="225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A29AD9-B9C5-4839-B80C-A758F546EA05}"/>
              </a:ext>
            </a:extLst>
          </p:cNvPr>
          <p:cNvSpPr/>
          <p:nvPr/>
        </p:nvSpPr>
        <p:spPr>
          <a:xfrm>
            <a:off x="717550" y="1052398"/>
            <a:ext cx="10483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การตลาด</a:t>
            </a:r>
            <a:r>
              <a:rPr lang="th-TH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(</a:t>
            </a:r>
            <a:r>
              <a:rPr lang="en-GB" sz="3600" dirty="0">
                <a:solidFill>
                  <a:srgbClr val="4472C4">
                    <a:lumMod val="75000"/>
                  </a:srgb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e-Marketing)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เป็นการดำเนินกิจกรรมทางการตลาดโดยใช้เครื่องมืออิเล็กทรอนิกส์ต่างๆ ที่ทันสมัยและสะดวกต่อการใช้งานเข้ามาเป็นสื่อกลางและเชื่อมด้วยอินเทอร์เน็ต อีกทั้งผสมผสานกับวิธีการตลาด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เพื่อให้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สินค้าและบริการสามารถเข้าถึงกลุ่มลูกค้าที่มีความต้องการอย่างแท้จริง</a:t>
            </a:r>
            <a:endParaRPr lang="en-GB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5CED6849-8155-462B-894E-442FCEF81D64}"/>
              </a:ext>
            </a:extLst>
          </p:cNvPr>
          <p:cNvSpPr/>
          <p:nvPr/>
        </p:nvSpPr>
        <p:spPr>
          <a:xfrm>
            <a:off x="491220" y="73923"/>
            <a:ext cx="112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40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สรุป</a:t>
            </a:r>
            <a:r>
              <a:rPr lang="en-US" sz="40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:</a:t>
            </a:r>
            <a:r>
              <a:rPr lang="th-TH" sz="40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4000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</a:t>
            </a:r>
            <a:r>
              <a:rPr lang="th-TH" sz="40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r>
              <a:rPr lang="th-TH" sz="40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และการตลาด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22530" name="Picture 2" descr="How E-marketing and Online Business Changing the Diversion of Customers -  The World Financial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3290356"/>
            <a:ext cx="4949825" cy="309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ED6849-8155-462B-894E-442FCEF81D64}"/>
              </a:ext>
            </a:extLst>
          </p:cNvPr>
          <p:cNvSpPr/>
          <p:nvPr/>
        </p:nvSpPr>
        <p:spPr>
          <a:xfrm>
            <a:off x="491220" y="73923"/>
            <a:ext cx="112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40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สรุป</a:t>
            </a:r>
            <a:r>
              <a:rPr lang="en-US" sz="40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:</a:t>
            </a:r>
            <a:r>
              <a:rPr lang="th-TH" sz="40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r>
              <a:rPr lang="th-TH" sz="4000" dirty="0" smtClean="0">
                <a:solidFill>
                  <a:srgbClr val="262626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 </a:t>
            </a:r>
            <a:r>
              <a:rPr lang="th-TH" sz="40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r>
              <a:rPr lang="th-TH" sz="40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และการตลาด</a:t>
            </a:r>
            <a:r>
              <a:rPr lang="th-TH" sz="40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738870" y="1419275"/>
            <a:ext cx="10714259" cy="4628009"/>
            <a:chOff x="641808" y="1127175"/>
            <a:chExt cx="10714259" cy="4628009"/>
          </a:xfrm>
        </p:grpSpPr>
        <p:sp>
          <p:nvSpPr>
            <p:cNvPr id="2" name="สี่เหลี่ยมผืนผ้ามุมมน 1"/>
            <p:cNvSpPr/>
            <p:nvPr/>
          </p:nvSpPr>
          <p:spPr>
            <a:xfrm>
              <a:off x="641808" y="1127175"/>
              <a:ext cx="10714259" cy="4628009"/>
            </a:xfrm>
            <a:prstGeom prst="roundRect">
              <a:avLst/>
            </a:prstGeom>
            <a:solidFill>
              <a:srgbClr val="C3E6DC"/>
            </a:solidFill>
            <a:ln>
              <a:solidFill>
                <a:srgbClr val="C3E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745B477-3BA5-4FB3-B8E0-FED2037A106D}"/>
                </a:ext>
              </a:extLst>
            </p:cNvPr>
            <p:cNvSpPr/>
            <p:nvPr/>
          </p:nvSpPr>
          <p:spPr>
            <a:xfrm>
              <a:off x="1528538" y="2468708"/>
              <a:ext cx="4699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ภาคธุรกิจกับผู้บริโภค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B2C)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ภาคธุรกิจกับภาคธุรกิจ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B2B)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ผู้บริโภคกับผู้บริโภค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C2C)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ผู้บริโภคกับภาคธุรกิจ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C2B)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ภาคธุรกิจกับพนักงาน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B2E)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39413B49-D1BF-40D3-9273-31ED9F3D5103}"/>
                </a:ext>
              </a:extLst>
            </p:cNvPr>
            <p:cNvSpPr/>
            <p:nvPr/>
          </p:nvSpPr>
          <p:spPr>
            <a:xfrm>
              <a:off x="1096737" y="1391490"/>
              <a:ext cx="980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ดิจิทัลของผลิตภัณฑ์ กระบวนการ และวิธีการส่ง</a:t>
              </a:r>
              <a:r>
                <a:rPr lang="th-TH" sz="3200" dirty="0" smtClean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มอบ</a:t>
              </a: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 </a:t>
              </a:r>
              <a:r>
                <a:rPr lang="th-TH" sz="3200" dirty="0" smtClean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แบ่ง</a:t>
              </a: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ออกเป็นประเภทต่างๆ ดังนี้</a:t>
              </a:r>
              <a:endParaRPr lang="en-GB" dirty="0">
                <a:latin typeface="DB Helvethaica X 65 Med" panose="02000506090000020004" pitchFamily="2" charset="-34"/>
                <a:cs typeface="DB Helvethaica X 65 Med" panose="02000506090000020004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9D79B6E-88B1-43EB-9F4A-0F2ED9710B3F}"/>
                </a:ext>
              </a:extLst>
            </p:cNvPr>
            <p:cNvSpPr/>
            <p:nvPr/>
          </p:nvSpPr>
          <p:spPr>
            <a:xfrm>
              <a:off x="6456138" y="2468708"/>
              <a:ext cx="44450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ภาครัฐกับประชาชน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G2C)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ภาครัฐกับภาคธุรกิจ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G2B)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ภาครัฐกับภาครัฐ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G2G)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ภาครัฐกับพนักงานของรัฐ (</a:t>
              </a:r>
              <a:r>
                <a:rPr lang="en-GB" sz="3200" dirty="0">
                  <a:solidFill>
                    <a:prstClr val="black"/>
                  </a:solidFill>
                  <a:latin typeface="DB Helvethaica X 65 Med" panose="02000506090000020004" pitchFamily="2" charset="-34"/>
                  <a:cs typeface="DB Helvethaica X 65 Med" panose="02000506090000020004" pitchFamily="2" charset="-34"/>
                </a:rPr>
                <a:t>G2E)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3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/>
          <a:srcRect t="92119" r="561"/>
          <a:stretch/>
        </p:blipFill>
        <p:spPr>
          <a:xfrm flipV="1">
            <a:off x="0" y="0"/>
            <a:ext cx="12192000" cy="543291"/>
          </a:xfrm>
          <a:prstGeom prst="rect">
            <a:avLst/>
          </a:prstGeom>
        </p:spPr>
      </p:pic>
      <p:sp>
        <p:nvSpPr>
          <p:cNvPr id="7" name="Google Shape;2166;p65"/>
          <p:cNvSpPr/>
          <p:nvPr/>
        </p:nvSpPr>
        <p:spPr>
          <a:xfrm>
            <a:off x="2451894" y="421150"/>
            <a:ext cx="7105800" cy="10905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t="92119" r="561"/>
          <a:stretch/>
        </p:blipFill>
        <p:spPr>
          <a:xfrm>
            <a:off x="0" y="6350000"/>
            <a:ext cx="12192000" cy="543291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A3A9F2F-7029-4EB4-A2FA-A43055BC7451}"/>
              </a:ext>
            </a:extLst>
          </p:cNvPr>
          <p:cNvSpPr/>
          <p:nvPr/>
        </p:nvSpPr>
        <p:spPr>
          <a:xfrm>
            <a:off x="4353504" y="568407"/>
            <a:ext cx="326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แบบฝึกหัดท้ายบท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139B46A8-F1AA-4EBD-944B-E90EC8958730}"/>
              </a:ext>
            </a:extLst>
          </p:cNvPr>
          <p:cNvSpPr/>
          <p:nvPr/>
        </p:nvSpPr>
        <p:spPr>
          <a:xfrm>
            <a:off x="1186527" y="2901846"/>
            <a:ext cx="101926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2.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อิเล็กทรอนิกส์จำแนกได้เป็นกี่รูปแบบ และแตกต่างกันอย่างไร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3.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จง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สรุปและยกตัวอย่างประเภทของพาณิชย์อิเล็กทรอนิกส์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4.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จง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บอกประโยชน์และข้อจำกัดของพาณิชย์อิเล็กทรอนิกส์ในแง่มุมต่างๆ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5. 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การตลาด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ผ่านโปรแกรมค้นข้อมูล (</a:t>
            </a:r>
            <a:r>
              <a:rPr lang="en-GB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Search Marketing)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มีหลักการอย่างไร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61EDB5AE-5E08-47B1-AD6D-8E4B3A479DF1}"/>
              </a:ext>
            </a:extLst>
          </p:cNvPr>
          <p:cNvSpPr/>
          <p:nvPr/>
        </p:nvSpPr>
        <p:spPr>
          <a:xfrm>
            <a:off x="1186527" y="2003180"/>
            <a:ext cx="10903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จงอธิบายความสัมพันธ์และความแตกต่างของธุรกิจอิเล็กทรอนิกส์ พาณิชย์อิเล็กทรอนิกส์ และการตลาดอิเล็กทรอนิกส์</a:t>
            </a:r>
          </a:p>
        </p:txBody>
      </p:sp>
      <p:sp>
        <p:nvSpPr>
          <p:cNvPr id="8" name="Google Shape;2412;p65"/>
          <p:cNvSpPr/>
          <p:nvPr/>
        </p:nvSpPr>
        <p:spPr>
          <a:xfrm rot="10418351">
            <a:off x="8878040" y="1176131"/>
            <a:ext cx="644467" cy="67103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19458" name="Picture 2" descr="รูปภาพประกอบเครื่องใช้สำนักงานแว่นขยาย PNG , แว่นขยายสีน้ำเงิน, ภาพประกอบ การ์ตูน, Ppt ภาพประกอบภาพ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394201"/>
            <a:ext cx="2260601" cy="21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/>
          <a:srcRect t="92119" r="561"/>
          <a:stretch/>
        </p:blipFill>
        <p:spPr>
          <a:xfrm flipV="1">
            <a:off x="0" y="0"/>
            <a:ext cx="12192000" cy="543291"/>
          </a:xfrm>
          <a:prstGeom prst="rect">
            <a:avLst/>
          </a:prstGeom>
        </p:spPr>
      </p:pic>
      <p:sp>
        <p:nvSpPr>
          <p:cNvPr id="7" name="Google Shape;2166;p65"/>
          <p:cNvSpPr/>
          <p:nvPr/>
        </p:nvSpPr>
        <p:spPr>
          <a:xfrm>
            <a:off x="2451894" y="421150"/>
            <a:ext cx="7105800" cy="10905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t="92119" r="561"/>
          <a:stretch/>
        </p:blipFill>
        <p:spPr>
          <a:xfrm>
            <a:off x="0" y="6350000"/>
            <a:ext cx="12192000" cy="543291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A3A9F2F-7029-4EB4-A2FA-A43055BC7451}"/>
              </a:ext>
            </a:extLst>
          </p:cNvPr>
          <p:cNvSpPr/>
          <p:nvPr/>
        </p:nvSpPr>
        <p:spPr>
          <a:xfrm>
            <a:off x="3275526" y="617930"/>
            <a:ext cx="56409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แนะนำเข้าร่วมกิจกรรมสัมมนา</a:t>
            </a:r>
            <a:endParaRPr lang="th-TH" sz="4400" b="1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61EDB5AE-5E08-47B1-AD6D-8E4B3A479DF1}"/>
              </a:ext>
            </a:extLst>
          </p:cNvPr>
          <p:cNvSpPr/>
          <p:nvPr/>
        </p:nvSpPr>
        <p:spPr>
          <a:xfrm>
            <a:off x="980465" y="1783859"/>
            <a:ext cx="10903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Thailand e-Commerce Expo 2022</a:t>
            </a: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pPr lvl="0" algn="ctr"/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มหกรรม </a:t>
            </a: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e-Commerce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ที่ใหญ่ที่สุดของประเทศ ผ่าน </a:t>
            </a: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Zoom Webinar</a:t>
            </a:r>
            <a:b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จัดโดย กรมพัฒนาธุรกิจการค้า (</a:t>
            </a: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DBD) 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กระทรวง</a:t>
            </a:r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</a:t>
            </a:r>
          </a:p>
          <a:p>
            <a:pPr lvl="0" algn="ctr"/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ลงทะเบียนเข้าร่วมได้ที่</a:t>
            </a:r>
          </a:p>
          <a:p>
            <a:pPr lvl="0" algn="ctr"/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8" name="Google Shape;2412;p65"/>
          <p:cNvSpPr/>
          <p:nvPr/>
        </p:nvSpPr>
        <p:spPr>
          <a:xfrm rot="10418351">
            <a:off x="8878040" y="1176131"/>
            <a:ext cx="644467" cy="67103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97" y="3745999"/>
            <a:ext cx="2729246" cy="2729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0182" y="4949628"/>
            <a:ext cx="5282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หรือติดต่อ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สอบถาม </a:t>
            </a:r>
            <a:b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โทร 064 221 3673 (</a:t>
            </a:r>
            <a:r>
              <a:rPr lang="th-TH" sz="3200" dirty="0" err="1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หมิว</a:t>
            </a:r>
            <a: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  <a:br>
              <a:rPr lang="th-TH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</a:br>
            <a:r>
              <a:rPr lang="en-US" sz="3200" dirty="0">
                <a:solidFill>
                  <a:prstClr val="black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Facebook : Thailand e-Commerce Expo</a:t>
            </a:r>
            <a:endParaRPr lang="th-TH" sz="3200" dirty="0">
              <a:solidFill>
                <a:prstClr val="black"/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40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/>
          <a:srcRect r="707"/>
          <a:stretch/>
        </p:blipFill>
        <p:spPr>
          <a:xfrm>
            <a:off x="1" y="0"/>
            <a:ext cx="12192000" cy="6903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B758C4C-A753-461D-8DFB-3E27965A8B0D}"/>
              </a:ext>
            </a:extLst>
          </p:cNvPr>
          <p:cNvSpPr/>
          <p:nvPr/>
        </p:nvSpPr>
        <p:spPr>
          <a:xfrm>
            <a:off x="5027060" y="1590087"/>
            <a:ext cx="2337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88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บทที่ </a:t>
            </a:r>
            <a:r>
              <a:rPr lang="en-US" sz="88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6</a:t>
            </a:r>
            <a:endParaRPr lang="th-TH" sz="88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7B5FD5-1D29-44C1-884F-F1C3CA71C5B8}"/>
              </a:ext>
            </a:extLst>
          </p:cNvPr>
          <p:cNvSpPr/>
          <p:nvPr/>
        </p:nvSpPr>
        <p:spPr>
          <a:xfrm>
            <a:off x="378243" y="3058401"/>
            <a:ext cx="11635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จบการนำเสนอ</a:t>
            </a:r>
            <a:endParaRPr lang="en-GB" sz="96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216400" y="2933700"/>
            <a:ext cx="41783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0DD4C2-8101-41BA-9DCC-72A3C632A6C8}"/>
              </a:ext>
            </a:extLst>
          </p:cNvPr>
          <p:cNvSpPr/>
          <p:nvPr/>
        </p:nvSpPr>
        <p:spPr>
          <a:xfrm>
            <a:off x="525241" y="1188350"/>
            <a:ext cx="106496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นอกเหนือจากการ</a:t>
            </a:r>
            <a:r>
              <a:rPr lang="th-TH" sz="36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นำระบบสารสนเทศมาใช้ในองค์กรยุคใหม่แล้ว ยังมักนำโครงสร้างพื้นฐานของเครือข่ายอินเทอร์เน็ตมาใช้เพื่อทำให้สื่อสารกันได้ทั่วโลก รวมไปถึงการเพิ่มช่องทางการทำธุรกิจเพื่อสร้างผลกำไรให้กับองค์กรได้มากขึ้น ดังนี้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56542" y="3101727"/>
            <a:ext cx="533351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1.1)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e-Business)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56542" y="4060412"/>
            <a:ext cx="594585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1.2)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พาณิชย์อิเล็กทรอนิกส์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e-Commerce)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56542" y="5024846"/>
            <a:ext cx="5947462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1.3)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การตลาดอิเล็กทรอนิกส์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e-Marketing)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95" y="3101727"/>
            <a:ext cx="4686300" cy="28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9134" y="1073640"/>
            <a:ext cx="539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1.1)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(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e-Business)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2184" y="1758502"/>
            <a:ext cx="11267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คือ </a:t>
            </a:r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การดำเนินกิจกรรมทางธุรกิจทั้งหมดผ่านสื่ออิเล็กทรอนิกส์ ซึ่งอาศัยการใช้คอมพิวเตอร์ เทคโนโลยีสารสนเทศ การสื่อสารและ</a:t>
            </a:r>
            <a:r>
              <a:rPr lang="th-TH" sz="3200" dirty="0" smtClean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อินเทอร์เน็ต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pic>
        <p:nvPicPr>
          <p:cNvPr id="9218" name="Picture 2" descr="E-business Internet Networking Website Commerce Concept Stock Image - Image  of businesswomen, numbers: 573437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18" y="2835720"/>
            <a:ext cx="4202581" cy="3538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32380" y="2692688"/>
            <a:ext cx="5797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เพื่อทำให้กระบวนการทางธุรกิจมีประสิทธิภาพมากขึ้น ตอบสนองความต้องการของคู่ค้าและลูกค้าให้ตรงใจและรวดเร็ว เพิ่มข้อได้เปรียบทางการค้าโดยสามารถตรวจสอบได้ รวมถึงลดต้นทุนและขยายโอกาสทางการค้าและการบริการ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208067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0" y="0"/>
            <a:ext cx="12192000" cy="68932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521D5-2AF7-4D8A-8F13-C05C2BAD38E5}"/>
              </a:ext>
            </a:extLst>
          </p:cNvPr>
          <p:cNvSpPr/>
          <p:nvPr/>
        </p:nvSpPr>
        <p:spPr>
          <a:xfrm>
            <a:off x="419361" y="1064569"/>
            <a:ext cx="11496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70C0"/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จึงประกอบไปด้วยกิจกรรมและขั้นตอนการดำเนินธุรกิจจำนวนมากที่สนับสนุนส่วนงานภายในองค์กร 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เช่น การตลาด การบริการ ระบบความปลอดภัย การส่งมอบสินค้า และชำระเงิน เป็น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ต้นและรวมถึง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การทำธุรกิจร่วมกันระหว่างองค์กรอีกด้วยโดยมีการเชื่อมโยงในลักษณะโครงข่าย </a:t>
            </a:r>
            <a:endParaRPr lang="th-TH" sz="3200" dirty="0" smtClean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	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ดังนั้น</a:t>
            </a:r>
            <a:r>
              <a:rPr lang="th-TH" sz="3200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ระบบสารสนเทศที่ใช้ในการสื่อสารทั้งหมดภายในและภายนอกองค์กรจึงเป็นเครื่องมือสำคัญของธุรกิจอิเล็กทรอนิกส์ </a:t>
            </a:r>
            <a:r>
              <a:rPr lang="th-TH" sz="3200" dirty="0" smtClean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ได้แก่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FFCEA1D3-9598-4931-B85B-9ED770524C9D}"/>
              </a:ext>
            </a:extLst>
          </p:cNvPr>
          <p:cNvSpPr/>
          <p:nvPr/>
        </p:nvSpPr>
        <p:spPr>
          <a:xfrm>
            <a:off x="19555" y="67939"/>
            <a:ext cx="12172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 </a:t>
            </a:r>
            <a:r>
              <a:rPr lang="th-TH" sz="4400" b="1" dirty="0"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ธุรกิจอิเล็กทรอนิกส์ พาณิชย์อิเล็กทรอนิกส์ และการตลาดอิเล็กทรอนิกส์</a:t>
            </a:r>
            <a:endParaRPr lang="en-GB" sz="4400" b="1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43370" y="3619114"/>
            <a:ext cx="10743647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.1.1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 ระบบบริหารความสัมพันธ์กับลูกค้า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Customer Relationship Management : CRM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</a:p>
          <a:p>
            <a:endParaRPr lang="en-GB" sz="1000" dirty="0" smtClean="0">
              <a:solidFill>
                <a:schemeClr val="accent1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1.1.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2) ระบบจัดการโซ่</a:t>
            </a:r>
            <a:r>
              <a:rPr lang="th-TH" sz="3200" dirty="0" err="1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อุปทาน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Supply Chain Management : SCM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</a:p>
          <a:p>
            <a:endParaRPr lang="en-GB" sz="1000" dirty="0" smtClean="0">
              <a:solidFill>
                <a:schemeClr val="accent1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1.1.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3) ระบบบริหารทรัพยากรองค์กร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Enterprise Resource Planning : ERP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</a:p>
          <a:p>
            <a:endParaRPr lang="en-GB" sz="1000" dirty="0" smtClean="0">
              <a:solidFill>
                <a:schemeClr val="accent1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1.1.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4) ธุรกิจอัจฉริยะ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Business Intelligence : BI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)</a:t>
            </a:r>
            <a:endParaRPr lang="th-TH" sz="3200" dirty="0" smtClean="0">
              <a:solidFill>
                <a:schemeClr val="accent1">
                  <a:lumMod val="75000"/>
                </a:schemeClr>
              </a:solidFill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DB Helvethaica X 65 Med" panose="02000506090000020004" pitchFamily="2" charset="-34"/>
                <a:cs typeface="DB Helvethaica X 65 Med" panose="02000506090000020004" pitchFamily="2" charset="-34"/>
              </a:rPr>
              <a:t> </a:t>
            </a:r>
            <a:endParaRPr lang="th-TH" sz="3200" dirty="0">
              <a:latin typeface="DB Helvethaica X 65 Med" panose="02000506090000020004" pitchFamily="2" charset="-34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714316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4024</Words>
  <Application>Microsoft Office PowerPoint</Application>
  <PresentationFormat>Widescreen</PresentationFormat>
  <Paragraphs>335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Cordia New</vt:lpstr>
      <vt:lpstr>Calibri Light</vt:lpstr>
      <vt:lpstr>Open Sans ExtraBold</vt:lpstr>
      <vt:lpstr>DB Helvethaica X 65 Med</vt:lpstr>
      <vt:lpstr>Calibri</vt:lpstr>
      <vt:lpstr>Angsana New</vt:lpstr>
      <vt:lpstr>Times New Roman</vt:lpstr>
      <vt:lpstr>ธีมของ Office</vt:lpstr>
      <vt:lpstr>ธุรกิจอิเล็กทรอนิกส์  พาณิชย์อิเล็กทรอนิกส์ และ การตลาดอิเล็กทรอนิกส์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CHANITA SINCHAO</dc:creator>
  <cp:lastModifiedBy>user</cp:lastModifiedBy>
  <cp:revision>76</cp:revision>
  <dcterms:created xsi:type="dcterms:W3CDTF">2022-06-30T14:46:41Z</dcterms:created>
  <dcterms:modified xsi:type="dcterms:W3CDTF">2022-07-09T10:58:26Z</dcterms:modified>
</cp:coreProperties>
</file>