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40"/>
  </p:handoutMasterIdLst>
  <p:sldIdLst>
    <p:sldId id="256" r:id="rId2"/>
    <p:sldId id="258" r:id="rId3"/>
    <p:sldId id="264" r:id="rId4"/>
    <p:sldId id="262" r:id="rId5"/>
    <p:sldId id="259" r:id="rId6"/>
    <p:sldId id="260" r:id="rId7"/>
    <p:sldId id="261" r:id="rId8"/>
    <p:sldId id="263" r:id="rId9"/>
    <p:sldId id="265" r:id="rId10"/>
    <p:sldId id="266" r:id="rId11"/>
    <p:sldId id="267" r:id="rId12"/>
    <p:sldId id="268" r:id="rId13"/>
    <p:sldId id="269" r:id="rId14"/>
    <p:sldId id="272" r:id="rId15"/>
    <p:sldId id="288" r:id="rId16"/>
    <p:sldId id="276" r:id="rId17"/>
    <p:sldId id="277" r:id="rId18"/>
    <p:sldId id="278" r:id="rId19"/>
    <p:sldId id="280" r:id="rId20"/>
    <p:sldId id="281" r:id="rId21"/>
    <p:sldId id="282" r:id="rId22"/>
    <p:sldId id="283" r:id="rId23"/>
    <p:sldId id="284" r:id="rId24"/>
    <p:sldId id="285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86" r:id="rId35"/>
    <p:sldId id="287" r:id="rId36"/>
    <p:sldId id="298" r:id="rId37"/>
    <p:sldId id="299" r:id="rId38"/>
    <p:sldId id="300" r:id="rId39"/>
  </p:sldIdLst>
  <p:sldSz cx="12192000" cy="6858000"/>
  <p:notesSz cx="6858000" cy="99456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BF1E9-65E0-4142-9DB3-9B3724871D32}" type="datetimeFigureOut">
              <a:rPr lang="th-TH" smtClean="0"/>
              <a:t>31/08/65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CBBA73-D9EF-4A14-982E-B0A75649919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788083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2FBC-7FC6-43A0-A3A6-B41A2E9A037F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F3024-4053-4CB4-A063-D8157EB4C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718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2FBC-7FC6-43A0-A3A6-B41A2E9A037F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F3024-4053-4CB4-A063-D8157EB4C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418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2FBC-7FC6-43A0-A3A6-B41A2E9A037F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F3024-4053-4CB4-A063-D8157EB4C43E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7511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2FBC-7FC6-43A0-A3A6-B41A2E9A037F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F3024-4053-4CB4-A063-D8157EB4C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041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2FBC-7FC6-43A0-A3A6-B41A2E9A037F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F3024-4053-4CB4-A063-D8157EB4C43E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50275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2FBC-7FC6-43A0-A3A6-B41A2E9A037F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F3024-4053-4CB4-A063-D8157EB4C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949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2FBC-7FC6-43A0-A3A6-B41A2E9A037F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F3024-4053-4CB4-A063-D8157EB4C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936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2FBC-7FC6-43A0-A3A6-B41A2E9A037F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F3024-4053-4CB4-A063-D8157EB4C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903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2FBC-7FC6-43A0-A3A6-B41A2E9A037F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F3024-4053-4CB4-A063-D8157EB4C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03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2FBC-7FC6-43A0-A3A6-B41A2E9A037F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F3024-4053-4CB4-A063-D8157EB4C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78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2FBC-7FC6-43A0-A3A6-B41A2E9A037F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F3024-4053-4CB4-A063-D8157EB4C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954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2FBC-7FC6-43A0-A3A6-B41A2E9A037F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F3024-4053-4CB4-A063-D8157EB4C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718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2FBC-7FC6-43A0-A3A6-B41A2E9A037F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F3024-4053-4CB4-A063-D8157EB4C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144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2FBC-7FC6-43A0-A3A6-B41A2E9A037F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F3024-4053-4CB4-A063-D8157EB4C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426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2FBC-7FC6-43A0-A3A6-B41A2E9A037F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F3024-4053-4CB4-A063-D8157EB4C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498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2FBC-7FC6-43A0-A3A6-B41A2E9A037F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F3024-4053-4CB4-A063-D8157EB4C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48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C2FBC-7FC6-43A0-A3A6-B41A2E9A037F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B9F3024-4053-4CB4-A063-D8157EB4C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358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81537B4-D5D2-4BB2-9E0B-EE45A31E7F5B}"/>
              </a:ext>
            </a:extLst>
          </p:cNvPr>
          <p:cNvSpPr txBox="1"/>
          <p:nvPr/>
        </p:nvSpPr>
        <p:spPr>
          <a:xfrm>
            <a:off x="544907" y="2493848"/>
            <a:ext cx="102359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800" b="1" dirty="0" smtClean="0">
                <a:latin typeface="Th"/>
              </a:rPr>
              <a:t>จริยธรรมทางเทคโนโลยีสารสนเทศ</a:t>
            </a:r>
          </a:p>
          <a:p>
            <a:r>
              <a:rPr lang="th-TH" sz="4800" b="1" dirty="0" smtClean="0">
                <a:latin typeface="Th"/>
              </a:rPr>
              <a:t>พ.ร.บ.ว่าด้วยการกระทำผิดเกี่ยวกับคอมพิวเตอร์ </a:t>
            </a:r>
          </a:p>
          <a:p>
            <a:r>
              <a:rPr lang="th-TH" sz="4800" b="1" dirty="0" smtClean="0">
                <a:latin typeface="Th"/>
              </a:rPr>
              <a:t>และความปลอดภัยในการใช้งานอินเทอร์เน็ต</a:t>
            </a:r>
            <a:endParaRPr lang="en-US" sz="4800" b="1" dirty="0">
              <a:latin typeface="Th"/>
            </a:endParaRPr>
          </a:p>
        </p:txBody>
      </p:sp>
    </p:spTree>
    <p:extLst>
      <p:ext uri="{BB962C8B-B14F-4D97-AF65-F5344CB8AC3E}">
        <p14:creationId xmlns:p14="http://schemas.microsoft.com/office/powerpoint/2010/main" val="317321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1079D5-A901-420A-AF2B-769C76D53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931150"/>
            <a:ext cx="8596668" cy="942474"/>
          </a:xfrm>
        </p:spPr>
        <p:txBody>
          <a:bodyPr>
            <a:normAutofit/>
          </a:bodyPr>
          <a:lstStyle/>
          <a:p>
            <a:pPr algn="ctr"/>
            <a:r>
              <a:rPr lang="th-TH" sz="4000" b="1" dirty="0"/>
              <a:t>8 เรื่องที่ห้ามทำ ผิดกฎหมาย พ.ร.บ.คอมพิวเตอร์</a:t>
            </a:r>
            <a:endParaRPr lang="en-US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065E83-F595-4257-B52D-C882511CF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73624"/>
            <a:ext cx="8959961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28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5. จำหน่ายหรือเผยแพร่ชุดคำสั่งเพื่อนำไปใช้กระทำความผิด (มาตรา 13)</a:t>
            </a:r>
          </a:p>
          <a:p>
            <a:pPr algn="thaiDist">
              <a:buFont typeface="Wingdings" panose="05000000000000000000" pitchFamily="2" charset="2"/>
              <a:buChar char="§"/>
            </a:pPr>
            <a:r>
              <a:rPr lang="th-TH" sz="2400" dirty="0">
                <a:latin typeface="AngsanaUPC" panose="02020603050405020304" pitchFamily="18" charset="-34"/>
                <a:cs typeface="AngsanaUPC" panose="02020603050405020304" pitchFamily="18" charset="-34"/>
              </a:rPr>
              <a:t>กรณีทำเพื่อเป็นเครื่องมือในการกระทำความผิดทางคอมพิวเตอร์ตามมาตรา 5-11 (หรือข้อ 1-3 ในบทความนี้) ต้องจำคุกไม่เกิน 1 ปี ปรับไม่เกิน 2 หมื่นบาท หรือทั้งจำทั้งปรับ หากมีผู้นำไปใช้กระทำความผิด ผู้จำหน่ายหรือผู้เผยแพร่ต้องรับผิดชอบร่วมด้วย</a:t>
            </a:r>
          </a:p>
          <a:p>
            <a:pPr algn="thaiDist">
              <a:buFont typeface="Wingdings" panose="05000000000000000000" pitchFamily="2" charset="2"/>
              <a:buChar char="§"/>
            </a:pPr>
            <a:r>
              <a:rPr lang="th-TH" sz="2400" dirty="0">
                <a:latin typeface="AngsanaUPC" panose="02020603050405020304" pitchFamily="18" charset="-34"/>
                <a:cs typeface="AngsanaUPC" panose="02020603050405020304" pitchFamily="18" charset="-34"/>
              </a:rPr>
              <a:t>กรณีทำเพื่อเป็นเครื่องมือในการกระทำความผิดทางคอมพิวเตอร์ มาตรา 12 ต้องจำคุกไม่เกิน 2 ปี ปรับไม่เกิน 4 หมื่นบาท หรือทั้งจำทั้งปรับ หากมีผู้นำไปใช้กระทำความผิด ผู้จำหน่ายหรือผู้เผยแพร่ต้องรับผิดชอบร่วมด้วย</a:t>
            </a:r>
            <a:endParaRPr lang="en-US" sz="2400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644" y="4486137"/>
            <a:ext cx="3024310" cy="229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6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31F460-B4B3-4369-A769-A3B57A75A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744" y="200526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th-TH" sz="4000" dirty="0">
                <a:latin typeface="AngsanaUPC" panose="02020603050405020304" pitchFamily="18" charset="-34"/>
                <a:cs typeface="AngsanaUPC" panose="02020603050405020304" pitchFamily="18" charset="-34"/>
              </a:rPr>
              <a:t>8 เรื่องที่ห้ามทำ ผิดกฎหมาย พ.ร.บ.คอมพิวเตอร์</a:t>
            </a:r>
            <a:endParaRPr lang="en-US" sz="4000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EC3D0F2-1629-42CE-961A-C80DA3F66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569" y="860926"/>
            <a:ext cx="9763017" cy="5997074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th-TH" sz="33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6. นำข้อมูลที่ผิดพ.ร.บ.เข้าสู่ระบบคอมพิวเตอร์ (มาตรา 14)</a:t>
            </a:r>
          </a:p>
          <a:p>
            <a:pPr marL="0" indent="0" algn="thaiDi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	ในความผิดมาตรา 14 จะระบุโทษการนำข้อมูล</a:t>
            </a:r>
            <a:r>
              <a:rPr lang="th-TH" sz="28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ที่ผิด พ.ร.บ.</a:t>
            </a: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เข้าสู่ระบบ</a:t>
            </a:r>
            <a:r>
              <a:rPr lang="th-TH" sz="2800">
                <a:latin typeface="AngsanaUPC" panose="02020603050405020304" pitchFamily="18" charset="-34"/>
                <a:cs typeface="AngsanaUPC" panose="02020603050405020304" pitchFamily="18" charset="-34"/>
              </a:rPr>
              <a:t>คอมพิวเตอร์ </a:t>
            </a:r>
            <a:r>
              <a:rPr lang="th-TH" sz="2800" smtClean="0">
                <a:latin typeface="AngsanaUPC" panose="02020603050405020304" pitchFamily="18" charset="-34"/>
                <a:cs typeface="AngsanaUPC" panose="02020603050405020304" pitchFamily="18" charset="-34"/>
              </a:rPr>
              <a:t>เช่น </a:t>
            </a:r>
            <a:r>
              <a:rPr lang="th-TH" sz="2800" smtClean="0">
                <a:latin typeface="AngsanaUPC" panose="02020603050405020304" pitchFamily="18" charset="-34"/>
                <a:cs typeface="AngsanaUPC" panose="02020603050405020304" pitchFamily="18" charset="-34"/>
              </a:rPr>
              <a:t>โพสต์</a:t>
            </a: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ข้อมูลปลอม ทุจริต หลอกลวง (อย่างเช่น ข่าวปลอม โฆษณาธุรกิจลูกโซ่ที่หลอกลวงเอาเงินลูกค้า และไม่มีการส่งมอบ  ของให้จริงๆ เป็นต้น)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โพสต์ข้อมูลความผิดเกี่ยวกับความมั่งคงปลอดภัย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โพสต์ข้อมูลความผิดเกี่ยวกับความมั่นคง ก่อการร้าย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โพสต์ข้อมูลลามก ที่ประชาชนเข้าถึงได้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เผยแพร่ ส่งต่อข้อมูล ที่รู้แล้วว่าผิด (อย่างเช่น กด </a:t>
            </a:r>
            <a:r>
              <a:rPr lang="en-US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Share </a:t>
            </a: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ข้อมูลที่มีเนื้อหาเข้าข่ายความผิดพ.ร.บ.คอมพิวเตอร์ก็มี</a:t>
            </a:r>
            <a:r>
              <a:rPr lang="th-TH" sz="28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ความผิด </a:t>
            </a: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)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th-TH" sz="33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บทลงโทษ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หากเป็นการกระทำที่ส่งผลถึงประชาชน ต้องได้รับโทษจำคุกไม่เกิน 5 ปี ปรับไม่เกิน 1 แสนบาท หรือทั้งจำทั้งปรับ และหากเป็นกรณีที่เป็นการกระทำที่ส่งผลต่อบุคลใดบุคคลหนึ่ง ต้องได้รับโทษจำคุกไม่เกิน 3 ปี ปรับไม่เกิน 6 แสนบาท หรือทั้งจำทั้งปรับ     (แต่ในกรณีอย่างหลังนี้สามารถยอมความกันได้)</a:t>
            </a:r>
            <a:endParaRPr lang="en-US" sz="2800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2182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D7BD38-04DF-41D8-8C30-98B22DA05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h-TH" sz="4000" b="1" dirty="0"/>
              <a:t>8 เรื่องที่ห้ามทำ ผิดกฎหมาย พ.ร.บ.คอมพิวเตอร์</a:t>
            </a:r>
            <a:endParaRPr lang="en-US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E5C0CB-805B-4CD3-BD45-D368D5560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18916"/>
            <a:ext cx="8596668" cy="51428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28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7. ให้ความร่วมมือ ยินยอม รู้เห็นเป็นใจกับผู้ร่วมกระทำความผิด (มาตรา 15)</a:t>
            </a:r>
          </a:p>
          <a:p>
            <a:pPr marL="0" indent="0" algn="thaiDist">
              <a:buNone/>
            </a:pPr>
            <a:r>
              <a:rPr lang="th-TH" sz="2400" dirty="0">
                <a:latin typeface="AngsanaUPC" panose="02020603050405020304" pitchFamily="18" charset="-34"/>
                <a:cs typeface="AngsanaUPC" panose="02020603050405020304" pitchFamily="18" charset="-34"/>
              </a:rPr>
              <a:t>	กรณีนี้ถ้าเทียบให้เห็นภาพชัดๆ ก็เช่น เพจต่างๆ ที่เปิดให้มีการแสดงความคิดเห็น แล้วมีความคิดเห็นที่มีเนื้อหาผิดกฎหมายก็มี</a:t>
            </a:r>
            <a:r>
              <a:rPr lang="th-TH" sz="2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ความผิด </a:t>
            </a:r>
            <a:r>
              <a:rPr lang="th-TH" sz="2400" dirty="0">
                <a:latin typeface="AngsanaUPC" panose="02020603050405020304" pitchFamily="18" charset="-34"/>
                <a:cs typeface="AngsanaUPC" panose="02020603050405020304" pitchFamily="18" charset="-34"/>
              </a:rPr>
              <a:t>แต่ถ้าหากแอดมินเพจตรวจสอบแล้วพบเจอ และลบออก จะถือ</a:t>
            </a:r>
            <a:r>
              <a:rPr lang="th-TH" sz="2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ว่าเป็น</a:t>
            </a:r>
            <a:r>
              <a:rPr lang="th-TH" sz="2400" dirty="0">
                <a:latin typeface="AngsanaUPC" panose="02020603050405020304" pitchFamily="18" charset="-34"/>
                <a:cs typeface="AngsanaUPC" panose="02020603050405020304" pitchFamily="18" charset="-34"/>
              </a:rPr>
              <a:t>ผู้ที่พ้นความผิด</a:t>
            </a:r>
          </a:p>
          <a:p>
            <a:pPr marL="0" indent="0" algn="thaiDist">
              <a:buNone/>
            </a:pPr>
            <a:r>
              <a:rPr lang="th-TH" sz="28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บทลงโทษ</a:t>
            </a:r>
            <a:endParaRPr lang="th-TH" sz="2400" dirty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 marL="0" indent="0" algn="thaiDist">
              <a:buNone/>
            </a:pPr>
            <a:r>
              <a:rPr lang="th-TH" sz="2400" dirty="0">
                <a:latin typeface="AngsanaUPC" panose="02020603050405020304" pitchFamily="18" charset="-34"/>
                <a:cs typeface="AngsanaUPC" panose="02020603050405020304" pitchFamily="18" charset="-34"/>
              </a:rPr>
              <a:t>	ถ้าไม่ยอมลบออกต้องได้รับโทษ ถือว่าเป็นผู้กระทำความผิดตามมาตร 14 ต้องได้รับโทษเช่นเดียวกันผู้โพสต์ หรือแสดงความคิดเห็นทางออนไลน์ แต่ถ้าผู้ดูแลระบบพิสูจน์ได้ว่า ตนได้ปฏิบัติตามขั้นตอนการแจ้งเตือนแล้วไม่ต้องรับโทษ</a:t>
            </a:r>
            <a:endParaRPr lang="en-US" sz="2400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8822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C335A6-BC5D-45D4-B157-AF8D88451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h-TH" sz="40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8 เรื่องที่ห้ามทำ ผิดกฎหมาย พ.ร.บ.คอมพิวเตอร์</a:t>
            </a:r>
            <a:endParaRPr lang="en-US" sz="4000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E59C022-69D5-496B-9965-772E79926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799" y="1473200"/>
            <a:ext cx="8935898" cy="51668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28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8. ตัดต่อ เติม หรือดัดแปลงภาพ (มาตรา 16)</a:t>
            </a:r>
          </a:p>
          <a:p>
            <a:pPr marL="0" indent="0">
              <a:buNone/>
            </a:pPr>
            <a:r>
              <a:rPr lang="th-TH" sz="2400" dirty="0">
                <a:latin typeface="AngsanaUPC" panose="02020603050405020304" pitchFamily="18" charset="-34"/>
                <a:cs typeface="AngsanaUPC" panose="02020603050405020304" pitchFamily="18" charset="-34"/>
              </a:rPr>
              <a:t>ความผิดข้อนี้ แบ่งออกเป็น 2 ประเด็นหลักคือ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dirty="0">
                <a:latin typeface="AngsanaUPC" panose="02020603050405020304" pitchFamily="18" charset="-34"/>
                <a:cs typeface="AngsanaUPC" panose="02020603050405020304" pitchFamily="18" charset="-34"/>
              </a:rPr>
              <a:t>การโพสต์ภาพของผู้อื่นที่เกิดจากการสร้าง ตัดต่อ หรือดัดแปลง ที่น่าจะทำให้ผู้อื่นนั้นเสียชื่อเสียง ถูกดูหมิ่นเกลียดชัง อย่างเช่นกรณีที่เอาภาพดาราไปตัดต่อ และตกแต่งเรื่องขึ้นมา จนทำให้บุคคลนั้นเกิดความเสียหาย ก็ถือว่ามีความผิดตามพ.ร.บ.</a:t>
            </a:r>
            <a:r>
              <a:rPr lang="th-TH" sz="2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คอมพิวเตอร์</a:t>
            </a:r>
            <a:endParaRPr lang="th-TH" sz="2400" dirty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dirty="0">
                <a:latin typeface="AngsanaUPC" panose="02020603050405020304" pitchFamily="18" charset="-34"/>
                <a:cs typeface="AngsanaUPC" panose="02020603050405020304" pitchFamily="18" charset="-34"/>
              </a:rPr>
              <a:t>การโพสต์ภาพผู้เสียชีวิต หากเป็นการโพสต์ที่ทำให้บิดามารดา คู่สมรส หรือบุตรของผู้ตายเสียชื่อเสียง  ถูกดูหมิ่นเกลียดชัง หรือได้รับความอับอาย</a:t>
            </a:r>
          </a:p>
          <a:p>
            <a:pPr marL="0" indent="0">
              <a:buNone/>
            </a:pPr>
            <a:r>
              <a:rPr lang="th-TH" sz="28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บทลงโทษ</a:t>
            </a:r>
            <a:endParaRPr lang="th-TH" sz="2400" dirty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 marL="0" indent="0">
              <a:buNone/>
            </a:pPr>
            <a:r>
              <a:rPr lang="th-TH" sz="2400" dirty="0">
                <a:latin typeface="AngsanaUPC" panose="02020603050405020304" pitchFamily="18" charset="-34"/>
                <a:cs typeface="AngsanaUPC" panose="02020603050405020304" pitchFamily="18" charset="-34"/>
              </a:rPr>
              <a:t>หากทำผิดตามนี้ ต้องได้รับโทษจำคุกไม่เกิน 3 ปี และปรับไม่เกิน 2 แสนบาท</a:t>
            </a:r>
            <a:endParaRPr lang="en-US" sz="2400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6510" y="4200785"/>
            <a:ext cx="5272373" cy="252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1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35E0D8-F0B9-41A6-BFE9-244902FCB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997" y="477253"/>
            <a:ext cx="8596668" cy="798095"/>
          </a:xfrm>
        </p:spPr>
        <p:txBody>
          <a:bodyPr>
            <a:normAutofit fontScale="90000"/>
          </a:bodyPr>
          <a:lstStyle/>
          <a:p>
            <a:r>
              <a:rPr lang="th-TH" sz="44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10 อย่าง....อย่าทำ ถ้าไม่มีหน้าที่หรือไม่ได้รับอนุญาต</a:t>
            </a:r>
            <a:r>
              <a:rPr lang="th-TH" dirty="0"/>
              <a:t/>
            </a:r>
            <a:br>
              <a:rPr lang="th-TH" dirty="0"/>
            </a:br>
            <a:r>
              <a:rPr lang="th-TH" dirty="0"/>
              <a:t/>
            </a:r>
            <a:br>
              <a:rPr lang="th-TH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8E7C780-6245-42DC-86D4-981003841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28" y="1275348"/>
            <a:ext cx="10302826" cy="5285166"/>
          </a:xfrm>
        </p:spPr>
        <p:txBody>
          <a:bodyPr>
            <a:normAutofit lnSpcReduction="10000"/>
          </a:bodyPr>
          <a:lstStyle/>
          <a:p>
            <a:pPr>
              <a:buFont typeface="+mj-lt"/>
              <a:buAutoNum type="arabicPeriod"/>
            </a:pP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อย่า..เข้าระบบที่คนอื่นตั้ง </a:t>
            </a:r>
            <a:r>
              <a:rPr lang="en-US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password </a:t>
            </a: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ไว้</a:t>
            </a:r>
          </a:p>
          <a:p>
            <a:pPr>
              <a:buFont typeface="+mj-lt"/>
              <a:buAutoNum type="arabicPeriod"/>
            </a:pP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อย่า..เอามาตรการป้องกันการแก้ไข  </a:t>
            </a:r>
            <a:r>
              <a:rPr lang="en-US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password </a:t>
            </a: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ที่คนอื่นตั้งไว้ไปเผยแพร่ </a:t>
            </a:r>
          </a:p>
          <a:p>
            <a:pPr>
              <a:buFont typeface="+mj-lt"/>
              <a:buAutoNum type="arabicPeriod"/>
            </a:pP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อย่า..เข้าไปดูหรือเข้าไปเอาข้อมูลของผู้อื่น ที่มีมาตรการรักษาความปลอดภัย</a:t>
            </a:r>
          </a:p>
          <a:p>
            <a:pPr>
              <a:buFont typeface="+mj-lt"/>
              <a:buAutoNum type="arabicPeriod"/>
            </a:pP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อย่า..ใช้ </a:t>
            </a:r>
            <a:r>
              <a:rPr lang="en-US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sniffer </a:t>
            </a: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ดัก </a:t>
            </a:r>
            <a:r>
              <a:rPr lang="en-US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E-mail </a:t>
            </a: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คนอื่น</a:t>
            </a:r>
          </a:p>
          <a:p>
            <a:pPr>
              <a:buFont typeface="+mj-lt"/>
              <a:buAutoNum type="arabicPeriod"/>
            </a:pP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อย่า..ลองวิชาด้วยการรบกวนระบบคอมพิวเตอร์หรือข้อมูลผู้อื่น</a:t>
            </a:r>
          </a:p>
          <a:p>
            <a:pPr>
              <a:buFont typeface="+mj-lt"/>
              <a:buAutoNum type="arabicPeriod"/>
            </a:pP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อย่า..สร้างเมล์เท็จเพื่อให้ผู้อื่นแตกตื่นตกใจ</a:t>
            </a:r>
          </a:p>
          <a:p>
            <a:pPr>
              <a:buFont typeface="+mj-lt"/>
              <a:buAutoNum type="arabicPeriod"/>
            </a:pP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อย่า..ร้อนวิชาด้วยการรบกวน</a:t>
            </a:r>
            <a:r>
              <a:rPr lang="th-TH" sz="28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ระบบโครงสร้าง</a:t>
            </a: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สำคัญของประเทศ</a:t>
            </a:r>
          </a:p>
          <a:p>
            <a:pPr>
              <a:buFont typeface="+mj-lt"/>
              <a:buAutoNum type="arabicPeriod"/>
            </a:pP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อย่า..เผยแพร่เน็ตที่เป็นภาพลามก</a:t>
            </a:r>
            <a:r>
              <a:rPr lang="th-TH" sz="28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หรือเป็น</a:t>
            </a: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ภัยต่อความมั่นคงของประเทศ</a:t>
            </a:r>
          </a:p>
          <a:p>
            <a:pPr>
              <a:buFont typeface="+mj-lt"/>
              <a:buAutoNum type="arabicPeriod"/>
            </a:pP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อย่า..ตัดต่อภาพเพื่อให้ผู้อื่นอับอาย</a:t>
            </a:r>
          </a:p>
          <a:p>
            <a:pPr>
              <a:buFont typeface="+mj-lt"/>
              <a:buAutoNum type="arabicPeriod"/>
            </a:pP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อย่า..เผยแพร่โปรแกรมสำหรับ</a:t>
            </a:r>
            <a:r>
              <a:rPr lang="th-TH" sz="28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ใช้กระทำ</a:t>
            </a: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ความผิด</a:t>
            </a:r>
            <a:endParaRPr lang="th-TH" sz="2800" dirty="0" smtClean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 marL="0" indent="0">
              <a:buNone/>
            </a:pPr>
            <a:endParaRPr lang="en-US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4919" y="2563444"/>
            <a:ext cx="3147330" cy="32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1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28159C-75B3-497E-9D51-81CFD45B9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371" y="862263"/>
            <a:ext cx="8596668" cy="1320800"/>
          </a:xfrm>
        </p:spPr>
        <p:txBody>
          <a:bodyPr>
            <a:normAutofit/>
          </a:bodyPr>
          <a:lstStyle/>
          <a:p>
            <a:r>
              <a:rPr lang="th-TH" sz="40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สรุป</a:t>
            </a:r>
            <a:endParaRPr lang="en-US" sz="4000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C75A07-CEA3-448E-8EA4-67EEA5FB7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371" y="1606885"/>
            <a:ext cx="9490523" cy="3880773"/>
          </a:xfrm>
        </p:spPr>
        <p:txBody>
          <a:bodyPr>
            <a:normAutofit/>
          </a:bodyPr>
          <a:lstStyle/>
          <a:p>
            <a:pPr marL="0" indent="0" algn="thaiDist">
              <a:buNone/>
            </a:pPr>
            <a:r>
              <a:rPr lang="th-TH" sz="28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	พ.ร.บ.</a:t>
            </a: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คอมพิวเตอร์ พ.ศ. 2560 หรือฉบับที่ 2 ปัจจุบันมีผลบังคับใช้แล้ว ถ้าเราเป็นคนหนึ่งที่คลุกคลีกับการใช้งานคอมพิวเตอร์ หรืออินเตอร์เน็ต ก็ควรจะรู้เกี่ยวกับพ.ร.บ.นี้ไว้ เพราะเราจะได้ไม่เผลอไปทำความผิด อย่างน้อยๆ ต้องระวัง 8 ประเด็น อีกทั้งการมีพ.ร.บ.คอมพิวเตอร์ขึ้นมา ก็ถือว่าเป็นการควบคุมการใช้งานคอมพิวเตอร์ในระดับหนึ่ง และในทางหนึ่งก็ช่วยคุ้มครองสิทธิเสรีภาพของผู้ใช้งานด้วย</a:t>
            </a:r>
            <a:endParaRPr lang="en-US" sz="2800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8829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B4CE9F-9741-4136-976E-F6AFA8E2C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31210"/>
            <a:ext cx="8596668" cy="677779"/>
          </a:xfrm>
        </p:spPr>
        <p:txBody>
          <a:bodyPr/>
          <a:lstStyle/>
          <a:p>
            <a:pPr algn="ctr"/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เตือนภัยที่มาจากทาง ออนไลน์</a:t>
            </a:r>
            <a:endParaRPr lang="en-US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06" y="1287379"/>
            <a:ext cx="2805243" cy="40557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420" y="4588677"/>
            <a:ext cx="2497164" cy="21364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073" y="1344246"/>
            <a:ext cx="3701992" cy="18462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9145" y="844061"/>
            <a:ext cx="2689714" cy="35862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1485" y="4165598"/>
            <a:ext cx="3696768" cy="204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96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B4CE9F-9741-4136-976E-F6AFA8E2C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77779"/>
          </a:xfrm>
        </p:spPr>
        <p:txBody>
          <a:bodyPr/>
          <a:lstStyle/>
          <a:p>
            <a:pPr algn="ctr"/>
            <a:r>
              <a:rPr lang="th-TH" b="1" dirty="0">
                <a:latin typeface="AngsanaUPC" panose="02020603050405020304" pitchFamily="18" charset="-34"/>
                <a:cs typeface="AngsanaUPC" panose="02020603050405020304" pitchFamily="18" charset="-34"/>
              </a:rPr>
              <a:t> กลโกงธนาคารออนไลน์</a:t>
            </a:r>
            <a:endParaRPr lang="en-US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08E7C780-6245-42DC-86D4-981003841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28" y="1275348"/>
            <a:ext cx="8755380" cy="5285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28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	​</a:t>
            </a: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​​​​​​​​​ความก้าวหน้าของเทคโนโลยีในปัจจุบันได้เปลี่ยนแปลงวิถีชีวิตของคนเป็นอย่างมาก จากเคยที่ต้องเดินทางไปที่ธนาคารเพื่อทำธุรกรรมการเงิน ก็สามารถโอนเงิน ซื้อของ หรือทำธุรกรรมการเงินอื่น ๆ จากที่ไหนก็ได้ผ่านอินเทอร์เน็ต แต่ความสะดวกสบายเหล่านี้ หากใช้อย่างไม่ระมัดระวัง ก็อาจทำให้เกิดปัญหาตามมาได้</a:t>
            </a:r>
            <a:endParaRPr lang="en-US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558" y="3516301"/>
            <a:ext cx="3594654" cy="2685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707" y="3516302"/>
            <a:ext cx="4853354" cy="268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53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B4CE9F-9741-4136-976E-F6AFA8E2C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641" y="422031"/>
            <a:ext cx="8596668" cy="677779"/>
          </a:xfrm>
        </p:spPr>
        <p:txBody>
          <a:bodyPr/>
          <a:lstStyle/>
          <a:p>
            <a:pPr algn="ctr"/>
            <a:r>
              <a:rPr lang="en-US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1. </a:t>
            </a:r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หลอก</a:t>
            </a:r>
            <a:r>
              <a:rPr lang="th-TH" b="1" dirty="0">
                <a:latin typeface="AngsanaUPC" panose="02020603050405020304" pitchFamily="18" charset="-34"/>
                <a:cs typeface="AngsanaUPC" panose="02020603050405020304" pitchFamily="18" charset="-34"/>
              </a:rPr>
              <a:t>ให้ติดตั้งมัลแวร์ในคอมพิวเตอร์</a:t>
            </a:r>
            <a:endParaRPr lang="en-US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379" y="984995"/>
            <a:ext cx="6316681" cy="46585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85" y="5504841"/>
            <a:ext cx="112680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1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B4CE9F-9741-4136-976E-F6AFA8E2C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641" y="422031"/>
            <a:ext cx="8596668" cy="677779"/>
          </a:xfrm>
        </p:spPr>
        <p:txBody>
          <a:bodyPr/>
          <a:lstStyle/>
          <a:p>
            <a:pPr algn="ctr"/>
            <a:r>
              <a:rPr lang="th-TH" b="1" dirty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2. </a:t>
            </a:r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หลอก</a:t>
            </a:r>
            <a:r>
              <a:rPr lang="th-TH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ติดตั้งมัลแวร์ในสมาร์ตโฟน</a:t>
            </a:r>
            <a:endParaRPr lang="en-US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687" y="1195752"/>
            <a:ext cx="10404882" cy="536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1CCAAE-D26C-447D-A948-F20CDE5EC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903" y="321337"/>
            <a:ext cx="5109855" cy="990601"/>
          </a:xfrm>
        </p:spPr>
        <p:txBody>
          <a:bodyPr>
            <a:noAutofit/>
          </a:bodyPr>
          <a:lstStyle/>
          <a:p>
            <a:r>
              <a:rPr lang="th-TH" sz="4000" b="1" dirty="0"/>
              <a:t>พ.ร.บ.คอมพิวเตอร์ คืออะไร</a:t>
            </a:r>
            <a:r>
              <a:rPr lang="th-TH" sz="4000" dirty="0"/>
              <a:t/>
            </a:r>
            <a:br>
              <a:rPr lang="th-TH" sz="4000" dirty="0"/>
            </a:b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FB9501-E057-44DD-8524-DFF581518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861" y="1137905"/>
            <a:ext cx="9296844" cy="4893432"/>
          </a:xfrm>
        </p:spPr>
        <p:txBody>
          <a:bodyPr>
            <a:normAutofit fontScale="77500" lnSpcReduction="20000"/>
          </a:bodyPr>
          <a:lstStyle/>
          <a:p>
            <a:pPr algn="thaiDist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th-TH" sz="3400" dirty="0">
                <a:latin typeface="+mj-lt"/>
                <a:cs typeface="AngsanaUPC" panose="02020603050405020304" pitchFamily="18" charset="-34"/>
              </a:rPr>
              <a:t>พ.ร.บ.คอมพิวเตอร์ คือพระราชบัญญัติที่ว่าด้วยการกระทำผิดเกี่ยวกับคอมพิวเตอร์ ซึ่งคอมพิวเตอร์ที่ว่านี้ก็เป็นได้ทั้งคอมพิวเตอร์ตั้งโต๊ะ คอมพิวเตอร์โน้ตบุ๊ค สมาร์ตโฟน รวมถึงระบบต่างๆ ที่ถูกควบคุมด้วยระบบคอมพิวเตอร์ด้วย ซึ่งเป็นพ.ร.บ.ที่ตั้งขึ้นมาเพื่อป้องกัน ควบคุมการกระทำผิดที่จะเกิดขึ้นได้จากการใช้คอมพิวเตอร์ หากใครกระทำความผิดตามพ.ร.บ.คอมพิวเตอร์นี้ ก็จะต้องได้รับการลงโทษตามที่พ.ร.บ.กำหนดไว้</a:t>
            </a:r>
          </a:p>
          <a:p>
            <a:pPr algn="thaiDist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th-TH" sz="3400" dirty="0">
                <a:latin typeface="+mj-lt"/>
                <a:cs typeface="AngsanaUPC" panose="02020603050405020304" pitchFamily="18" charset="-34"/>
              </a:rPr>
              <a:t>ปัจจุบันมีคนใช้คอมพิวเตอร์ รวมถึงสมาร์ตโฟนเป็นจำนวนมาก บางคนก็อาจจะใช้ในทางที่เป็นประโยชน์ แต่บางคนก็อาจใช้สิ่งนี้ทำร้ายคนอื่นในทางอ้อมด้วยก็ได้</a:t>
            </a:r>
          </a:p>
          <a:p>
            <a:pPr algn="thaiDist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th-TH" sz="3400" dirty="0">
                <a:latin typeface="+mj-lt"/>
                <a:cs typeface="AngsanaUPC" panose="02020603050405020304" pitchFamily="18" charset="-34"/>
              </a:rPr>
              <a:t>เราอาจจะได้ยินข่าวเรื่องการกระทำความผิดทางคอมพิวเตอร์อยู่บ้าง ซึ่งบางเหตุการณ์ก็สร้างความเสียหายไม่น้อย เพื่อจัดการกับเรื่องพวกนี้ เลยต้องมีพ.ร.บ.ออกมาควบคุม ในเมื่อการใช้คอมพิวเตอร์เป็นเรื่องใกล้ตัวเรา พ.ร.บ.คอมพิวเตอร์ก็เป็นเรื่องใกล้ตัวเราเช่นกัน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97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B4CE9F-9741-4136-976E-F6AFA8E2C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641" y="422031"/>
            <a:ext cx="8596668" cy="677779"/>
          </a:xfrm>
        </p:spPr>
        <p:txBody>
          <a:bodyPr/>
          <a:lstStyle/>
          <a:p>
            <a:pPr algn="ctr"/>
            <a:r>
              <a:rPr lang="en-US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3. </a:t>
            </a:r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ปลอม</a:t>
            </a:r>
            <a:r>
              <a:rPr lang="th-TH" b="1" dirty="0">
                <a:latin typeface="AngsanaUPC" panose="02020603050405020304" pitchFamily="18" charset="-34"/>
                <a:cs typeface="AngsanaUPC" panose="02020603050405020304" pitchFamily="18" charset="-34"/>
              </a:rPr>
              <a:t>แปลงอีเมลหรือสร้างเว็บไซต์ปลอม เพื่อหลอกขอข้อมูล</a:t>
            </a:r>
            <a:endParaRPr lang="en-US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078" y="1245454"/>
            <a:ext cx="10953750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03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B4CE9F-9741-4136-976E-F6AFA8E2C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641" y="422031"/>
            <a:ext cx="8596668" cy="677779"/>
          </a:xfrm>
        </p:spPr>
        <p:txBody>
          <a:bodyPr/>
          <a:lstStyle/>
          <a:p>
            <a:pPr algn="ctr"/>
            <a:r>
              <a:rPr lang="th-TH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จุดสังเกตอีเมลปลอม</a:t>
            </a:r>
            <a:endParaRPr lang="en-US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923" y="1289539"/>
            <a:ext cx="7726107" cy="521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1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B4CE9F-9741-4136-976E-F6AFA8E2C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641" y="422031"/>
            <a:ext cx="8596668" cy="677779"/>
          </a:xfrm>
        </p:spPr>
        <p:txBody>
          <a:bodyPr/>
          <a:lstStyle/>
          <a:p>
            <a:pPr algn="ctr"/>
            <a:r>
              <a:rPr lang="th-TH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จุดสังเกตเว็บไซต์ปลอม</a:t>
            </a:r>
            <a:endParaRPr lang="en-US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461" y="1143015"/>
            <a:ext cx="7671847" cy="5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4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B4CE9F-9741-4136-976E-F6AFA8E2C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641" y="422031"/>
            <a:ext cx="8596668" cy="677779"/>
          </a:xfrm>
        </p:spPr>
        <p:txBody>
          <a:bodyPr/>
          <a:lstStyle/>
          <a:p>
            <a:pPr algn="ctr"/>
            <a:r>
              <a:rPr lang="th-TH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วิธีป้องกันการใช้งานธนาคารออนไลน์ทั่วไป</a:t>
            </a:r>
            <a:endParaRPr lang="en-US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59" y="1300162"/>
            <a:ext cx="10701491" cy="441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27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B4CE9F-9741-4136-976E-F6AFA8E2C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641" y="422031"/>
            <a:ext cx="8596668" cy="677779"/>
          </a:xfrm>
        </p:spPr>
        <p:txBody>
          <a:bodyPr/>
          <a:lstStyle/>
          <a:p>
            <a:pPr algn="ctr"/>
            <a:r>
              <a:rPr lang="th-TH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สำหรับการใช้งานธนาคารออนไลน์ผ่านสมาร์ตโฟนหรือแท็บเล็ต</a:t>
            </a:r>
            <a:endParaRPr lang="en-US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08E7C780-6245-42DC-86D4-981003841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28" y="1251902"/>
            <a:ext cx="8986981" cy="5285166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ไม่เก็บเอกสารหรือข้อมูลสำคัญไว้ในสมาร์ตโฟนหรือแท็บเล็ต เช่น เลขที่บัตรประชาชน เลขที่บัญชีเงินฝาก</a:t>
            </a:r>
          </a:p>
          <a:p>
            <a:pPr>
              <a:buFont typeface="+mj-lt"/>
              <a:buAutoNum type="arabicPeriod"/>
            </a:pP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หลีกเลี่ยงการดาวน์โหลด หรือติดตั้งโปรแกรมจากแหล่งที่ไม่น่าเชื่อถือ โดยเฉพาะอุปกรณ์ที่ใช้งานธนาคารออนไลน์</a:t>
            </a:r>
          </a:p>
          <a:p>
            <a:pPr>
              <a:buFont typeface="+mj-lt"/>
              <a:buAutoNum type="arabicPeriod"/>
            </a:pP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หลีกเลี่ยงการใช้งานธนาคารออนไลน์ผ่านอุปกรณ์ที่มีการดัดแปลง หรือแก้ไขระบบปฏิบัติการ (</a:t>
            </a:r>
            <a:r>
              <a:rPr lang="en-US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jailbreak </a:t>
            </a: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หรือ </a:t>
            </a:r>
            <a:r>
              <a:rPr lang="en-US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root) </a:t>
            </a: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เพราะมีความเสี่ยงสูงที่จะถูกขโมยข้อมูล</a:t>
            </a:r>
            <a:endParaRPr lang="en-US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4082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B4CE9F-9741-4136-976E-F6AFA8E2C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965" y="382954"/>
            <a:ext cx="8596668" cy="677779"/>
          </a:xfrm>
        </p:spPr>
        <p:txBody>
          <a:bodyPr/>
          <a:lstStyle/>
          <a:p>
            <a:pPr algn="ctr"/>
            <a:r>
              <a:rPr lang="th-TH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กลโกงออนไลน์อื่น ๆ</a:t>
            </a:r>
            <a:endParaRPr lang="en-US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08E7C780-6245-42DC-86D4-981003841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27" y="1165932"/>
            <a:ext cx="10545103" cy="5285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	​​​​​​​​​​​​​​​​อินเทอร์เน็ตทำให้ชีวิตประจำวันของเราสะดวกสบายมากขึ้น การติดต่อสื่อสารเป็นไปได้โดยง่าย เพื่อนฝูง ญาติพี่น้อง หรือคนไม่รู้จักก็สามารถติดต่อสื่อสารกันได้อย่างรวดเร็ว แต่ความสะดวกสบายนี้ก็มีอันตรายแฝงมาด้วย โดยเป็นเครื่องมือที่ช่วยทำให้มิจฉาชีพที่อยู่ไกลจากเหยื่อสามารถเข้ามาใกล้ชิดหลอกลวงเงินไปจากเหยื่อได้โดยง่ายหากไม่ระมัดระวัง ​เราลองมาทำความรู้จักกับกลโกงออนไลน์ที่พบบ่อย ๆ กัน</a:t>
            </a:r>
            <a:endParaRPr lang="en-US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907" y="2907324"/>
            <a:ext cx="5062064" cy="383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7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B4CE9F-9741-4136-976E-F6AFA8E2C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965" y="382954"/>
            <a:ext cx="8596668" cy="677779"/>
          </a:xfrm>
        </p:spPr>
        <p:txBody>
          <a:bodyPr/>
          <a:lstStyle/>
          <a:p>
            <a:pPr algn="ctr"/>
            <a:r>
              <a:rPr lang="en-US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1. </a:t>
            </a:r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หลอก</a:t>
            </a:r>
            <a:r>
              <a:rPr lang="th-TH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ขอรหัสผ่านการใช้งานบัญชีอีเมล</a:t>
            </a:r>
            <a:endParaRPr lang="en-US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64" y="903654"/>
            <a:ext cx="10715625" cy="4191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995" y="5094654"/>
            <a:ext cx="11249025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77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B4CE9F-9741-4136-976E-F6AFA8E2C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965" y="382954"/>
            <a:ext cx="8596668" cy="677779"/>
          </a:xfrm>
        </p:spPr>
        <p:txBody>
          <a:bodyPr/>
          <a:lstStyle/>
          <a:p>
            <a:pPr algn="ctr"/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​</a:t>
            </a:r>
            <a:r>
              <a:rPr lang="en-US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2. </a:t>
            </a:r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แอบ</a:t>
            </a:r>
            <a:r>
              <a:rPr lang="th-TH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อ้างเป็นบุคคลต่าง ๆ หลอกว่าจะโอนเงินหรือส่งของให้เหยื่อ</a:t>
            </a:r>
            <a:endParaRPr lang="en-US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872" y="1607038"/>
            <a:ext cx="4391025" cy="2362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646" y="4101978"/>
            <a:ext cx="6467475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8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B4CE9F-9741-4136-976E-F6AFA8E2C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964" y="382954"/>
            <a:ext cx="9232573" cy="677779"/>
          </a:xfrm>
        </p:spPr>
        <p:txBody>
          <a:bodyPr>
            <a:normAutofit/>
          </a:bodyPr>
          <a:lstStyle/>
          <a:p>
            <a:pPr algn="ctr"/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​</a:t>
            </a:r>
            <a:r>
              <a:rPr lang="en-US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2. </a:t>
            </a:r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แอบ</a:t>
            </a:r>
            <a:r>
              <a:rPr lang="th-TH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อ้างเป็นบุคคลต่าง ๆ หลอกว่าจะโอนเงินหรือส่งของให้</a:t>
            </a:r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เหยื่อ </a:t>
            </a:r>
            <a:r>
              <a:rPr lang="en-US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(Cont.)</a:t>
            </a:r>
            <a:endParaRPr lang="en-US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65" y="1184187"/>
            <a:ext cx="2722319" cy="30886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3914" y="1184187"/>
            <a:ext cx="6105525" cy="3571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3914" y="4937762"/>
            <a:ext cx="4094529" cy="174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90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B4CE9F-9741-4136-976E-F6AFA8E2C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965" y="382954"/>
            <a:ext cx="8596668" cy="677779"/>
          </a:xfrm>
        </p:spPr>
        <p:txBody>
          <a:bodyPr/>
          <a:lstStyle/>
          <a:p>
            <a:pPr algn="ctr"/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​</a:t>
            </a:r>
            <a:r>
              <a:rPr lang="en-US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3. </a:t>
            </a:r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โฆษณา</a:t>
            </a:r>
            <a:r>
              <a:rPr lang="th-TH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ปล่อยเงินกู้นอกระบบ</a:t>
            </a:r>
            <a:endParaRPr lang="en-US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08E7C780-6245-42DC-86D4-981003841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28" y="1251902"/>
            <a:ext cx="8986981" cy="5285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28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	มิจฉาชีพ</a:t>
            </a: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แอบอ้างเป็นผู้ให้บริการเงินกู้แล้วโฆษณาผ่านเว็บไซต์ต่าง ๆ หรือส่งอีเมลหาเหยื่อโดยตรงว่าให้บริการเงินกู้นอกระบบดอกเบี้ยต่ำ อนุมัติเงินเร็ว ไม่ต้องซื้อสินค้า ไม่ตรวจสอบเครดิตบูโร เมื่อเหยื่อติดต่อไปและขอกู้เงิน ผู้ให้กู้จะอ้างว่าจะส่งสัญญาให้กับผู้ขอกู้เพื่อลงลายมือชื่อ พร้อมทั้งขอให้เหยื่อโอนเงินชำระค่าทำสัญญา ค่าเอกสาร ค่ามัดจำ หรือดอกเบี้ยภายในเวลาที่กำหนด เช่น ก่อน 18.00 น. เพื่อผู้ให้กู้จะโอนเงินกู้ให้ก่อนเวลา 20.00 น. โดยสามารถยกเลิกและขอเงินโอนล่วงหน้าดังกล่าวคืนได้</a:t>
            </a:r>
          </a:p>
          <a:p>
            <a:pPr marL="0" indent="0">
              <a:buNone/>
            </a:pPr>
            <a:r>
              <a:rPr lang="th-TH" sz="28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	เหยื่อ</a:t>
            </a: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ส่วนมากมักจะรีบร้อน และกลัวว่าจะไม่ได้เงินกู้ จึงรีบโอนเงินให้กับผู้ให้กู้ในเวลาที่กำหนด แต่เมื่อติดต่อกลับผู้ให้กู้เพื่อขอรับเงินกู้ กลับไม่สามารถติดต่อผู้ให้กู้ได้อีกเลย และสูญเงินไปโดยไม่มีโอกาสได้เงินคืน</a:t>
            </a:r>
            <a:endParaRPr lang="en-US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031" y="5374530"/>
            <a:ext cx="10820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15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88E715-7B5B-4986-9D34-FFBBC4D48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h-TH" sz="4800" b="1" dirty="0"/>
              <a:t>พรบ.คอมพิวเตอร์ 2550, 2560</a:t>
            </a:r>
            <a:endParaRPr lang="en-US" sz="4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53948B-B019-480F-942F-EF4961725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861" y="1739484"/>
            <a:ext cx="9669824" cy="3880773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th-TH" sz="32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พระราชบัญญัติว่าด้วยการกระทำความผิดเกี่ยวกับคอมพิวเตอร์ พ.ศ. 2550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th-TH" sz="32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พระราชบัญญัติว่าด้วยการกระทําความผิดเกี่ยวกับคอมพิวเตอร์ (ฉบับที่ 2) พ.ศ. 2560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93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B4CE9F-9741-4136-976E-F6AFA8E2C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965" y="382954"/>
            <a:ext cx="8596668" cy="677779"/>
          </a:xfrm>
        </p:spPr>
        <p:txBody>
          <a:bodyPr/>
          <a:lstStyle/>
          <a:p>
            <a:pPr algn="ctr"/>
            <a:r>
              <a:rPr lang="en-US" b="1" dirty="0">
                <a:latin typeface="AngsanaUPC" panose="02020603050405020304" pitchFamily="18" charset="-34"/>
                <a:cs typeface="AngsanaUPC" panose="02020603050405020304" pitchFamily="18" charset="-34"/>
              </a:rPr>
              <a:t>4</a:t>
            </a:r>
            <a:r>
              <a:rPr lang="en-US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. </a:t>
            </a:r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แอบ</a:t>
            </a:r>
            <a:r>
              <a:rPr lang="th-TH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อ้างเป็นบุคคลต่าง ๆ หลอกให้เหยื่อโอนเงินให้​</a:t>
            </a:r>
            <a:endParaRPr lang="en-US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08E7C780-6245-42DC-86D4-981003841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28" y="1251902"/>
            <a:ext cx="8986981" cy="5285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28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	มิจฉาชีพ</a:t>
            </a: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อาจหลอกขายสินค้าหรือประกาศให้เช่าบ้านผ่านเว็บไซต์ต่าง ๆ และเมื่อเหยื่อสนใจ จะขอให้เหยื่อโอนเงินเต็มจำนวนผ่านบริการโอนเงินที่ไม่ต้องใช้เอกสารแสดงตนโดยระบุชื่อเหยื่อเป็นผู้รับเงิน ​​เพื่อหลอกเหยื่อว่าใช้เป็นการยืนยันการสั่งซื้อสินค้าหรือบริการเท่านั้น แต่เมื่อเหยื่อโอนเงินพร้อมแจ้งรหัสการรับเงิน มิจฉาชีพจะใช้รหัสดังกล่าวรับเงินออกไปทันทีโดยไม่มีสินค้าเสนอขายจริง</a:t>
            </a:r>
          </a:p>
          <a:p>
            <a:pPr marL="0" indent="0">
              <a:buNone/>
            </a:pPr>
            <a:r>
              <a:rPr lang="th-TH" sz="28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	ใน</a:t>
            </a: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บางกรณีมิจฉาชีพอาจแอบอ้างเป็นบริษัทต่างชาติ ติดต่อไปยังเหยื่อที่ประกาศสมัครงานในอินเทอร์เน็ตแจ้งว่ารับเหยื่อเข้าทำงาน แต่เหยื่อต้องจ่ายค่าใบอนุญาตทำงานในต่างประเทศ ทั้ง ๆ ที่บริษัทนั้นไม่มี</a:t>
            </a:r>
            <a:r>
              <a:rPr lang="th-TH" sz="28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อยู่จริง</a:t>
            </a:r>
            <a:endParaRPr lang="en-US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362" y="4927343"/>
            <a:ext cx="4257675" cy="1609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071" y="4520020"/>
            <a:ext cx="4169386" cy="220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5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1262" y="2912353"/>
            <a:ext cx="2724496" cy="18235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B4CE9F-9741-4136-976E-F6AFA8E2C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965" y="382954"/>
            <a:ext cx="8596668" cy="677779"/>
          </a:xfrm>
        </p:spPr>
        <p:txBody>
          <a:bodyPr/>
          <a:lstStyle/>
          <a:p>
            <a:pPr algn="ctr"/>
            <a:r>
              <a:rPr lang="en-US" b="1" dirty="0">
                <a:latin typeface="AngsanaUPC" panose="02020603050405020304" pitchFamily="18" charset="-34"/>
                <a:cs typeface="AngsanaUPC" panose="02020603050405020304" pitchFamily="18" charset="-34"/>
              </a:rPr>
              <a:t>5</a:t>
            </a:r>
            <a:r>
              <a:rPr lang="en-US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. </a:t>
            </a:r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ขอ</a:t>
            </a:r>
            <a:r>
              <a:rPr lang="th-TH" b="1" dirty="0">
                <a:latin typeface="AngsanaUPC" panose="02020603050405020304" pitchFamily="18" charset="-34"/>
                <a:cs typeface="AngsanaUPC" panose="02020603050405020304" pitchFamily="18" charset="-34"/>
              </a:rPr>
              <a:t>เลขที่บัญชีเงินฝากเป็นที่พักเงิน</a:t>
            </a:r>
            <a:endParaRPr lang="en-US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08E7C780-6245-42DC-86D4-981003841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694" y="1181563"/>
            <a:ext cx="8986981" cy="5285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28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	มิจฉาชีพ</a:t>
            </a: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จะประกาศรับสมัครงานผ่านอินเทอร์เน็ต หลอกเหยื่อว่าเป็นบริษัทต่างประเทศที่ขายสินค้าในประเทศไทยเป็นจำนวนมาก จึงขอให้เหยื่อทำหน้าที่เป็นผู้รวบรวมเงินให้ โดยอาจจ่ายค่าจ้างเป็นสัดส่วนกับเงินที่ได้รับ เช่น ร้อยละ 25 ของเงินค่า</a:t>
            </a:r>
            <a:r>
              <a:rPr lang="th-TH" sz="28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สินค้า</a:t>
            </a:r>
            <a:endParaRPr lang="th-TH" sz="2800" dirty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 marL="0" indent="0">
              <a:buNone/>
            </a:pPr>
            <a:r>
              <a:rPr lang="th-TH" sz="28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	เมื่อ</a:t>
            </a: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มีเงินโอนเข้าบัญชีของเหยื่อ บริษัทจะแจ้งเหยื่อให้หักค่าจ้างไว้ แล้วโอนเงินที่เหลือทั้งหมดให้แก่บริษัทแม่ในต่างประเทศทันทีผ่านบริการโอนเงินที่ไม่ต้องใช้เอกสารแสดงตน โดยที่เหยื่อไม่รู้เลยว่า เงินที่โอนเข้ามาในบัญชีเหยื่อนั้นเป็นเงินผิดกฎหมายที่มิจฉาชีพหลอกให้คนอื่นโอนมาให้ กว่าเหยื่อจะรู้ตัวก็อาจเป็นตอนที่พนักงานธนาคารติดต่อเพื่ออายัดบัญชีของเหยื่อหรือถูกตำรวจจับแล้ว​</a:t>
            </a:r>
            <a:endParaRPr lang="en-US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39" y="5159252"/>
            <a:ext cx="10810875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4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B4CE9F-9741-4136-976E-F6AFA8E2C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965" y="382954"/>
            <a:ext cx="8596668" cy="677779"/>
          </a:xfrm>
        </p:spPr>
        <p:txBody>
          <a:bodyPr/>
          <a:lstStyle/>
          <a:p>
            <a:pPr algn="ctr"/>
            <a:r>
              <a:rPr lang="th-TH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วิธี</a:t>
            </a:r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ป้องกัน</a:t>
            </a:r>
            <a:r>
              <a:rPr lang="th-TH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กลโกงออนไลน์</a:t>
            </a:r>
            <a:endParaRPr lang="en-US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08E7C780-6245-42DC-86D4-981003841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694" y="1181563"/>
            <a:ext cx="10960121" cy="5285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1. เปิดเผยข้อมูลในโซเชียลเน็ตเวิร์คเท่าที่จำเป็น เพื่อป้องกันไม่ให้มิจฉาชีพนำข้อมูลไปแอบอ้างใช้ทำธุรกรรม</a:t>
            </a:r>
          </a:p>
          <a:p>
            <a:pPr marL="0" indent="0">
              <a:buNone/>
            </a:pP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2. ควรเปลี่ยนรหัสผ่าน (</a:t>
            </a:r>
            <a:r>
              <a:rPr lang="en-US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password) </a:t>
            </a: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ในการเข้าใช้บัญชีอีเมลหรือบัญชีโซเชียลเน็ตเวิร์คเป็นประจำ</a:t>
            </a:r>
          </a:p>
          <a:p>
            <a:pPr marL="0" indent="0">
              <a:buNone/>
            </a:pP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3. เมื่อได้รับการติดต่อแจ้งให้โอนเงินให้ ควรตรวจสอบข้อเท็จจริงก่อนโอนเงิน เช่น ติดต่อหน่วยงานที่ถูกอ้างถึงโดยตรง อาทิ กรมศุลกากร โทร. 1164 ธนาคารแห่งประเทศไทย โทร. 1213 หรือสำนักงานตัวแทนในประเทศไทยของหน่วยงานต่างชาติ</a:t>
            </a:r>
          </a:p>
          <a:p>
            <a:pPr marL="0" indent="0">
              <a:buNone/>
            </a:pP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4. ไม่โลภต่อเงินที่ไม่มีที่มา หรือผลตอบแทนที่สูงเกินจริง ควรพิจารณาให้รอบคอบถึงความเป็นไปได้ในความเป็นจริง</a:t>
            </a:r>
          </a:p>
          <a:p>
            <a:pPr marL="0" indent="0">
              <a:buNone/>
            </a:pP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5. ตรวจหาไวรัสในเครื่องคอมพิวเตอร์เป็นประจำ เพื่อป้องกันการขโมยข้อมูลการใช้งาน</a:t>
            </a:r>
          </a:p>
          <a:p>
            <a:pPr marL="0" indent="0">
              <a:buNone/>
            </a:pP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6. ติดตามข่าวสารกลโกงอย่างสม่ำเสมอ</a:t>
            </a:r>
            <a:endParaRPr lang="en-US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3746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B4CE9F-9741-4136-976E-F6AFA8E2C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965" y="382954"/>
            <a:ext cx="8596668" cy="677779"/>
          </a:xfrm>
        </p:spPr>
        <p:txBody>
          <a:bodyPr/>
          <a:lstStyle/>
          <a:p>
            <a:pPr algn="ctr"/>
            <a:r>
              <a:rPr lang="th-TH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สิ่งที่ควรทำเมื่อตกเป็นเหยื่อกลโกงออนไลน์</a:t>
            </a:r>
            <a:endParaRPr lang="en-US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08E7C780-6245-42DC-86D4-981003841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694" y="1181563"/>
            <a:ext cx="10960121" cy="5285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1. หากถูกแอบอ้างใช้บัญชีอีเมล ควรติดต่อผู้ให้บริการอีเมลทันที เพื่อแจ้งเปลี่ยนรหัสผ่าน</a:t>
            </a:r>
          </a:p>
          <a:p>
            <a:pPr marL="0" indent="0">
              <a:buNone/>
            </a:pP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2. ในกรณีที่โอนเงินให้แก่มิจฉาชีพแล้ว...</a:t>
            </a:r>
          </a:p>
          <a:p>
            <a:pPr marL="0" indent="0">
              <a:buNone/>
            </a:pP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ติดต่อฝ่ายบริการลูกค้าของสถาบันการเงินเพื่อระงับการโอนและการถอนเงิน</a:t>
            </a:r>
          </a:p>
          <a:p>
            <a:pPr marL="0" indent="0">
              <a:buNone/>
            </a:pP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หากไม่สามารถระงับการโอนเงินได้ ให้รวบรวมหลักฐานและข้อมูลต่าง ๆ แจ้งความต่อเจ้าหน้าที่ตำรวจ พร้อมทั้งลงบันทึกประจำวัน ณ ท้องที่เกิดเหตุ เพื่อใช้เป็นหลักฐานในการระงับการถอนเงินออกจากบัญชีที่โอนไป</a:t>
            </a:r>
          </a:p>
          <a:p>
            <a:pPr marL="0" indent="0">
              <a:buNone/>
            </a:pP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แจ้งระงับการถอนเงินออกจากบัญชีที่โอนไปกับสถาบันการเงินที่ใช้บริการ โดยสถาบันการเงินจะต้องตรวจสอบข้อเท็จจริงก่อน จึงจะสามารถคืนเงินได้​</a:t>
            </a:r>
          </a:p>
          <a:p>
            <a:pPr marL="0" indent="0">
              <a:buNone/>
            </a:pP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3. ทำใจ... เงินที่โอนไปให้มิจฉาชีพแล้ว มิจฉาชีพจะรีบถอนออกทันที ซึ่งทำให้ยากต่อการติดตาม ​​</a:t>
            </a:r>
            <a:endParaRPr lang="en-US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5678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0BD187-E6C1-4BD7-AE1B-B76897A09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98095"/>
          </a:xfrm>
        </p:spPr>
        <p:txBody>
          <a:bodyPr>
            <a:normAutofit fontScale="90000"/>
          </a:bodyPr>
          <a:lstStyle/>
          <a:p>
            <a:pPr algn="ctr"/>
            <a:r>
              <a:rPr lang="th-TH" sz="40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10 ข้อแนะนำ...ควรทำ</a:t>
            </a:r>
            <a:br>
              <a:rPr lang="th-TH" sz="4000" b="1" dirty="0">
                <a:latin typeface="AngsanaUPC" panose="02020603050405020304" pitchFamily="18" charset="-34"/>
                <a:cs typeface="AngsanaUPC" panose="02020603050405020304" pitchFamily="18" charset="-34"/>
              </a:rPr>
            </a:br>
            <a:endParaRPr lang="en-US" sz="4000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695923D-C0AC-440A-B059-27153F6C6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113" y="1284076"/>
            <a:ext cx="9669824" cy="547767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th-TH" sz="3400" dirty="0">
                <a:latin typeface="AngsanaUPC" panose="02020603050405020304" pitchFamily="18" charset="-34"/>
                <a:cs typeface="AngsanaUPC" panose="02020603050405020304" pitchFamily="18" charset="-34"/>
              </a:rPr>
              <a:t>1. เปลี่ยน..</a:t>
            </a:r>
            <a:r>
              <a:rPr lang="en-US" sz="3400" dirty="0">
                <a:latin typeface="AngsanaUPC" panose="02020603050405020304" pitchFamily="18" charset="-34"/>
                <a:cs typeface="AngsanaUPC" panose="02020603050405020304" pitchFamily="18" charset="-34"/>
              </a:rPr>
              <a:t>password </a:t>
            </a:r>
            <a:r>
              <a:rPr lang="th-TH" sz="3400" dirty="0">
                <a:latin typeface="AngsanaUPC" panose="02020603050405020304" pitchFamily="18" charset="-34"/>
                <a:cs typeface="AngsanaUPC" panose="02020603050405020304" pitchFamily="18" charset="-34"/>
              </a:rPr>
              <a:t>ทุกๆ 3 เดือน</a:t>
            </a:r>
          </a:p>
          <a:p>
            <a:pPr marL="0" indent="0">
              <a:buNone/>
            </a:pPr>
            <a:r>
              <a:rPr lang="th-TH" sz="3400" dirty="0">
                <a:latin typeface="AngsanaUPC" panose="02020603050405020304" pitchFamily="18" charset="-34"/>
                <a:cs typeface="AngsanaUPC" panose="02020603050405020304" pitchFamily="18" charset="-34"/>
              </a:rPr>
              <a:t>2. ไม่แชร์..</a:t>
            </a:r>
            <a:r>
              <a:rPr lang="en-US" sz="3400" dirty="0">
                <a:latin typeface="AngsanaUPC" panose="02020603050405020304" pitchFamily="18" charset="-34"/>
                <a:cs typeface="AngsanaUPC" panose="02020603050405020304" pitchFamily="18" charset="-34"/>
              </a:rPr>
              <a:t>password </a:t>
            </a:r>
            <a:r>
              <a:rPr lang="th-TH" sz="3400" dirty="0">
                <a:latin typeface="AngsanaUPC" panose="02020603050405020304" pitchFamily="18" charset="-34"/>
                <a:cs typeface="AngsanaUPC" panose="02020603050405020304" pitchFamily="18" charset="-34"/>
              </a:rPr>
              <a:t>กับผู้อื่น</a:t>
            </a:r>
          </a:p>
          <a:p>
            <a:pPr marL="0" indent="0">
              <a:buNone/>
            </a:pPr>
            <a:r>
              <a:rPr lang="th-TH" sz="3400" dirty="0">
                <a:latin typeface="AngsanaUPC" panose="02020603050405020304" pitchFamily="18" charset="-34"/>
                <a:cs typeface="AngsanaUPC" panose="02020603050405020304" pitchFamily="18" charset="-34"/>
              </a:rPr>
              <a:t>3. ใช้..</a:t>
            </a:r>
            <a:r>
              <a:rPr lang="en-US" sz="3400" dirty="0">
                <a:latin typeface="AngsanaUPC" panose="02020603050405020304" pitchFamily="18" charset="-34"/>
                <a:cs typeface="AngsanaUPC" panose="02020603050405020304" pitchFamily="18" charset="-34"/>
              </a:rPr>
              <a:t>password </a:t>
            </a:r>
            <a:r>
              <a:rPr lang="th-TH" sz="3400" dirty="0">
                <a:latin typeface="AngsanaUPC" panose="02020603050405020304" pitchFamily="18" charset="-34"/>
                <a:cs typeface="AngsanaUPC" panose="02020603050405020304" pitchFamily="18" charset="-34"/>
              </a:rPr>
              <a:t>เสร็จต้องออกจาก โปรแกรมทันที</a:t>
            </a:r>
          </a:p>
          <a:p>
            <a:pPr marL="0" indent="0">
              <a:buNone/>
            </a:pPr>
            <a:r>
              <a:rPr lang="th-TH" sz="3400" dirty="0">
                <a:latin typeface="AngsanaUPC" panose="02020603050405020304" pitchFamily="18" charset="-34"/>
                <a:cs typeface="AngsanaUPC" panose="02020603050405020304" pitchFamily="18" charset="-34"/>
              </a:rPr>
              <a:t>4. ตั้ง..ระบบป้องกันการเจาะข้อมูล</a:t>
            </a:r>
          </a:p>
          <a:p>
            <a:pPr marL="0" indent="0">
              <a:buNone/>
            </a:pPr>
            <a:r>
              <a:rPr lang="th-TH" sz="3400" dirty="0">
                <a:latin typeface="AngsanaUPC" panose="02020603050405020304" pitchFamily="18" charset="-34"/>
                <a:cs typeface="AngsanaUPC" panose="02020603050405020304" pitchFamily="18" charset="-34"/>
              </a:rPr>
              <a:t>5. เก็บรักษา..ข้อมูลของตนอย่างดีและต้องไม่ให้ข้อมูลส่วนตัวกับผู้อื่น</a:t>
            </a:r>
          </a:p>
          <a:p>
            <a:pPr marL="0" indent="0">
              <a:buNone/>
            </a:pPr>
            <a:r>
              <a:rPr lang="th-TH" sz="3400" dirty="0">
                <a:latin typeface="AngsanaUPC" panose="02020603050405020304" pitchFamily="18" charset="-34"/>
                <a:cs typeface="AngsanaUPC" panose="02020603050405020304" pitchFamily="18" charset="-34"/>
              </a:rPr>
              <a:t>6. อ่าน..เงื่อนไขให้ละเอียดก่อน ดาวน์โหลดโปรแกรม</a:t>
            </a:r>
          </a:p>
          <a:p>
            <a:pPr marL="0" indent="0">
              <a:buNone/>
            </a:pPr>
            <a:r>
              <a:rPr lang="th-TH" sz="3400" dirty="0">
                <a:latin typeface="AngsanaUPC" panose="02020603050405020304" pitchFamily="18" charset="-34"/>
                <a:cs typeface="AngsanaUPC" panose="02020603050405020304" pitchFamily="18" charset="-34"/>
              </a:rPr>
              <a:t>7. แจ้ง..พนักงานเจ้าหน้าที่เมื่อพบเจอการกระทำความผิด</a:t>
            </a:r>
          </a:p>
          <a:p>
            <a:pPr marL="0" indent="0">
              <a:buNone/>
            </a:pPr>
            <a:r>
              <a:rPr lang="th-TH" sz="3400" dirty="0">
                <a:latin typeface="AngsanaUPC" panose="02020603050405020304" pitchFamily="18" charset="-34"/>
                <a:cs typeface="AngsanaUPC" panose="02020603050405020304" pitchFamily="18" charset="-34"/>
              </a:rPr>
              <a:t>8. บอกต่อ..คนใกล้ชิด เช่น เพื่อน คนในครอบครัว ให้ใช้อินเทอร์เน็ตอย่างระมัดระวัง</a:t>
            </a:r>
          </a:p>
          <a:p>
            <a:pPr marL="0" indent="0">
              <a:buNone/>
            </a:pPr>
            <a:r>
              <a:rPr lang="th-TH" sz="3400" dirty="0">
                <a:latin typeface="AngsanaUPC" panose="02020603050405020304" pitchFamily="18" charset="-34"/>
                <a:cs typeface="AngsanaUPC" panose="02020603050405020304" pitchFamily="18" charset="-34"/>
              </a:rPr>
              <a:t>9. ไม่ใช้..โปรแกรมที่ผิดกฎหมาย</a:t>
            </a:r>
          </a:p>
          <a:p>
            <a:pPr marL="0" indent="0">
              <a:buNone/>
            </a:pPr>
            <a:r>
              <a:rPr lang="th-TH" sz="3400" dirty="0">
                <a:latin typeface="AngsanaUPC" panose="02020603050405020304" pitchFamily="18" charset="-34"/>
                <a:cs typeface="AngsanaUPC" panose="02020603050405020304" pitchFamily="18" charset="-34"/>
              </a:rPr>
              <a:t>10.ไม่..หลงเชื่อโฆษณาหรือเนื้อหาในเว็บไซต์ที่ไม่เหมาะสม จนอาจถูกหลอกได้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28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B4CE9F-9741-4136-976E-F6AFA8E2C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77779"/>
          </a:xfrm>
        </p:spPr>
        <p:txBody>
          <a:bodyPr/>
          <a:lstStyle/>
          <a:p>
            <a:pPr algn="ctr"/>
            <a:r>
              <a:rPr lang="th-TH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มาตรการที่พึงดำเนินการ</a:t>
            </a:r>
            <a:endParaRPr lang="en-US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graphicFrame>
        <p:nvGraphicFramePr>
          <p:cNvPr id="4" name="Group 3">
            <a:extLst>
              <a:ext uri="{FF2B5EF4-FFF2-40B4-BE49-F238E27FC236}">
                <a16:creationId xmlns:a16="http://schemas.microsoft.com/office/drawing/2014/main" xmlns="" id="{1E4BE703-4901-418E-94CC-37C0DD52A966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385011" y="1287379"/>
          <a:ext cx="9408693" cy="5003800"/>
        </p:xfrm>
        <a:graphic>
          <a:graphicData uri="http://schemas.openxmlformats.org/drawingml/2006/table">
            <a:tbl>
              <a:tblPr>
                <a:tableStyleId>{D27102A9-8310-4765-A935-A1911B00CA55}</a:tableStyleId>
              </a:tblPr>
              <a:tblGrid>
                <a:gridCol w="47078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008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397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มาตรการส่วนบุคคล</a:t>
                      </a:r>
                      <a:endParaRPr kumimoji="0" lang="th-TH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u="none" strike="noStrike" cap="none" normalizeH="0" baseline="0">
                          <a:ln>
                            <a:noFill/>
                          </a:ln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มาตรการเชิงนโยบายระดับองค์กร</a:t>
                      </a:r>
                      <a:endParaRPr kumimoji="0" lang="th-TH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640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th-TH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 ควรกำหนด 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Password </a:t>
                      </a:r>
                      <a:r>
                        <a:rPr kumimoji="0" lang="th-TH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ในการใช้ระบบคอมพิวเตอร์โดยกำหนดอย่างน้อย 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8</a:t>
                      </a:r>
                      <a:r>
                        <a:rPr kumimoji="0" lang="th-TH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 ตัว และเปลี่ยนเป็นระยะๆ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th-TH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 ลง 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&amp; Update </a:t>
                      </a:r>
                      <a:r>
                        <a:rPr kumimoji="0" lang="th-TH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โปรแกรม 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Anti-Virus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 </a:t>
                      </a:r>
                      <a:r>
                        <a:rPr kumimoji="0" lang="th-TH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ไม่โพสต์หรือส่งต่อ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 Contents </a:t>
                      </a:r>
                      <a:r>
                        <a:rPr kumimoji="0" lang="th-TH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ไม่เหมาะสม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th-TH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 ไม่ตัดต่อภาพที่อาจเป็นเหตุให้ผู้อื่นอับอาย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th-TH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 ควรตรวจสอบการบังคับใช้กฎหมายของพนักงานเจ้าหน้าที่/พนักงานสอบสวนว่า กำลังใช้อำนาจตามกฎหมายใด</a:t>
                      </a:r>
                      <a:endParaRPr kumimoji="0" lang="en-US" sz="2000" u="none" strike="noStrike" cap="none" normalizeH="0" baseline="0" dirty="0">
                        <a:ln>
                          <a:noFill/>
                        </a:ln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1)</a:t>
                      </a:r>
                      <a:r>
                        <a:rPr kumimoji="0" lang="th-TH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 กฎหมายว่าด้วยการกระทำความผิดเกี่ยวกับคอมพิวเตอร์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2) </a:t>
                      </a:r>
                      <a:r>
                        <a:rPr kumimoji="0" lang="th-TH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กฎหมายอาญา – บัตรอิเล็กทรอนิกส์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3) </a:t>
                      </a:r>
                      <a:r>
                        <a:rPr kumimoji="0" lang="th-TH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กฎหมายทรัพย์สินทางปัญญา – ลิขสิทธิ์,เครื่องหมายการค้า</a:t>
                      </a:r>
                      <a:endParaRPr kumimoji="0" lang="th-TH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8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th-TH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 การจัดทำนโยบายด้านความมั่นคงปลอดภัย (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ICT Security Policy</a:t>
                      </a:r>
                      <a:r>
                        <a:rPr kumimoji="0" lang="th-TH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8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th-TH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 การจัดทำ 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Code of Conduct/Best Practices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8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th-TH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 ควรมีการ 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Monitor </a:t>
                      </a:r>
                      <a:r>
                        <a:rPr kumimoji="0" lang="th-TH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และ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 Patch </a:t>
                      </a:r>
                      <a:r>
                        <a:rPr kumimoji="0" lang="th-TH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หรือ 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Harden </a:t>
                      </a:r>
                      <a:r>
                        <a:rPr kumimoji="0" lang="th-TH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ระบบ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8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th-TH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 ควรมีการตั้งคณะทำงานกำกับหรือติดตามดูแลการปฏิบัติตามกฎหมาย, นโยบาย และ 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Code of Conduct/Best Practices</a:t>
                      </a:r>
                      <a:endParaRPr kumimoji="0" lang="th-TH" sz="2000" u="none" strike="noStrike" cap="none" normalizeH="0" baseline="0" dirty="0">
                        <a:ln>
                          <a:noFill/>
                        </a:ln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8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th-TH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 ควรตรวจสอบการบังคับใช้กฎหมายของพนักงานเจ้าหน้าที่/พนักงานสอบสวนว่า กำลังใช้อำนาจตามกฎหมายใด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8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1)</a:t>
                      </a:r>
                      <a:r>
                        <a:rPr kumimoji="0" lang="th-TH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 กฎหมายว่าด้วยการกระทำความผิดเกี่ยวกับคอมพิวเตอร์</a:t>
                      </a:r>
                      <a:endParaRPr kumimoji="0" lang="en-US" sz="2000" u="none" strike="noStrike" cap="none" normalizeH="0" baseline="0" dirty="0">
                        <a:ln>
                          <a:noFill/>
                        </a:ln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8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2)</a:t>
                      </a:r>
                      <a:r>
                        <a:rPr kumimoji="0" lang="th-TH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 กฎหมายอาญา – บัตรอิเล็กทรอนิกส์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8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3)</a:t>
                      </a:r>
                      <a:r>
                        <a:rPr kumimoji="0" lang="th-TH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 กฎหมายทรัพย์สินทางปัญญา – ลิขสิทธิ์,เครื่องหมายการค้า</a:t>
                      </a:r>
                      <a:endParaRPr kumimoji="0" lang="th-TH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400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862" y="1406768"/>
            <a:ext cx="8378600" cy="470909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BAB4CE9F-9741-4136-976E-F6AFA8E2C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6390" y="539262"/>
            <a:ext cx="10389252" cy="677779"/>
          </a:xfrm>
        </p:spPr>
        <p:txBody>
          <a:bodyPr>
            <a:normAutofit/>
          </a:bodyPr>
          <a:lstStyle/>
          <a:p>
            <a:pPr algn="ctr"/>
            <a:r>
              <a:rPr lang="th-TH" sz="32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กองบังคับการปราบปรามการกระทำความผิดเกี่ยวกับอาชญากรรมทาง</a:t>
            </a:r>
            <a:r>
              <a:rPr lang="th-TH" sz="32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เทคโนโลยี</a:t>
            </a:r>
            <a:endParaRPr lang="en-US" sz="3200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116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B4CE9F-9741-4136-976E-F6AFA8E2C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77779"/>
          </a:xfrm>
        </p:spPr>
        <p:txBody>
          <a:bodyPr/>
          <a:lstStyle/>
          <a:p>
            <a:pPr algn="ctr"/>
            <a:r>
              <a:rPr lang="th-TH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ขั้นตอนการการแจ้งความ ที่เกี่ยวกับคอมพิวเตอร์ </a:t>
            </a:r>
            <a:endParaRPr lang="en-US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08E7C780-6245-42DC-86D4-981003841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28" y="1275348"/>
            <a:ext cx="10302826" cy="5285166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th-TH" sz="28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ให้</a:t>
            </a: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ผู้เสียหาย เตรียมเอกสารส่วนตัว และ สำเนาบัตรประจำตัวประชาชน </a:t>
            </a:r>
          </a:p>
          <a:p>
            <a:pPr>
              <a:buFont typeface="+mj-lt"/>
              <a:buAutoNum type="arabicPeriod"/>
            </a:pPr>
            <a:r>
              <a:rPr lang="th-TH" sz="28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กรณี</a:t>
            </a: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ที่เสียหายต่อชื่อเสียง ให้เตรียมหลักฐาน ที่พบว่ามีการกระทำความผิด เช่น ปรินส์เอกสารหน้าจอ หน้าเว็บไซต์ หน้าโปรแกรมไลน์ โปรแกรมเฟสบุค หรือหน้าเพจที่พบการกระทำความผิด</a:t>
            </a:r>
          </a:p>
          <a:p>
            <a:pPr>
              <a:buFont typeface="+mj-lt"/>
              <a:buAutoNum type="arabicPeriod"/>
            </a:pPr>
            <a:r>
              <a:rPr lang="th-TH" sz="28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กรณี</a:t>
            </a: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ที่เสียหายต่อทรัพย์ ให้เตรียมหลักฐานที่พบการกระทำความผิด การหลอกลวง ปรินส์เอกสารออกมาจากระบบคอมพิวเตอร์ให้เรียบร้อย หลักฐานการโอนเงิน เป็นต้น</a:t>
            </a:r>
          </a:p>
          <a:p>
            <a:pPr>
              <a:buFont typeface="+mj-lt"/>
              <a:buAutoNum type="arabicPeriod"/>
            </a:pPr>
            <a:r>
              <a:rPr lang="th-TH" sz="28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ให้</a:t>
            </a: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ไปแจ้งความ ณ สถานีตำรวจท้องที่เกิดเหตุ สถานีตำรวจนครบาล หรือสถานีตำรวจภูธร หรือท่านสามารถเดินทางมา ร้องทุกข์ที่่ บก.ปอท. ได้เช่นกัน</a:t>
            </a:r>
          </a:p>
          <a:p>
            <a:pPr marL="0" indent="0">
              <a:buNone/>
            </a:pPr>
            <a:r>
              <a:rPr lang="th-TH" sz="28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หมาย</a:t>
            </a: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เหตุ บก.ปอท. ไม่สามารถดำเนินการลบหรือปิดกั้นโพสใดๆ ได้ทันที เพราะข้อมูลอินเทอร์เน็ตอยู่ภายใต้การดูแลของผู้ให้บริการสื่อนั้นๆ การดำเนินการใดจำเป็นต้องเป็นไปตามขั้นตอนทางกฏหมาย ที่ต้องมีผู้เสียหายมาร้องทุกข์กล่าวโทษด้วยตนเอง ณ สถานีตำรวจ หรือที่ บก.ปอท. แล้วเท่านั้น</a:t>
            </a:r>
            <a:endParaRPr lang="en-US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984" y="724624"/>
            <a:ext cx="1398431" cy="139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5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815" y="1774093"/>
            <a:ext cx="8203142" cy="382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5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91AF16-7A37-43A4-A0A3-8ABF67160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951" y="260684"/>
            <a:ext cx="7770007" cy="1339515"/>
          </a:xfrm>
        </p:spPr>
        <p:txBody>
          <a:bodyPr>
            <a:normAutofit/>
          </a:bodyPr>
          <a:lstStyle/>
          <a:p>
            <a:pPr algn="ctr"/>
            <a:r>
              <a:rPr lang="th-TH" b="1" dirty="0">
                <a:latin typeface="AngsanaUPC" panose="02020603050405020304" pitchFamily="18" charset="-34"/>
              </a:rPr>
              <a:t>ตัวอย่างโปรแกรมคอมพิวเตอร์ที่ก่อให้เกิดความเสียหายหรืออันตรายได้</a:t>
            </a:r>
            <a:endParaRPr lang="en-US" b="1" dirty="0">
              <a:latin typeface="AngsanaUPC" panose="02020603050405020304" pitchFamily="18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648FA48-D6D7-4366-B1F4-20847FB32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428" y="1600199"/>
            <a:ext cx="9008087" cy="4343401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Virus </a:t>
            </a: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สร้างขึ้นเพื่อทำลายระบบและมักมีการแพร่กระจายตัวได้อย่างรวดเร็ว</a:t>
            </a:r>
          </a:p>
          <a:p>
            <a:r>
              <a:rPr lang="en-US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Trojan Horse </a:t>
            </a: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คือ โปรแกรมที่กำหนดให้ทำงานโดยแฝงอยู่กับโปรแกรมทั่วไป เพื่อจุดประสงค์ใดจุดประสงค์หนึ่ง เช่น การขโมยข้อมูล เป็นต้น</a:t>
            </a:r>
          </a:p>
          <a:p>
            <a:r>
              <a:rPr lang="en-US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Bombs </a:t>
            </a: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คือ โปรแกรมที่กำหนดให้ทำงานภายใต้เงื่อนไขที่กำหนดขึ้น เช่น </a:t>
            </a:r>
            <a:r>
              <a:rPr lang="en-US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Logic Bomb </a:t>
            </a: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เป็นโปรแกรมที่กำหนดเงื่อนไขให้ทำงานเมื่อมีเหตุการณ์หรือเงื่อนไขใดๆเกิดขึ้น</a:t>
            </a:r>
          </a:p>
          <a:p>
            <a:r>
              <a:rPr lang="en-US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Rabbit </a:t>
            </a: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เป็นโปรแกรมที่กำหนดขึ้นเพื่อให้สร้างตัวมันเองซ้ำๆ เพื่อให้ระบบไม่สามารถทำงานได้ เช่น พื้นที่หน่วยความจำเต็ม </a:t>
            </a:r>
          </a:p>
          <a:p>
            <a:r>
              <a:rPr lang="en-US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Sniffer </a:t>
            </a: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เป็นโปรแกรมที่กำหนดขึ้นเพื่อลักลอบดักข้อมูลที่ส่งผ่านระบบเครือข่าย ทำให้ทราบรหัสผ่านของบุคคลหรือส่งโอนข้อมูลผ่านระบบเครือข่าย</a:t>
            </a:r>
          </a:p>
          <a:p>
            <a:endParaRPr lang="en-US" sz="2800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0253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15AA5D-1672-4FE0-BB2F-773A96CA2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464" y="265325"/>
            <a:ext cx="8596668" cy="1320800"/>
          </a:xfrm>
        </p:spPr>
        <p:txBody>
          <a:bodyPr>
            <a:normAutofit/>
          </a:bodyPr>
          <a:lstStyle/>
          <a:p>
            <a:r>
              <a:rPr lang="th-TH" sz="4000" b="1" dirty="0"/>
              <a:t>กรณีศึกษา: การทำผิดตาม พ.ร.บ.คอมพิวเตอร์</a:t>
            </a:r>
            <a:endParaRPr lang="en-US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7511BB9-D717-436F-8E48-1F3C3AF86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321" y="1461876"/>
            <a:ext cx="5230174" cy="5130799"/>
          </a:xfrm>
        </p:spPr>
        <p:txBody>
          <a:bodyPr>
            <a:normAutofit fontScale="92500"/>
          </a:bodyPr>
          <a:lstStyle/>
          <a:p>
            <a:pPr algn="thaiDist"/>
            <a:r>
              <a:rPr lang="th-TH" sz="2600" dirty="0">
                <a:latin typeface="AngsanaUPC" panose="02020603050405020304" pitchFamily="18" charset="-34"/>
                <a:cs typeface="AngsanaUPC" panose="02020603050405020304" pitchFamily="18" charset="-34"/>
              </a:rPr>
              <a:t>หลังจากมีการประกาศใช้พ.ร.บ.คอมพิวเตอร์ ฉบับที่ 2 ก็มีเคสที่เข้าข่ายกระทำความผิดพ.ร.บ.ออกมาให้เห็นกันบ้างเพื่อสร้างความเข้าใจมากขึ้น ยกตัวอย่างเคสที่อาจผิดตามพ.ร.บ.คอมพิวเตอร์มาให้อ่านกัน</a:t>
            </a:r>
          </a:p>
          <a:p>
            <a:pPr algn="thaiDist"/>
            <a:r>
              <a:rPr lang="th-TH" sz="2600" dirty="0">
                <a:latin typeface="AngsanaUPC" panose="02020603050405020304" pitchFamily="18" charset="-34"/>
                <a:cs typeface="AngsanaUPC" panose="02020603050405020304" pitchFamily="18" charset="-34"/>
              </a:rPr>
              <a:t>เป็นเคสที่ออกข่าวอย่างโด่งดัง เป็นกรณีที่มีชายหนุ่มคนหนึ่งถ่ายรูปตึกที่มีลักษณะเอนๆ พร้อมโพสต์ข้อความประมาณว่า ตึกทรุดตัว ลงบนเฟสบุ๊ค เลยทำให้เกิดเป็นประเด็นที่หลายเอาตกอกตกใจไปกันใหญ่ แต่ต่อมาก็มีการเปิดเผยว่า ตึกที่เห็นนั้นเป็นเพียงดีไซน์ของตึกที่ตั้งใจจะให้เอนแบบนั้นอยู่แล้ว เลยทำให้เจ้าของโพสต์ถูกตำรวจเรียกสอบสวน เพราะเข้าข่ายความผิดพ.ร.บ.คอมพิวเตอร์ ม.14 (2) นำข้อความเท็จเข้าระบบคอมพิวเตอร์ อันเป็นเท็จก่อให้เกิดความตื่นตระหนก</a:t>
            </a:r>
            <a:endParaRPr lang="en-US" sz="2600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D0FB49-0120-4F13-AAD5-B27EEBC3E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798" y="1161716"/>
            <a:ext cx="5094318" cy="557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87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0EB7A0-E128-499B-9366-572E9126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702" y="465221"/>
            <a:ext cx="8596668" cy="954505"/>
          </a:xfrm>
        </p:spPr>
        <p:txBody>
          <a:bodyPr/>
          <a:lstStyle/>
          <a:p>
            <a:r>
              <a:rPr lang="th-TH" b="1" dirty="0"/>
              <a:t>8 </a:t>
            </a:r>
            <a:r>
              <a:rPr lang="th-TH" sz="4000" b="1" dirty="0"/>
              <a:t>เรื่องที่ห้ามทำ ผิดกฎหมาย พ.ร.บ.คอมพิวเตอร์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7BEAEE4-B42D-42FE-8C39-DFA7D3429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017" y="1203158"/>
            <a:ext cx="9164499" cy="5799220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th-TH" sz="112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1. เข้าถึงระบบ หรือข้อมูลของผู้อื่นโดยไม่ชอบ (มาตรา 5-8)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th-TH" sz="3300" dirty="0">
                <a:latin typeface="AngsanaUPC" panose="02020603050405020304" pitchFamily="18" charset="-34"/>
                <a:cs typeface="AngsanaUPC" panose="02020603050405020304" pitchFamily="18" charset="-34"/>
              </a:rPr>
              <a:t>	</a:t>
            </a:r>
            <a:r>
              <a:rPr lang="th-TH" sz="11200" dirty="0">
                <a:latin typeface="AngsanaUPC" panose="02020603050405020304" pitchFamily="18" charset="-34"/>
                <a:cs typeface="AngsanaUPC" panose="02020603050405020304" pitchFamily="18" charset="-34"/>
              </a:rPr>
              <a:t>  </a:t>
            </a:r>
            <a:r>
              <a:rPr lang="th-TH" sz="9600" dirty="0">
                <a:latin typeface="AngsanaUPC" panose="02020603050405020304" pitchFamily="18" charset="-34"/>
                <a:cs typeface="AngsanaUPC" panose="02020603050405020304" pitchFamily="18" charset="-34"/>
              </a:rPr>
              <a:t>หากเข้าไปเจาะข้อมูลทางคอมพิวเตอร์ของคนอื่น โดยที่เจ้าของข้อมูลไม่ได้อนุญาต (ละเมิด </a:t>
            </a:r>
            <a:r>
              <a:rPr lang="en-US" sz="9600" dirty="0">
                <a:latin typeface="AngsanaUPC" panose="02020603050405020304" pitchFamily="18" charset="-34"/>
                <a:cs typeface="AngsanaUPC" panose="02020603050405020304" pitchFamily="18" charset="-34"/>
              </a:rPr>
              <a:t>Privacy) </a:t>
            </a:r>
            <a:r>
              <a:rPr lang="th-TH" sz="9600" dirty="0">
                <a:latin typeface="AngsanaUPC" panose="02020603050405020304" pitchFamily="18" charset="-34"/>
                <a:cs typeface="AngsanaUPC" panose="02020603050405020304" pitchFamily="18" charset="-34"/>
              </a:rPr>
              <a:t>หรือในเคสที่เรารู้จักกันดีก็คือ การปล่อยไวรัส มัลแวร์เข้าคอมพิวเตอร์คนอื่น เพื่อเจาะข้อมูลบางอย่าง หรือพวกแฮคเกอร์ ที่เข้าไปขโมยข้อมูลของคนอื่นก็มีความผิดตามพ.ร.บ.คอมพิวเตอร์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th-TH" sz="9600" dirty="0">
                <a:latin typeface="AngsanaUPC" panose="02020603050405020304" pitchFamily="18" charset="-34"/>
                <a:cs typeface="AngsanaUPC" panose="02020603050405020304" pitchFamily="18" charset="-34"/>
              </a:rPr>
              <a:t>	</a:t>
            </a:r>
            <a:r>
              <a:rPr lang="th-TH" sz="112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บทลงโทษ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th-TH" sz="9600" dirty="0">
                <a:latin typeface="AngsanaUPC" panose="02020603050405020304" pitchFamily="18" charset="-34"/>
                <a:cs typeface="AngsanaUPC" panose="02020603050405020304" pitchFamily="18" charset="-34"/>
              </a:rPr>
              <a:t>เข้าถึงระบบคอมพิวเตอร์: จำคุกไม่เกิน 6 เดือน ปรับไม่เกิน 1 หมื่นบาท หรือทั้งจำทั้งปรับ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th-TH" sz="9600" dirty="0">
                <a:latin typeface="AngsanaUPC" panose="02020603050405020304" pitchFamily="18" charset="-34"/>
                <a:cs typeface="AngsanaUPC" panose="02020603050405020304" pitchFamily="18" charset="-34"/>
              </a:rPr>
              <a:t>เข้าถึงข้อมูลคอมพิวเตอร์: จำคุกไม่เกิน 2 ปี ปรับไม่เกิน 4 หมื่นบาท หรือทั้งจำทั้งปรับ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th-TH" sz="9600" dirty="0">
                <a:latin typeface="AngsanaUPC" panose="02020603050405020304" pitchFamily="18" charset="-34"/>
                <a:cs typeface="AngsanaUPC" panose="02020603050405020304" pitchFamily="18" charset="-34"/>
              </a:rPr>
              <a:t>ล่วงรู้มาตรการป้องกันการเข้าถึงระบบคอมพิวเตอร์และนำไปเปิดเผย: จำคุกไม่เกิน 1 ปี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th-TH" sz="9600" dirty="0">
                <a:latin typeface="AngsanaUPC" panose="02020603050405020304" pitchFamily="18" charset="-34"/>
                <a:cs typeface="AngsanaUPC" panose="02020603050405020304" pitchFamily="18" charset="-34"/>
              </a:rPr>
              <a:t>       ปรับไม่เกิน 2 หมื่นบาท หรือทั้งจำทั้งปรับ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th-TH" sz="9600" dirty="0">
                <a:latin typeface="AngsanaUPC" panose="02020603050405020304" pitchFamily="18" charset="-34"/>
                <a:cs typeface="AngsanaUPC" panose="02020603050405020304" pitchFamily="18" charset="-34"/>
              </a:rPr>
              <a:t>ดักรับข้อมูลคอมพิวเตอร์: จำคุกไม่เกิน 2 ปี ปรับไม่เกิน 4 หมื่นบาท หรือทั้งจำทั้งปรับ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lang="th-TH" sz="2400" dirty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endParaRPr lang="th-TH" sz="2400" dirty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endParaRPr lang="th-TH" sz="2400" dirty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 marL="0" indent="0" algn="thaiDist">
              <a:buNone/>
            </a:pPr>
            <a:r>
              <a:rPr lang="th-TH" sz="2400" dirty="0">
                <a:latin typeface="AngsanaUPC" panose="02020603050405020304" pitchFamily="18" charset="-34"/>
                <a:cs typeface="AngsanaUPC" panose="02020603050405020304" pitchFamily="18" charset="-34"/>
              </a:rPr>
              <a:t>	</a:t>
            </a:r>
          </a:p>
          <a:p>
            <a:pPr marL="0" indent="0" algn="thaiDist">
              <a:buNone/>
            </a:pPr>
            <a:endParaRPr lang="th-TH" sz="2400" dirty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 marL="0" indent="0" algn="thaiDist">
              <a:buNone/>
            </a:pPr>
            <a:endParaRPr lang="en-US" sz="2400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4620" y="3837353"/>
            <a:ext cx="3334390" cy="282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17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A6F9AF-D729-4CA4-8AEF-BBB6F9BA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65221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th-TH" sz="4000" b="1" dirty="0"/>
              <a:t>8 เรื่องที่ห้ามทำ ผิดกฎหมาย พ.ร.บ.คอมพิวเตอร์</a:t>
            </a:r>
            <a:endParaRPr lang="en-US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ACE82D9-8668-4C95-B1DD-ABB4BE93A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335" y="1135252"/>
            <a:ext cx="6895773" cy="5317876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th-TH" sz="28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2. แก้ไข ดัดแปลง หรือทำให้ข้อมูลผู้อื่นเสียหาย (มาตรา 9-10)</a:t>
            </a:r>
          </a:p>
          <a:p>
            <a:pPr marL="0" indent="0" algn="thaiDist">
              <a:spcAft>
                <a:spcPts val="1000"/>
              </a:spcAft>
              <a:buNone/>
            </a:pPr>
            <a:r>
              <a:rPr lang="th-TH" sz="2400" dirty="0">
                <a:latin typeface="AngsanaUPC" panose="02020603050405020304" pitchFamily="18" charset="-34"/>
                <a:cs typeface="AngsanaUPC" panose="02020603050405020304" pitchFamily="18" charset="-34"/>
              </a:rPr>
              <a:t>	ในข้อนี้จะรวมหมายถึงการทำให้ข้อมูลเสียหาย ทำลาย แก้ไข เปลี่ยนแปลง เพิ่มเติมข้อมูลของผู้อื่นโดยมิชอบ หรือจะเป็นในกรณีที่ทำให้ระบบคอมพิวเตอร์ของผู้อื่นไม่สามารถทำงานได้ตามปกติ อย่างเช่น กรณีของกลุ่มคนที่ไม่ชอบใจกับการกระทำของอีกฝ่าย แล้วต่อต้านด้วยการเข้าไปขัดขวาง ทำร้ายระบบเว็บไซต์ของฝ่ายตรงข้าม ให้บุคคลอื่นๆ ใช้งานไม่ได้ ก็มีความผิด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th-TH" sz="2400" dirty="0">
                <a:latin typeface="AngsanaUPC" panose="02020603050405020304" pitchFamily="18" charset="-34"/>
                <a:cs typeface="AngsanaUPC" panose="02020603050405020304" pitchFamily="18" charset="-34"/>
              </a:rPr>
              <a:t>	</a:t>
            </a:r>
            <a:r>
              <a:rPr lang="th-TH" sz="28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บทลงโทษ </a:t>
            </a:r>
            <a:endParaRPr lang="th-TH" sz="2400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th-TH" sz="2400" dirty="0">
                <a:latin typeface="AngsanaUPC" panose="02020603050405020304" pitchFamily="18" charset="-34"/>
                <a:cs typeface="AngsanaUPC" panose="02020603050405020304" pitchFamily="18" charset="-34"/>
              </a:rPr>
              <a:t>ถ้าการกระทําความผิดเป็นการกระทําต่อข้อมูลคอมพิวเตอร์ หรือระบบคอมพิวเตอร์ จําคุก 3-15 ปี             และปรับ 60000-300000 บาท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th-TH" sz="2400" dirty="0">
                <a:latin typeface="AngsanaUPC" panose="02020603050405020304" pitchFamily="18" charset="-34"/>
                <a:cs typeface="AngsanaUPC" panose="02020603050405020304" pitchFamily="18" charset="-34"/>
              </a:rPr>
              <a:t>ถ้าการกระทําความผิดตามมาตรา 9 หรือมาตรา 10 เป็นเหตุให้เกิดอันตราย แก่บุคคลอื่นหรือทรัพย์สินของผู้อื่น ต้องระวางโทษจําคุก10 ปี และปรับ 200000 บาท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th-TH" sz="2400" dirty="0">
                <a:latin typeface="AngsanaUPC" panose="02020603050405020304" pitchFamily="18" charset="-34"/>
                <a:cs typeface="AngsanaUPC" panose="02020603050405020304" pitchFamily="18" charset="-34"/>
              </a:rPr>
              <a:t>ถ้าการกระทําความผิดตามมาตรา 9 หรือมาตรา 10 โดยมิได้มีเจตนาฆ่า แต่เป็นเหตุให้บุคคลอื่น ถึงแก่ความตาย จําคุก 5-20 ปี และปรับตั้งแต่100000-400000 บาท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400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8172" y="2882700"/>
            <a:ext cx="4636868" cy="247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7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BD9B0C-1699-475B-9CE0-9AF6F3B0F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h-TH" sz="4000" b="1" dirty="0"/>
              <a:t>8 เรื่องที่ห้ามทำ ผิดกฎหมาย พ.ร.บ.คอมพิวเตอร์</a:t>
            </a:r>
            <a:endParaRPr lang="en-US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6442C7-CC1E-4B4D-8E2D-F1C41DB77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02" y="1488613"/>
            <a:ext cx="9381066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28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3. ส่งข้อมูลหรืออีเมลก่อกวนผู้อื่น หรือส่งอีเมลสแปม (มาตรา 11)</a:t>
            </a:r>
          </a:p>
          <a:p>
            <a:pPr marL="0" indent="0" algn="thaiDist">
              <a:buNone/>
            </a:pP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	</a:t>
            </a:r>
            <a:r>
              <a:rPr lang="th-TH" sz="2400" dirty="0">
                <a:latin typeface="AngsanaUPC" panose="02020603050405020304" pitchFamily="18" charset="-34"/>
                <a:cs typeface="AngsanaUPC" panose="02020603050405020304" pitchFamily="18" charset="-34"/>
              </a:rPr>
              <a:t>ข้อนี้ก็เข้ากับประเด็นพ่อค้า แม่ค้าออนไลน์ หรือนักการตลาดที่ส่งอีเมลขายของที่ลูกค้าไม่ยินดีที่จะรับ หรือที่รู้จักกันว่า อีเมล์สแปม หรือแม้แต่การฝากร้านตาม </a:t>
            </a:r>
            <a:r>
              <a:rPr lang="en-US" sz="2400" dirty="0">
                <a:latin typeface="AngsanaUPC" panose="02020603050405020304" pitchFamily="18" charset="-34"/>
                <a:cs typeface="AngsanaUPC" panose="02020603050405020304" pitchFamily="18" charset="-34"/>
              </a:rPr>
              <a:t>Facebook </a:t>
            </a:r>
            <a:r>
              <a:rPr lang="th-TH" sz="2400" dirty="0">
                <a:latin typeface="AngsanaUPC" panose="02020603050405020304" pitchFamily="18" charset="-34"/>
                <a:cs typeface="AngsanaUPC" panose="02020603050405020304" pitchFamily="18" charset="-34"/>
              </a:rPr>
              <a:t>กับ </a:t>
            </a:r>
            <a:r>
              <a:rPr lang="en-US" sz="2400" dirty="0">
                <a:latin typeface="AngsanaUPC" panose="02020603050405020304" pitchFamily="18" charset="-34"/>
                <a:cs typeface="AngsanaUPC" panose="02020603050405020304" pitchFamily="18" charset="-34"/>
              </a:rPr>
              <a:t>IG </a:t>
            </a:r>
            <a:r>
              <a:rPr lang="th-TH" sz="2400" dirty="0">
                <a:latin typeface="AngsanaUPC" panose="02020603050405020304" pitchFamily="18" charset="-34"/>
                <a:cs typeface="AngsanaUPC" panose="02020603050405020304" pitchFamily="18" charset="-34"/>
              </a:rPr>
              <a:t>ก็เป็นสิ่งที่ไม่ควรทำ และยังรวมถึงคนที่ขโมย </a:t>
            </a:r>
            <a:r>
              <a:rPr lang="en-US" sz="2400" dirty="0">
                <a:latin typeface="AngsanaUPC" panose="02020603050405020304" pitchFamily="18" charset="-34"/>
                <a:cs typeface="AngsanaUPC" panose="02020603050405020304" pitchFamily="18" charset="-34"/>
              </a:rPr>
              <a:t>Database </a:t>
            </a:r>
            <a:r>
              <a:rPr lang="th-TH" sz="2400" dirty="0">
                <a:latin typeface="AngsanaUPC" panose="02020603050405020304" pitchFamily="18" charset="-34"/>
                <a:cs typeface="AngsanaUPC" panose="02020603050405020304" pitchFamily="18" charset="-34"/>
              </a:rPr>
              <a:t>ลูกค้าจากคนอื่น แล้วส่งอีเมลขายของตัวเอง</a:t>
            </a:r>
            <a:endParaRPr lang="th-TH" sz="2800" dirty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 marL="0" indent="0" algn="thaiDist">
              <a:buNone/>
            </a:pP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	</a:t>
            </a:r>
            <a:r>
              <a:rPr lang="th-TH" sz="28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บทลงโทษ</a:t>
            </a:r>
          </a:p>
          <a:p>
            <a:pPr marL="0" indent="0" algn="thaiDist">
              <a:buNone/>
            </a:pPr>
            <a:r>
              <a:rPr lang="th-TH" sz="2400" dirty="0">
                <a:latin typeface="AngsanaUPC" panose="02020603050405020304" pitchFamily="18" charset="-34"/>
                <a:cs typeface="AngsanaUPC" panose="02020603050405020304" pitchFamily="18" charset="-34"/>
              </a:rPr>
              <a:t>ถ้าส่งโดยปกปิดหรือปลอมแปลงแหล่งที่มา ปรับไม่เกิน 1 แสนบาท และถ้าส่งโดยไม่เปิดโอกาสให้ปฏิเสธตอบรับได้โดยงาน ต้องได้รับโทษจำคุกไม่เกิน 2 ปี ปรับไม่เกิน 4 หมื่นบาท หรือทั้งจำทั้งปรับ</a:t>
            </a:r>
            <a:endParaRPr lang="en-US" sz="2400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978" y="4779609"/>
            <a:ext cx="3562130" cy="19820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5972" y="4427415"/>
            <a:ext cx="2289774" cy="233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2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CB83B6-00A1-446D-9C58-7CA1E766A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54505"/>
          </a:xfrm>
        </p:spPr>
        <p:txBody>
          <a:bodyPr>
            <a:normAutofit/>
          </a:bodyPr>
          <a:lstStyle/>
          <a:p>
            <a:pPr algn="ctr"/>
            <a:r>
              <a:rPr lang="th-TH" sz="40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8 เรื่องที่ห้ามทำ ผิดกฎหมาย พ.ร.บ.คอมพิวเตอร์</a:t>
            </a:r>
            <a:endParaRPr lang="en-US" sz="4000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5739BB2-F832-43BE-BE1D-6C411FC18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609" y="1308139"/>
            <a:ext cx="7745883" cy="5261103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th-TH" sz="28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4. เข้าถึงระบบ หรือข้อมูลทางด้านความมั่นคงโดยมิชอบ (มาตรา 12)</a:t>
            </a:r>
          </a:p>
          <a:p>
            <a:pPr marL="0" indent="0" algn="thaiDist">
              <a:spcAft>
                <a:spcPts val="1000"/>
              </a:spcAft>
              <a:buNone/>
            </a:pPr>
            <a:r>
              <a:rPr lang="th-TH" sz="2400" dirty="0">
                <a:latin typeface="AngsanaUPC" panose="02020603050405020304" pitchFamily="18" charset="-34"/>
                <a:cs typeface="AngsanaUPC" panose="02020603050405020304" pitchFamily="18" charset="-34"/>
              </a:rPr>
              <a:t>	โพสต์เกี่ยวกับเรื่องการเมืองที่ส่งผลให้เกิดความเสียหายหรือความมั่นคงต่อประเทศ หรือโพสต์ที่เป็นการก่อกวน หรือการก่อการร้ายขึ้น ก็มี</a:t>
            </a:r>
            <a:r>
              <a:rPr lang="th-TH" sz="2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ความผิด </a:t>
            </a:r>
            <a:r>
              <a:rPr lang="th-TH" sz="2400" dirty="0">
                <a:latin typeface="AngsanaUPC" panose="02020603050405020304" pitchFamily="18" charset="-34"/>
                <a:cs typeface="AngsanaUPC" panose="02020603050405020304" pitchFamily="18" charset="-34"/>
              </a:rPr>
              <a:t>เพราะมาตรา 12 ได้บอกไว้ว่าการเข้าถึงระบบหรือข้อมูลทางด้านความมั่งคงโดยมิชอบ หรือการโพสต์ข้อความในโลกออนไลน์ที่เข่าข่ายข้อมูลเท็จที่น่าจะเกิดความเสียหายต่อความมั่นคงของประเทศ ความปลอดภัยสาธารณะ หรือทำให้ประชาชนเกิดอาการตื่นตระหนก และล่วงรู้ถึงมาตรการการป้องกันการเข้าถึงระบบคอมพิวเตอร์และนำไปเปิดเผย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th-TH" sz="30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บทลงโทษ</a:t>
            </a:r>
            <a:endParaRPr lang="th-TH" sz="2800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th-TH" sz="2400" dirty="0">
                <a:latin typeface="AngsanaUPC" panose="02020603050405020304" pitchFamily="18" charset="-34"/>
                <a:cs typeface="AngsanaUPC" panose="02020603050405020304" pitchFamily="18" charset="-34"/>
              </a:rPr>
              <a:t>กรณีไม่เกิดความเสียหาย: จำคุก 1-7 ปี และปรับ 2 หมื่น – 1.4 แสนบาท</a:t>
            </a:r>
          </a:p>
          <a:p>
            <a:pPr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th-TH" sz="2400" dirty="0">
                <a:latin typeface="AngsanaUPC" panose="02020603050405020304" pitchFamily="18" charset="-34"/>
                <a:cs typeface="AngsanaUPC" panose="02020603050405020304" pitchFamily="18" charset="-34"/>
              </a:rPr>
              <a:t>กรณีเกิดความเสียหาย: จำคุก 1-10 ปี และปรับ 2 หมื่น – 2 แสนบาท</a:t>
            </a:r>
          </a:p>
          <a:p>
            <a:pPr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th-TH" sz="2400" dirty="0">
                <a:latin typeface="AngsanaUPC" panose="02020603050405020304" pitchFamily="18" charset="-34"/>
                <a:cs typeface="AngsanaUPC" panose="02020603050405020304" pitchFamily="18" charset="-34"/>
              </a:rPr>
              <a:t>กรณีเป็นเหตุให้ผู้อื่นถึงแก่ความตาย: จำคุก 5-20 ปี และปรับ 1 แสน – 4 แสนบาท</a:t>
            </a:r>
            <a:endParaRPr lang="en-US" sz="1600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0351" y="4243753"/>
            <a:ext cx="3969672" cy="224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4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306</TotalTime>
  <Words>2068</Words>
  <Application>Microsoft Office PowerPoint</Application>
  <PresentationFormat>Widescreen</PresentationFormat>
  <Paragraphs>167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AngsanaUPC</vt:lpstr>
      <vt:lpstr>Arial</vt:lpstr>
      <vt:lpstr>Calibri</vt:lpstr>
      <vt:lpstr>Cordia New</vt:lpstr>
      <vt:lpstr>IrisUPC</vt:lpstr>
      <vt:lpstr>Th</vt:lpstr>
      <vt:lpstr>Trebuchet MS</vt:lpstr>
      <vt:lpstr>Wingdings</vt:lpstr>
      <vt:lpstr>Wingdings 3</vt:lpstr>
      <vt:lpstr>Facet</vt:lpstr>
      <vt:lpstr>PowerPoint Presentation</vt:lpstr>
      <vt:lpstr>พ.ร.บ.คอมพิวเตอร์ คืออะไร </vt:lpstr>
      <vt:lpstr>พรบ.คอมพิวเตอร์ 2550, 2560</vt:lpstr>
      <vt:lpstr>ตัวอย่างโปรแกรมคอมพิวเตอร์ที่ก่อให้เกิดความเสียหายหรืออันตรายได้</vt:lpstr>
      <vt:lpstr>กรณีศึกษา: การทำผิดตาม พ.ร.บ.คอมพิวเตอร์</vt:lpstr>
      <vt:lpstr>8 เรื่องที่ห้ามทำ ผิดกฎหมาย พ.ร.บ.คอมพิวเตอร์</vt:lpstr>
      <vt:lpstr>8 เรื่องที่ห้ามทำ ผิดกฎหมาย พ.ร.บ.คอมพิวเตอร์</vt:lpstr>
      <vt:lpstr>8 เรื่องที่ห้ามทำ ผิดกฎหมาย พ.ร.บ.คอมพิวเตอร์</vt:lpstr>
      <vt:lpstr>8 เรื่องที่ห้ามทำ ผิดกฎหมาย พ.ร.บ.คอมพิวเตอร์</vt:lpstr>
      <vt:lpstr>8 เรื่องที่ห้ามทำ ผิดกฎหมาย พ.ร.บ.คอมพิวเตอร์</vt:lpstr>
      <vt:lpstr>8 เรื่องที่ห้ามทำ ผิดกฎหมาย พ.ร.บ.คอมพิวเตอร์</vt:lpstr>
      <vt:lpstr>8 เรื่องที่ห้ามทำ ผิดกฎหมาย พ.ร.บ.คอมพิวเตอร์</vt:lpstr>
      <vt:lpstr>8 เรื่องที่ห้ามทำ ผิดกฎหมาย พ.ร.บ.คอมพิวเตอร์</vt:lpstr>
      <vt:lpstr>10 อย่าง....อย่าทำ ถ้าไม่มีหน้าที่หรือไม่ได้รับอนุญาต  </vt:lpstr>
      <vt:lpstr>สรุป</vt:lpstr>
      <vt:lpstr>เตือนภัยที่มาจากทาง ออนไลน์</vt:lpstr>
      <vt:lpstr> กลโกงธนาคารออนไลน์</vt:lpstr>
      <vt:lpstr>1. หลอกให้ติดตั้งมัลแวร์ในคอมพิวเตอร์</vt:lpstr>
      <vt:lpstr> 2. หลอกติดตั้งมัลแวร์ในสมาร์ตโฟน</vt:lpstr>
      <vt:lpstr>3. ปลอมแปลงอีเมลหรือสร้างเว็บไซต์ปลอม เพื่อหลอกขอข้อมูล</vt:lpstr>
      <vt:lpstr>จุดสังเกตอีเมลปลอม</vt:lpstr>
      <vt:lpstr>จุดสังเกตเว็บไซต์ปลอม</vt:lpstr>
      <vt:lpstr>วิธีป้องกันการใช้งานธนาคารออนไลน์ทั่วไป</vt:lpstr>
      <vt:lpstr>สำหรับการใช้งานธนาคารออนไลน์ผ่านสมาร์ตโฟนหรือแท็บเล็ต</vt:lpstr>
      <vt:lpstr>กลโกงออนไลน์อื่น ๆ</vt:lpstr>
      <vt:lpstr>1. หลอกขอรหัสผ่านการใช้งานบัญชีอีเมล</vt:lpstr>
      <vt:lpstr>​2. แอบอ้างเป็นบุคคลต่าง ๆ หลอกว่าจะโอนเงินหรือส่งของให้เหยื่อ</vt:lpstr>
      <vt:lpstr>​2. แอบอ้างเป็นบุคคลต่าง ๆ หลอกว่าจะโอนเงินหรือส่งของให้เหยื่อ (Cont.)</vt:lpstr>
      <vt:lpstr>​3. โฆษณาปล่อยเงินกู้นอกระบบ</vt:lpstr>
      <vt:lpstr>4. แอบอ้างเป็นบุคคลต่าง ๆ หลอกให้เหยื่อโอนเงินให้​</vt:lpstr>
      <vt:lpstr>5. ขอเลขที่บัญชีเงินฝากเป็นที่พักเงิน</vt:lpstr>
      <vt:lpstr>วิธีป้องกันกลโกงออนไลน์</vt:lpstr>
      <vt:lpstr>สิ่งที่ควรทำเมื่อตกเป็นเหยื่อกลโกงออนไลน์</vt:lpstr>
      <vt:lpstr>10 ข้อแนะนำ...ควรทำ </vt:lpstr>
      <vt:lpstr>มาตรการที่พึงดำเนินการ</vt:lpstr>
      <vt:lpstr>กองบังคับการปราบปรามการกระทำความผิดเกี่ยวกับอาชญากรรมทางเทคโนโลยี</vt:lpstr>
      <vt:lpstr>ขั้นตอนการการแจ้งความ ที่เกี่ยวกับคอมพิวเตอร์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ฐานพัฒน์ พีระรัตนดิลก</dc:creator>
  <cp:lastModifiedBy>user</cp:lastModifiedBy>
  <cp:revision>58</cp:revision>
  <cp:lastPrinted>2019-04-08T14:16:30Z</cp:lastPrinted>
  <dcterms:created xsi:type="dcterms:W3CDTF">2019-04-03T13:46:30Z</dcterms:created>
  <dcterms:modified xsi:type="dcterms:W3CDTF">2022-08-31T15:40:27Z</dcterms:modified>
</cp:coreProperties>
</file>