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Poppins Bold" panose="020B0604020202020204" charset="0"/>
      <p:regular r:id="rId16"/>
    </p:embeddedFont>
    <p:embeddedFont>
      <p:font typeface="Poppins Light Bold" panose="020B0604020202020204" charset="0"/>
      <p:regular r:id="rId17"/>
    </p:embeddedFont>
    <p:embeddedFont>
      <p:font typeface="Poppins Light" panose="020B0604020202020204" charset="0"/>
      <p:regular r:id="rId18"/>
    </p:embeddedFont>
    <p:embeddedFont>
      <p:font typeface="Pridi Regular Bold" panose="020B0502040204020203" charset="-34"/>
      <p:regular r:id="rId19"/>
    </p:embeddedFont>
    <p:embeddedFont>
      <p:font typeface="Garuda Bold" panose="020B0502040204020203" charset="-34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honburi" panose="020B0502040204020203" charset="-3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trueid.net/detail/5n5j9j9zvlw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7602" y="-191270"/>
            <a:ext cx="7774993" cy="11315844"/>
            <a:chOff x="0" y="0"/>
            <a:chExt cx="2047735" cy="2980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7735" cy="2980305"/>
            </a:xfrm>
            <a:custGeom>
              <a:avLst/>
              <a:gdLst/>
              <a:ahLst/>
              <a:cxnLst/>
              <a:rect l="l" t="t" r="r" b="b"/>
              <a:pathLst>
                <a:path w="2047735" h="2980305">
                  <a:moveTo>
                    <a:pt x="0" y="0"/>
                  </a:moveTo>
                  <a:lnTo>
                    <a:pt x="2047735" y="0"/>
                  </a:lnTo>
                  <a:lnTo>
                    <a:pt x="2047735" y="2980305"/>
                  </a:lnTo>
                  <a:lnTo>
                    <a:pt x="0" y="298030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8103176" y="4305845"/>
            <a:ext cx="8349343" cy="0"/>
          </a:xfrm>
          <a:prstGeom prst="line">
            <a:avLst/>
          </a:prstGeom>
          <a:ln w="38100" cap="flat">
            <a:solidFill>
              <a:srgbClr val="447B9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3307" y="2469754"/>
            <a:ext cx="7380698" cy="4917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28573" y="2076218"/>
            <a:ext cx="8349343" cy="172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62"/>
              </a:lnSpc>
            </a:pPr>
            <a:r>
              <a:rPr lang="en-US" sz="10115" spc="-252">
                <a:solidFill>
                  <a:srgbClr val="1F4F74"/>
                </a:solidFill>
                <a:latin typeface="Poppins Bold"/>
              </a:rPr>
              <a:t>IT for Living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8206" y="5038725"/>
            <a:ext cx="11851219" cy="194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7"/>
              </a:lnSpc>
            </a:pPr>
            <a:r>
              <a:rPr lang="en-US" sz="5605" spc="140">
                <a:solidFill>
                  <a:srgbClr val="447B9C"/>
                </a:solidFill>
                <a:cs typeface="Poppins Light"/>
              </a:rPr>
              <a:t>คณะวิทยาศาสตร์และเทคโนโลยี </a:t>
            </a:r>
          </a:p>
          <a:p>
            <a:pPr>
              <a:lnSpc>
                <a:spcPts val="7847"/>
              </a:lnSpc>
            </a:pPr>
            <a:r>
              <a:rPr lang="en-US" sz="5605" spc="140">
                <a:solidFill>
                  <a:srgbClr val="447B9C"/>
                </a:solidFill>
                <a:latin typeface="Poppins Light"/>
              </a:rPr>
              <a:t>    สถาบันเทคโนโลยีปทุมวัน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628" b="2628"/>
          <a:stretch>
            <a:fillRect/>
          </a:stretch>
        </p:blipFill>
        <p:spPr>
          <a:xfrm>
            <a:off x="1661765" y="4861977"/>
            <a:ext cx="5950847" cy="43963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394" r="1394"/>
          <a:stretch>
            <a:fillRect/>
          </a:stretch>
        </p:blipFill>
        <p:spPr>
          <a:xfrm>
            <a:off x="10358580" y="4861977"/>
            <a:ext cx="6296983" cy="43963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54571" y="3431485"/>
            <a:ext cx="3237829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Virtual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92163" y="3290723"/>
            <a:ext cx="3177183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Museum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30" y="4482722"/>
            <a:ext cx="8217956" cy="54786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92484" y="4821501"/>
            <a:ext cx="3998399" cy="48010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10205" y="3214577"/>
            <a:ext cx="2424807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Robot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47418" y="3272101"/>
            <a:ext cx="2688531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Button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3204" y="4594387"/>
            <a:ext cx="5594674" cy="5452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99341" y="4594387"/>
            <a:ext cx="4725455" cy="49467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76600" y="3138267"/>
            <a:ext cx="2407223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Start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01600" y="3256878"/>
            <a:ext cx="255085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0028" y="4421099"/>
            <a:ext cx="6671884" cy="46703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81313" y="6761672"/>
            <a:ext cx="1441199" cy="8897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7516" y="4421099"/>
            <a:ext cx="6687350" cy="46811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44267" y="6756259"/>
            <a:ext cx="1441199" cy="8897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2737" y="3436359"/>
            <a:ext cx="3986465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Forward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15725" y="3319374"/>
            <a:ext cx="3728542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Backward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2886" y="4845850"/>
            <a:ext cx="4412450" cy="44124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67241" y="4845850"/>
            <a:ext cx="4201789" cy="42017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75079" y="3464854"/>
            <a:ext cx="4310257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Turn left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07274" y="3464854"/>
            <a:ext cx="4097316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Turn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2148" y="0"/>
            <a:ext cx="7345862" cy="11315844"/>
            <a:chOff x="0" y="0"/>
            <a:chExt cx="1934713" cy="2980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4713" cy="2980305"/>
            </a:xfrm>
            <a:custGeom>
              <a:avLst/>
              <a:gdLst/>
              <a:ahLst/>
              <a:cxnLst/>
              <a:rect l="l" t="t" r="r" b="b"/>
              <a:pathLst>
                <a:path w="1934713" h="2980305">
                  <a:moveTo>
                    <a:pt x="0" y="0"/>
                  </a:moveTo>
                  <a:lnTo>
                    <a:pt x="1934713" y="0"/>
                  </a:lnTo>
                  <a:lnTo>
                    <a:pt x="1934713" y="2980305"/>
                  </a:lnTo>
                  <a:lnTo>
                    <a:pt x="0" y="298030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06923" y="1328750"/>
            <a:ext cx="7825720" cy="94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2"/>
              </a:lnSpc>
            </a:pPr>
            <a:r>
              <a:rPr lang="en-US" sz="6183">
                <a:solidFill>
                  <a:srgbClr val="1F4F74"/>
                </a:solidFill>
                <a:cs typeface="Poppins Bold"/>
              </a:rPr>
              <a:t>กิจกรรมเรียนรู้คำศัพท์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3714" y="3173186"/>
            <a:ext cx="11434286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88" lvl="1" indent="-431794">
              <a:lnSpc>
                <a:spcPts val="5599"/>
              </a:lnSpc>
              <a:buFont typeface="Arial"/>
              <a:buChar char="•"/>
            </a:pPr>
            <a:r>
              <a:rPr lang="en-US" sz="3999" spc="99">
                <a:solidFill>
                  <a:srgbClr val="000000"/>
                </a:solidFill>
                <a:cs typeface="Poppins Light"/>
              </a:rPr>
              <a:t>เรียนรู้คำศัพท์ภาษาอังกฤษในการควบคุมหุ่นยนต์ 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endParaRPr lang="en-US" sz="3999" spc="99">
              <a:solidFill>
                <a:srgbClr val="000000"/>
              </a:solidFill>
              <a:cs typeface="Poppi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3714" y="4591247"/>
            <a:ext cx="855424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cs typeface="Poppins Light"/>
              </a:rPr>
              <a:t>ศึกษาศิลปวัฒนธรรมบนโลกเสมือนจริง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6984" y="2684550"/>
            <a:ext cx="7380698" cy="491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7924" y="0"/>
            <a:ext cx="20367648" cy="2868810"/>
            <a:chOff x="0" y="0"/>
            <a:chExt cx="5364319" cy="755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55571"/>
            </a:xfrm>
            <a:custGeom>
              <a:avLst/>
              <a:gdLst/>
              <a:ahLst/>
              <a:cxnLst/>
              <a:rect l="l" t="t" r="r" b="b"/>
              <a:pathLst>
                <a:path w="5364319" h="755571">
                  <a:moveTo>
                    <a:pt x="0" y="0"/>
                  </a:moveTo>
                  <a:lnTo>
                    <a:pt x="5364319" y="0"/>
                  </a:lnTo>
                  <a:lnTo>
                    <a:pt x="5364319" y="755571"/>
                  </a:lnTo>
                  <a:lnTo>
                    <a:pt x="0" y="755571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67111" y="3078382"/>
            <a:ext cx="6965275" cy="69652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68952" y="980276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องค์ประกอบของหุ่นยนต์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12878" y="5038725"/>
            <a:ext cx="4551363" cy="89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447B9C"/>
                </a:solidFill>
                <a:latin typeface="Garuda Bold"/>
              </a:rPr>
              <a:t>Robot Kit Lite</a:t>
            </a:r>
            <a:r>
              <a:rPr lang="en-US" sz="5200">
                <a:solidFill>
                  <a:srgbClr val="FFFFFF"/>
                </a:solidFill>
                <a:latin typeface="Garuda Bold"/>
              </a:rPr>
              <a:t>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935496"/>
            <a:chOff x="0" y="0"/>
            <a:chExt cx="4816593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73135"/>
            </a:xfrm>
            <a:custGeom>
              <a:avLst/>
              <a:gdLst/>
              <a:ahLst/>
              <a:cxnLst/>
              <a:rect l="l" t="t" r="r" b="b"/>
              <a:pathLst>
                <a:path w="4816592" h="773135">
                  <a:moveTo>
                    <a:pt x="0" y="0"/>
                  </a:moveTo>
                  <a:lnTo>
                    <a:pt x="4816592" y="0"/>
                  </a:lnTo>
                  <a:lnTo>
                    <a:pt x="4816592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5888" y="3700471"/>
            <a:ext cx="13016223" cy="62233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57772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องค์ประกอบของบอร์ด micro:bit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5888" y="3151816"/>
            <a:ext cx="13016223" cy="6625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47058" y="904875"/>
            <a:ext cx="14361593" cy="177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องค์ประกอบของบอร์ด micro:bit</a:t>
            </a:r>
          </a:p>
          <a:p>
            <a:pPr algn="ctr">
              <a:lnSpc>
                <a:spcPts val="5563"/>
              </a:lnSpc>
            </a:pPr>
            <a:endParaRPr lang="en-US" sz="6073">
              <a:solidFill>
                <a:srgbClr val="FFFFFF"/>
              </a:solidFill>
              <a:cs typeface="Poppins Bol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18892"/>
            <a:chOff x="0" y="0"/>
            <a:chExt cx="5364319" cy="76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68762"/>
            </a:xfrm>
            <a:custGeom>
              <a:avLst/>
              <a:gdLst/>
              <a:ahLst/>
              <a:cxnLst/>
              <a:rect l="l" t="t" r="r" b="b"/>
              <a:pathLst>
                <a:path w="5364319" h="768762">
                  <a:moveTo>
                    <a:pt x="0" y="0"/>
                  </a:moveTo>
                  <a:lnTo>
                    <a:pt x="5364319" y="0"/>
                  </a:lnTo>
                  <a:lnTo>
                    <a:pt x="5364319" y="768762"/>
                  </a:lnTo>
                  <a:lnTo>
                    <a:pt x="0" y="768762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6297" y="3333876"/>
            <a:ext cx="12275406" cy="59244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3204" y="914400"/>
            <a:ext cx="14361593" cy="187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3"/>
              </a:lnSpc>
            </a:pPr>
            <a:r>
              <a:rPr lang="en-US" sz="5873">
                <a:solidFill>
                  <a:srgbClr val="FFFFFF"/>
                </a:solidFill>
                <a:cs typeface="Poppins Bold Bold"/>
              </a:rPr>
              <a:t>การศึกษาศิลปวัฒนธรรมบนโลกเสมือนจริง</a:t>
            </a:r>
          </a:p>
          <a:p>
            <a:pPr algn="ctr">
              <a:lnSpc>
                <a:spcPts val="6823"/>
              </a:lnSpc>
            </a:pPr>
            <a:endParaRPr lang="en-US" sz="5873">
              <a:solidFill>
                <a:srgbClr val="FFFFFF"/>
              </a:solidFill>
              <a:cs typeface="Poppins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398" y="9620250"/>
            <a:ext cx="10007203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1F4F74"/>
                </a:solidFill>
                <a:cs typeface="Chonburi"/>
              </a:rPr>
              <a:t>ที่มา : </a:t>
            </a:r>
            <a:r>
              <a:rPr lang="en-US" sz="2900">
                <a:solidFill>
                  <a:srgbClr val="1F4F74"/>
                </a:solidFill>
                <a:latin typeface="Chonburi"/>
                <a:hlinkClick r:id="rId3" tooltip="https://travel.trueid.net/detail/5n5j9j9zvlwA"/>
              </a:rPr>
              <a:t>https://travel.trueid.net/detail/5n5j9j9zvlwA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1F4F74"/>
              </a:solidFill>
              <a:latin typeface="Chonburi"/>
              <a:hlinkClick r:id="rId3" tooltip="https://travel.trueid.net/detail/5n5j9j9zvlw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71805" y="-514422"/>
            <a:ext cx="20831610" cy="11315844"/>
            <a:chOff x="0" y="0"/>
            <a:chExt cx="5486514" cy="2980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86514" cy="2980305"/>
            </a:xfrm>
            <a:custGeom>
              <a:avLst/>
              <a:gdLst/>
              <a:ahLst/>
              <a:cxnLst/>
              <a:rect l="l" t="t" r="r" b="b"/>
              <a:pathLst>
                <a:path w="5486514" h="2980305">
                  <a:moveTo>
                    <a:pt x="0" y="0"/>
                  </a:moveTo>
                  <a:lnTo>
                    <a:pt x="5486514" y="0"/>
                  </a:lnTo>
                  <a:lnTo>
                    <a:pt x="5486514" y="2980305"/>
                  </a:lnTo>
                  <a:lnTo>
                    <a:pt x="0" y="298030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89147" y="3371323"/>
            <a:ext cx="14509706" cy="7701368"/>
            <a:chOff x="0" y="0"/>
            <a:chExt cx="3821486" cy="20283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1487" cy="2028344"/>
            </a:xfrm>
            <a:custGeom>
              <a:avLst/>
              <a:gdLst/>
              <a:ahLst/>
              <a:cxnLst/>
              <a:rect l="l" t="t" r="r" b="b"/>
              <a:pathLst>
                <a:path w="3821487" h="2028344">
                  <a:moveTo>
                    <a:pt x="27212" y="0"/>
                  </a:moveTo>
                  <a:lnTo>
                    <a:pt x="3794275" y="0"/>
                  </a:lnTo>
                  <a:cubicBezTo>
                    <a:pt x="3801492" y="0"/>
                    <a:pt x="3808413" y="2867"/>
                    <a:pt x="3813516" y="7970"/>
                  </a:cubicBezTo>
                  <a:cubicBezTo>
                    <a:pt x="3818620" y="13073"/>
                    <a:pt x="3821487" y="19995"/>
                    <a:pt x="3821487" y="27212"/>
                  </a:cubicBezTo>
                  <a:lnTo>
                    <a:pt x="3821487" y="2001132"/>
                  </a:lnTo>
                  <a:cubicBezTo>
                    <a:pt x="3821487" y="2008349"/>
                    <a:pt x="3818620" y="2015270"/>
                    <a:pt x="3813516" y="2020374"/>
                  </a:cubicBezTo>
                  <a:cubicBezTo>
                    <a:pt x="3808413" y="2025477"/>
                    <a:pt x="3801492" y="2028344"/>
                    <a:pt x="3794275" y="2028344"/>
                  </a:cubicBezTo>
                  <a:lnTo>
                    <a:pt x="27212" y="2028344"/>
                  </a:lnTo>
                  <a:cubicBezTo>
                    <a:pt x="19995" y="2028344"/>
                    <a:pt x="13073" y="2025477"/>
                    <a:pt x="7970" y="2020374"/>
                  </a:cubicBezTo>
                  <a:cubicBezTo>
                    <a:pt x="2867" y="2015270"/>
                    <a:pt x="0" y="2008349"/>
                    <a:pt x="0" y="2001132"/>
                  </a:cubicBezTo>
                  <a:lnTo>
                    <a:pt x="0" y="27212"/>
                  </a:lnTo>
                  <a:cubicBezTo>
                    <a:pt x="0" y="19995"/>
                    <a:pt x="2867" y="13073"/>
                    <a:pt x="7970" y="7970"/>
                  </a:cubicBezTo>
                  <a:cubicBezTo>
                    <a:pt x="13073" y="2867"/>
                    <a:pt x="19995" y="0"/>
                    <a:pt x="272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50496" y="4083066"/>
            <a:ext cx="13987009" cy="429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4642">
                <a:solidFill>
                  <a:srgbClr val="1F4F74"/>
                </a:solidFill>
                <a:cs typeface="Poppins Light Bold"/>
              </a:rPr>
              <a:t>มาสนุกกับกิจกรรมแผ่นป้ายคำศัพท์กันเถอะ </a:t>
            </a:r>
          </a:p>
          <a:p>
            <a:pPr algn="ctr">
              <a:lnSpc>
                <a:spcPts val="5099"/>
              </a:lnSpc>
            </a:pPr>
            <a:endParaRPr lang="en-US" sz="4642">
              <a:solidFill>
                <a:srgbClr val="1F4F74"/>
              </a:solidFill>
              <a:cs typeface="Poppins Light Bold"/>
            </a:endParaRPr>
          </a:p>
          <a:p>
            <a:pPr algn="ctr">
              <a:lnSpc>
                <a:spcPts val="5659"/>
              </a:lnSpc>
            </a:pPr>
            <a:r>
              <a:rPr lang="en-US" sz="4042">
                <a:solidFill>
                  <a:srgbClr val="1F4F74"/>
                </a:solidFill>
                <a:cs typeface="Poppins Light"/>
              </a:rPr>
              <a:t>จากรูปองค์ประกอบของหุ่นยนต์ และการท่องเที่ยว</a:t>
            </a:r>
          </a:p>
          <a:p>
            <a:pPr algn="ctr">
              <a:lnSpc>
                <a:spcPts val="5659"/>
              </a:lnSpc>
            </a:pPr>
            <a:r>
              <a:rPr lang="en-US" sz="4042">
                <a:solidFill>
                  <a:srgbClr val="1F4F74"/>
                </a:solidFill>
                <a:cs typeface="Poppins Light"/>
              </a:rPr>
              <a:t>เพื่ออนุรักษ์ศิลปวัฒนธรรมบนโลกเสมือนผ่านเทคโนโลยี </a:t>
            </a:r>
          </a:p>
          <a:p>
            <a:pPr algn="ctr">
              <a:lnSpc>
                <a:spcPts val="5659"/>
              </a:lnSpc>
            </a:pPr>
            <a:r>
              <a:rPr lang="en-US" sz="4042">
                <a:solidFill>
                  <a:srgbClr val="1F4F74"/>
                </a:solidFill>
                <a:cs typeface="Poppins Light"/>
              </a:rPr>
              <a:t>เรามาทายคำศัพท์กัน </a:t>
            </a:r>
          </a:p>
          <a:p>
            <a:pPr algn="ctr">
              <a:lnSpc>
                <a:spcPts val="5659"/>
              </a:lnSpc>
            </a:pPr>
            <a:endParaRPr lang="en-US" sz="4042">
              <a:solidFill>
                <a:srgbClr val="1F4F74"/>
              </a:solidFill>
              <a:cs typeface="Poppi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48869" y="1583751"/>
            <a:ext cx="8317845" cy="114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8"/>
              </a:lnSpc>
            </a:pPr>
            <a:r>
              <a:rPr lang="en-US" sz="6691">
                <a:solidFill>
                  <a:srgbClr val="FFFFFF"/>
                </a:solidFill>
                <a:cs typeface="Poppins Bold"/>
              </a:rPr>
              <a:t>เกมแผ่นป้ายคำศัพท์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3204" y="4801071"/>
            <a:ext cx="5260120" cy="5242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91777" y="5020788"/>
            <a:ext cx="4549955" cy="42375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8577" y="3462020"/>
            <a:ext cx="3089372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dirty="0">
                <a:solidFill>
                  <a:srgbClr val="000000"/>
                </a:solidFill>
                <a:latin typeface="Pridi Regular Bold"/>
              </a:rPr>
              <a:t>Culture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38575" y="3452495"/>
            <a:ext cx="1656358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ridi Regular Bold"/>
              </a:rPr>
              <a:t>Arts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9824" y="0"/>
            <a:ext cx="20367648" cy="2935496"/>
            <a:chOff x="0" y="0"/>
            <a:chExt cx="5364319" cy="7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4319" cy="773135"/>
            </a:xfrm>
            <a:custGeom>
              <a:avLst/>
              <a:gdLst/>
              <a:ahLst/>
              <a:cxnLst/>
              <a:rect l="l" t="t" r="r" b="b"/>
              <a:pathLst>
                <a:path w="5364319" h="773135">
                  <a:moveTo>
                    <a:pt x="0" y="0"/>
                  </a:moveTo>
                  <a:lnTo>
                    <a:pt x="5364319" y="0"/>
                  </a:lnTo>
                  <a:lnTo>
                    <a:pt x="5364319" y="773135"/>
                  </a:lnTo>
                  <a:lnTo>
                    <a:pt x="0" y="773135"/>
                  </a:lnTo>
                  <a:close/>
                </a:path>
              </a:pathLst>
            </a:custGeom>
            <a:solidFill>
              <a:srgbClr val="1F4F74">
                <a:alpha val="7176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413" y="5143500"/>
            <a:ext cx="5163347" cy="4032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49004" y="4820522"/>
            <a:ext cx="6883189" cy="484332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3204" y="904875"/>
            <a:ext cx="14361593" cy="104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2"/>
              </a:lnSpc>
            </a:pPr>
            <a:r>
              <a:rPr lang="en-US" sz="6073">
                <a:solidFill>
                  <a:srgbClr val="FFFFFF"/>
                </a:solidFill>
                <a:cs typeface="Poppins Bold Bold"/>
              </a:rPr>
              <a:t>เกมแผ่นป้ายคำศัพท์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32332" y="3471501"/>
            <a:ext cx="2422823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ridi Regular Bold"/>
              </a:rPr>
              <a:t>Ticket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05884" y="3347719"/>
            <a:ext cx="3134221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Pridi Regular Bold"/>
              </a:rPr>
              <a:t>Booking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131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Poppins Bold</vt:lpstr>
      <vt:lpstr>Poppins Light Bold</vt:lpstr>
      <vt:lpstr>Arial</vt:lpstr>
      <vt:lpstr>Poppins Light</vt:lpstr>
      <vt:lpstr>Pridi Regular Bold</vt:lpstr>
      <vt:lpstr>Garuda Bold</vt:lpstr>
      <vt:lpstr>Calibri</vt:lpstr>
      <vt:lpstr>Chonburi</vt:lpstr>
      <vt:lpstr>Poppins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IT Solutions Presentation</dc:title>
  <cp:lastModifiedBy>user</cp:lastModifiedBy>
  <cp:revision>5</cp:revision>
  <dcterms:created xsi:type="dcterms:W3CDTF">2006-08-16T00:00:00Z</dcterms:created>
  <dcterms:modified xsi:type="dcterms:W3CDTF">2023-03-06T13:32:24Z</dcterms:modified>
  <dc:identifier>DAFcaoJ7CIE</dc:identifier>
</cp:coreProperties>
</file>